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97" r:id="rId2"/>
    <p:sldMasterId id="2147483715" r:id="rId3"/>
    <p:sldMasterId id="2147483727" r:id="rId4"/>
  </p:sldMasterIdLst>
  <p:notesMasterIdLst>
    <p:notesMasterId r:id="rId54"/>
  </p:notesMasterIdLst>
  <p:sldIdLst>
    <p:sldId id="321" r:id="rId5"/>
    <p:sldId id="256" r:id="rId6"/>
    <p:sldId id="274" r:id="rId7"/>
    <p:sldId id="275" r:id="rId8"/>
    <p:sldId id="276" r:id="rId9"/>
    <p:sldId id="277" r:id="rId10"/>
    <p:sldId id="261" r:id="rId11"/>
    <p:sldId id="278" r:id="rId12"/>
    <p:sldId id="289" r:id="rId13"/>
    <p:sldId id="290" r:id="rId14"/>
    <p:sldId id="280" r:id="rId15"/>
    <p:sldId id="281" r:id="rId16"/>
    <p:sldId id="265" r:id="rId17"/>
    <p:sldId id="282" r:id="rId18"/>
    <p:sldId id="283" r:id="rId19"/>
    <p:sldId id="291" r:id="rId20"/>
    <p:sldId id="292" r:id="rId21"/>
    <p:sldId id="293" r:id="rId22"/>
    <p:sldId id="294" r:id="rId23"/>
    <p:sldId id="295" r:id="rId24"/>
    <p:sldId id="296" r:id="rId25"/>
    <p:sldId id="286" r:id="rId26"/>
    <p:sldId id="287" r:id="rId27"/>
    <p:sldId id="288" r:id="rId28"/>
    <p:sldId id="319"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20" r:id="rId52"/>
    <p:sldId id="273" r:id="rId53"/>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4"/>
    <p:restoredTop sz="94697"/>
  </p:normalViewPr>
  <p:slideViewPr>
    <p:cSldViewPr snapToGrid="0">
      <p:cViewPr>
        <p:scale>
          <a:sx n="76" d="100"/>
          <a:sy n="76" d="100"/>
        </p:scale>
        <p:origin x="-12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svg"/><Relationship Id="rId1" Type="http://schemas.openxmlformats.org/officeDocument/2006/relationships/image" Target="../media/image10.png"/><Relationship Id="rId6" Type="http://schemas.openxmlformats.org/officeDocument/2006/relationships/image" Target="../media/image7.sv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svg"/><Relationship Id="rId1" Type="http://schemas.openxmlformats.org/officeDocument/2006/relationships/image" Target="../media/image10.png"/><Relationship Id="rId6" Type="http://schemas.openxmlformats.org/officeDocument/2006/relationships/image" Target="../media/image7.sv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9F3CF-0AD0-43A5-A43A-95E2BFC0E43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9FDC62-85B2-49EA-919A-CD41BA1A039D}">
      <dgm:prSet/>
      <dgm:spPr/>
      <dgm:t>
        <a:bodyPr/>
        <a:lstStyle/>
        <a:p>
          <a:r>
            <a:rPr lang="tr-TR"/>
            <a:t>Aşırı iş yükü ve belirsizlik</a:t>
          </a:r>
          <a:endParaRPr lang="en-US"/>
        </a:p>
      </dgm:t>
    </dgm:pt>
    <dgm:pt modelId="{0E96A0E7-78A4-465C-A665-50D952233248}" type="parTrans" cxnId="{FF9B9A08-C07C-49B6-BF4A-C503C1E10D64}">
      <dgm:prSet/>
      <dgm:spPr/>
      <dgm:t>
        <a:bodyPr/>
        <a:lstStyle/>
        <a:p>
          <a:endParaRPr lang="en-US"/>
        </a:p>
      </dgm:t>
    </dgm:pt>
    <dgm:pt modelId="{31750577-7A6D-4527-B6B9-E53B6C79E21D}" type="sibTrans" cxnId="{FF9B9A08-C07C-49B6-BF4A-C503C1E10D64}">
      <dgm:prSet/>
      <dgm:spPr/>
      <dgm:t>
        <a:bodyPr/>
        <a:lstStyle/>
        <a:p>
          <a:endParaRPr lang="en-US"/>
        </a:p>
      </dgm:t>
    </dgm:pt>
    <dgm:pt modelId="{32B30CC8-160E-4E8B-A7C2-18CE17713169}">
      <dgm:prSet/>
      <dgm:spPr/>
      <dgm:t>
        <a:bodyPr/>
        <a:lstStyle/>
        <a:p>
          <a:r>
            <a:rPr lang="tr-TR" dirty="0"/>
            <a:t>Yetersiz destek ve takdir eksikliği</a:t>
          </a:r>
          <a:endParaRPr lang="en-US" dirty="0"/>
        </a:p>
      </dgm:t>
    </dgm:pt>
    <dgm:pt modelId="{AE8F9A1E-1264-40DD-9F0B-172DA8759EAC}" type="parTrans" cxnId="{1B524F72-E006-4BF7-A8B4-BA2BC62E172B}">
      <dgm:prSet/>
      <dgm:spPr/>
      <dgm:t>
        <a:bodyPr/>
        <a:lstStyle/>
        <a:p>
          <a:endParaRPr lang="en-US"/>
        </a:p>
      </dgm:t>
    </dgm:pt>
    <dgm:pt modelId="{F7DA58BE-6AC6-4539-8684-51748CF463B2}" type="sibTrans" cxnId="{1B524F72-E006-4BF7-A8B4-BA2BC62E172B}">
      <dgm:prSet/>
      <dgm:spPr/>
      <dgm:t>
        <a:bodyPr/>
        <a:lstStyle/>
        <a:p>
          <a:endParaRPr lang="en-US"/>
        </a:p>
      </dgm:t>
    </dgm:pt>
    <dgm:pt modelId="{8BD4CBD2-BF62-4713-A1FF-0C5ACB0050CE}">
      <dgm:prSet/>
      <dgm:spPr/>
      <dgm:t>
        <a:bodyPr/>
        <a:lstStyle/>
        <a:p>
          <a:r>
            <a:rPr lang="tr-TR"/>
            <a:t>Sürekli performans baskısı</a:t>
          </a:r>
          <a:endParaRPr lang="en-US"/>
        </a:p>
      </dgm:t>
    </dgm:pt>
    <dgm:pt modelId="{DB212252-4138-415C-B3CC-4D46A2A19271}" type="parTrans" cxnId="{1BFA3B18-B60C-4042-A626-90292F83BF85}">
      <dgm:prSet/>
      <dgm:spPr/>
      <dgm:t>
        <a:bodyPr/>
        <a:lstStyle/>
        <a:p>
          <a:endParaRPr lang="en-US"/>
        </a:p>
      </dgm:t>
    </dgm:pt>
    <dgm:pt modelId="{8F2EB262-3D92-408E-82E9-5A339EAF18CC}" type="sibTrans" cxnId="{1BFA3B18-B60C-4042-A626-90292F83BF85}">
      <dgm:prSet/>
      <dgm:spPr/>
      <dgm:t>
        <a:bodyPr/>
        <a:lstStyle/>
        <a:p>
          <a:endParaRPr lang="en-US"/>
        </a:p>
      </dgm:t>
    </dgm:pt>
    <dgm:pt modelId="{D91B17B0-A106-46FD-B34F-012836BF5D73}">
      <dgm:prSet/>
      <dgm:spPr/>
      <dgm:t>
        <a:bodyPr/>
        <a:lstStyle/>
        <a:p>
          <a:r>
            <a:rPr lang="tr-TR"/>
            <a:t>Hiyerarşik iletişim sorunları</a:t>
          </a:r>
          <a:endParaRPr lang="en-US"/>
        </a:p>
      </dgm:t>
    </dgm:pt>
    <dgm:pt modelId="{90B437DB-7F71-4E43-80B2-3546B1201AE2}" type="parTrans" cxnId="{906C7253-BC0A-43F9-81D3-0654BF988508}">
      <dgm:prSet/>
      <dgm:spPr/>
      <dgm:t>
        <a:bodyPr/>
        <a:lstStyle/>
        <a:p>
          <a:endParaRPr lang="en-US"/>
        </a:p>
      </dgm:t>
    </dgm:pt>
    <dgm:pt modelId="{0859D826-E384-4B68-A430-87011AC9FA5B}" type="sibTrans" cxnId="{906C7253-BC0A-43F9-81D3-0654BF988508}">
      <dgm:prSet/>
      <dgm:spPr/>
      <dgm:t>
        <a:bodyPr/>
        <a:lstStyle/>
        <a:p>
          <a:endParaRPr lang="en-US"/>
        </a:p>
      </dgm:t>
    </dgm:pt>
    <dgm:pt modelId="{F3DC0CE9-678F-46EB-8359-CC804E573726}">
      <dgm:prSet/>
      <dgm:spPr/>
      <dgm:t>
        <a:bodyPr/>
        <a:lstStyle/>
        <a:p>
          <a:r>
            <a:rPr lang="tr-TR"/>
            <a:t>Dinlenme ve sınır kaybı</a:t>
          </a:r>
          <a:endParaRPr lang="en-US"/>
        </a:p>
      </dgm:t>
    </dgm:pt>
    <dgm:pt modelId="{082C5947-F941-4036-A04C-1D22BFF55CCE}" type="parTrans" cxnId="{33F1FB26-36E1-4B77-BCA1-58FD137C009F}">
      <dgm:prSet/>
      <dgm:spPr/>
      <dgm:t>
        <a:bodyPr/>
        <a:lstStyle/>
        <a:p>
          <a:endParaRPr lang="en-US"/>
        </a:p>
      </dgm:t>
    </dgm:pt>
    <dgm:pt modelId="{449B4E38-EA78-4308-B24B-14921AC75728}" type="sibTrans" cxnId="{33F1FB26-36E1-4B77-BCA1-58FD137C009F}">
      <dgm:prSet/>
      <dgm:spPr/>
      <dgm:t>
        <a:bodyPr/>
        <a:lstStyle/>
        <a:p>
          <a:endParaRPr lang="en-US"/>
        </a:p>
      </dgm:t>
    </dgm:pt>
    <dgm:pt modelId="{ACB9C9A9-7C69-41E4-B96C-B47136FCC650}" type="pres">
      <dgm:prSet presAssocID="{67A9F3CF-0AD0-43A5-A43A-95E2BFC0E430}" presName="root" presStyleCnt="0">
        <dgm:presLayoutVars>
          <dgm:dir/>
          <dgm:resizeHandles val="exact"/>
        </dgm:presLayoutVars>
      </dgm:prSet>
      <dgm:spPr/>
      <dgm:t>
        <a:bodyPr/>
        <a:lstStyle/>
        <a:p>
          <a:endParaRPr lang="tr-TR"/>
        </a:p>
      </dgm:t>
    </dgm:pt>
    <dgm:pt modelId="{C01AAA7D-EFC9-408E-8572-EB39398BB29D}" type="pres">
      <dgm:prSet presAssocID="{67A9F3CF-0AD0-43A5-A43A-95E2BFC0E430}" presName="container" presStyleCnt="0">
        <dgm:presLayoutVars>
          <dgm:dir/>
          <dgm:resizeHandles val="exact"/>
        </dgm:presLayoutVars>
      </dgm:prSet>
      <dgm:spPr/>
    </dgm:pt>
    <dgm:pt modelId="{52393DDD-33D3-4D9F-BA64-6F5D39833A5B}" type="pres">
      <dgm:prSet presAssocID="{7D9FDC62-85B2-49EA-919A-CD41BA1A039D}" presName="compNode" presStyleCnt="0"/>
      <dgm:spPr/>
    </dgm:pt>
    <dgm:pt modelId="{565A8DAF-7CF6-4EBD-A65F-3C90169ECC41}" type="pres">
      <dgm:prSet presAssocID="{7D9FDC62-85B2-49EA-919A-CD41BA1A039D}" presName="iconBgRect" presStyleLbl="bgShp" presStyleIdx="0" presStyleCnt="5"/>
      <dgm:spPr/>
    </dgm:pt>
    <dgm:pt modelId="{29C7D4B5-2482-44A8-8CD5-116B4DF5E3A2}" type="pres">
      <dgm:prSet presAssocID="{7D9FDC62-85B2-49EA-919A-CD41BA1A03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Uyarı"/>
        </a:ext>
      </dgm:extLst>
    </dgm:pt>
    <dgm:pt modelId="{E034BC11-5AA2-437F-96DB-FD100FC39217}" type="pres">
      <dgm:prSet presAssocID="{7D9FDC62-85B2-49EA-919A-CD41BA1A039D}" presName="spaceRect" presStyleCnt="0"/>
      <dgm:spPr/>
    </dgm:pt>
    <dgm:pt modelId="{4B9E9C6F-C94A-45D2-9B2A-63D030320123}" type="pres">
      <dgm:prSet presAssocID="{7D9FDC62-85B2-49EA-919A-CD41BA1A039D}" presName="textRect" presStyleLbl="revTx" presStyleIdx="0" presStyleCnt="5">
        <dgm:presLayoutVars>
          <dgm:chMax val="1"/>
          <dgm:chPref val="1"/>
        </dgm:presLayoutVars>
      </dgm:prSet>
      <dgm:spPr/>
      <dgm:t>
        <a:bodyPr/>
        <a:lstStyle/>
        <a:p>
          <a:endParaRPr lang="tr-TR"/>
        </a:p>
      </dgm:t>
    </dgm:pt>
    <dgm:pt modelId="{4653A695-188D-44BB-8A27-E7CE65F330DC}" type="pres">
      <dgm:prSet presAssocID="{31750577-7A6D-4527-B6B9-E53B6C79E21D}" presName="sibTrans" presStyleLbl="sibTrans2D1" presStyleIdx="0" presStyleCnt="0"/>
      <dgm:spPr/>
      <dgm:t>
        <a:bodyPr/>
        <a:lstStyle/>
        <a:p>
          <a:endParaRPr lang="tr-TR"/>
        </a:p>
      </dgm:t>
    </dgm:pt>
    <dgm:pt modelId="{52E298C3-90EE-4C4F-8ABD-EF86C8214446}" type="pres">
      <dgm:prSet presAssocID="{32B30CC8-160E-4E8B-A7C2-18CE17713169}" presName="compNode" presStyleCnt="0"/>
      <dgm:spPr/>
    </dgm:pt>
    <dgm:pt modelId="{ACC0E8AF-6A69-4A69-AC23-EEBC94A45A0A}" type="pres">
      <dgm:prSet presAssocID="{32B30CC8-160E-4E8B-A7C2-18CE17713169}" presName="iconBgRect" presStyleLbl="bgShp" presStyleIdx="1" presStyleCnt="5"/>
      <dgm:spPr/>
    </dgm:pt>
    <dgm:pt modelId="{A836874C-F695-4D7A-8C02-7DD56CD6A02E}" type="pres">
      <dgm:prSet presAssocID="{32B30CC8-160E-4E8B-A7C2-18CE177131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rup"/>
        </a:ext>
      </dgm:extLst>
    </dgm:pt>
    <dgm:pt modelId="{AC54A136-4C05-4296-895A-C07E9ABA96DC}" type="pres">
      <dgm:prSet presAssocID="{32B30CC8-160E-4E8B-A7C2-18CE17713169}" presName="spaceRect" presStyleCnt="0"/>
      <dgm:spPr/>
    </dgm:pt>
    <dgm:pt modelId="{35510A74-AD97-44D4-9466-ED8D946B6F26}" type="pres">
      <dgm:prSet presAssocID="{32B30CC8-160E-4E8B-A7C2-18CE17713169}" presName="textRect" presStyleLbl="revTx" presStyleIdx="1" presStyleCnt="5">
        <dgm:presLayoutVars>
          <dgm:chMax val="1"/>
          <dgm:chPref val="1"/>
        </dgm:presLayoutVars>
      </dgm:prSet>
      <dgm:spPr/>
      <dgm:t>
        <a:bodyPr/>
        <a:lstStyle/>
        <a:p>
          <a:endParaRPr lang="tr-TR"/>
        </a:p>
      </dgm:t>
    </dgm:pt>
    <dgm:pt modelId="{820A06B0-3C5F-4473-95E0-B70F060ED9D0}" type="pres">
      <dgm:prSet presAssocID="{F7DA58BE-6AC6-4539-8684-51748CF463B2}" presName="sibTrans" presStyleLbl="sibTrans2D1" presStyleIdx="0" presStyleCnt="0"/>
      <dgm:spPr/>
      <dgm:t>
        <a:bodyPr/>
        <a:lstStyle/>
        <a:p>
          <a:endParaRPr lang="tr-TR"/>
        </a:p>
      </dgm:t>
    </dgm:pt>
    <dgm:pt modelId="{8E7612AE-90DB-4E46-ADC6-20AC76D01317}" type="pres">
      <dgm:prSet presAssocID="{8BD4CBD2-BF62-4713-A1FF-0C5ACB0050CE}" presName="compNode" presStyleCnt="0"/>
      <dgm:spPr/>
    </dgm:pt>
    <dgm:pt modelId="{8A2FF020-6F6C-4D6D-B9D6-3F96B3B84DC9}" type="pres">
      <dgm:prSet presAssocID="{8BD4CBD2-BF62-4713-A1FF-0C5ACB0050CE}" presName="iconBgRect" presStyleLbl="bgShp" presStyleIdx="2" presStyleCnt="5"/>
      <dgm:spPr/>
    </dgm:pt>
    <dgm:pt modelId="{A1DEE75B-50B1-42E9-B03E-AAB69F5937EE}" type="pres">
      <dgm:prSet presAssocID="{8BD4CBD2-BF62-4713-A1FF-0C5ACB0050C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österge"/>
        </a:ext>
      </dgm:extLst>
    </dgm:pt>
    <dgm:pt modelId="{0DF6D9DB-6C56-4FDA-A8A0-B3C54698AE14}" type="pres">
      <dgm:prSet presAssocID="{8BD4CBD2-BF62-4713-A1FF-0C5ACB0050CE}" presName="spaceRect" presStyleCnt="0"/>
      <dgm:spPr/>
    </dgm:pt>
    <dgm:pt modelId="{FD42857E-82EA-4266-B1A3-EB6717E374FF}" type="pres">
      <dgm:prSet presAssocID="{8BD4CBD2-BF62-4713-A1FF-0C5ACB0050CE}" presName="textRect" presStyleLbl="revTx" presStyleIdx="2" presStyleCnt="5">
        <dgm:presLayoutVars>
          <dgm:chMax val="1"/>
          <dgm:chPref val="1"/>
        </dgm:presLayoutVars>
      </dgm:prSet>
      <dgm:spPr/>
      <dgm:t>
        <a:bodyPr/>
        <a:lstStyle/>
        <a:p>
          <a:endParaRPr lang="tr-TR"/>
        </a:p>
      </dgm:t>
    </dgm:pt>
    <dgm:pt modelId="{70C1595D-12B2-408A-A0FC-6FE2153E4ED6}" type="pres">
      <dgm:prSet presAssocID="{8F2EB262-3D92-408E-82E9-5A339EAF18CC}" presName="sibTrans" presStyleLbl="sibTrans2D1" presStyleIdx="0" presStyleCnt="0"/>
      <dgm:spPr/>
      <dgm:t>
        <a:bodyPr/>
        <a:lstStyle/>
        <a:p>
          <a:endParaRPr lang="tr-TR"/>
        </a:p>
      </dgm:t>
    </dgm:pt>
    <dgm:pt modelId="{B6F3A0EF-9CE9-4653-9574-AFDD12ACC906}" type="pres">
      <dgm:prSet presAssocID="{D91B17B0-A106-46FD-B34F-012836BF5D73}" presName="compNode" presStyleCnt="0"/>
      <dgm:spPr/>
    </dgm:pt>
    <dgm:pt modelId="{E60C6997-2537-41FA-AC4F-59D8C1FCBD88}" type="pres">
      <dgm:prSet presAssocID="{D91B17B0-A106-46FD-B34F-012836BF5D73}" presName="iconBgRect" presStyleLbl="bgShp" presStyleIdx="3" presStyleCnt="5"/>
      <dgm:spPr/>
    </dgm:pt>
    <dgm:pt modelId="{DD489A54-6099-4B7F-B0CA-D78DF5608A0F}" type="pres">
      <dgm:prSet presAssocID="{D91B17B0-A106-46FD-B34F-012836BF5D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ohbet"/>
        </a:ext>
      </dgm:extLst>
    </dgm:pt>
    <dgm:pt modelId="{7F12EACF-3577-4994-BF68-BADA2FA31E86}" type="pres">
      <dgm:prSet presAssocID="{D91B17B0-A106-46FD-B34F-012836BF5D73}" presName="spaceRect" presStyleCnt="0"/>
      <dgm:spPr/>
    </dgm:pt>
    <dgm:pt modelId="{D8F5E091-9113-49A3-901A-BA03FB39493B}" type="pres">
      <dgm:prSet presAssocID="{D91B17B0-A106-46FD-B34F-012836BF5D73}" presName="textRect" presStyleLbl="revTx" presStyleIdx="3" presStyleCnt="5">
        <dgm:presLayoutVars>
          <dgm:chMax val="1"/>
          <dgm:chPref val="1"/>
        </dgm:presLayoutVars>
      </dgm:prSet>
      <dgm:spPr/>
      <dgm:t>
        <a:bodyPr/>
        <a:lstStyle/>
        <a:p>
          <a:endParaRPr lang="tr-TR"/>
        </a:p>
      </dgm:t>
    </dgm:pt>
    <dgm:pt modelId="{D8E5A16E-063B-4ECC-A35A-622234BA040E}" type="pres">
      <dgm:prSet presAssocID="{0859D826-E384-4B68-A430-87011AC9FA5B}" presName="sibTrans" presStyleLbl="sibTrans2D1" presStyleIdx="0" presStyleCnt="0"/>
      <dgm:spPr/>
      <dgm:t>
        <a:bodyPr/>
        <a:lstStyle/>
        <a:p>
          <a:endParaRPr lang="tr-TR"/>
        </a:p>
      </dgm:t>
    </dgm:pt>
    <dgm:pt modelId="{E0B7509E-2A4F-4115-A5D1-EC3C4C277DE0}" type="pres">
      <dgm:prSet presAssocID="{F3DC0CE9-678F-46EB-8359-CC804E573726}" presName="compNode" presStyleCnt="0"/>
      <dgm:spPr/>
    </dgm:pt>
    <dgm:pt modelId="{649074A7-A0AD-4241-8E94-DBA136E965F5}" type="pres">
      <dgm:prSet presAssocID="{F3DC0CE9-678F-46EB-8359-CC804E573726}" presName="iconBgRect" presStyleLbl="bgShp" presStyleIdx="4" presStyleCnt="5"/>
      <dgm:spPr/>
    </dgm:pt>
    <dgm:pt modelId="{C30A82C3-DC47-4F85-8E82-69E2E74EE442}" type="pres">
      <dgm:prSet presAssocID="{F3DC0CE9-678F-46EB-8359-CC804E57372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eciduous tree"/>
        </a:ext>
      </dgm:extLst>
    </dgm:pt>
    <dgm:pt modelId="{F95722C7-99DB-48C9-9B44-3DEF0C3683F9}" type="pres">
      <dgm:prSet presAssocID="{F3DC0CE9-678F-46EB-8359-CC804E573726}" presName="spaceRect" presStyleCnt="0"/>
      <dgm:spPr/>
    </dgm:pt>
    <dgm:pt modelId="{0C7A49EC-80D2-40F8-9F61-D3E4A5B14F1D}" type="pres">
      <dgm:prSet presAssocID="{F3DC0CE9-678F-46EB-8359-CC804E573726}" presName="textRect" presStyleLbl="revTx" presStyleIdx="4" presStyleCnt="5">
        <dgm:presLayoutVars>
          <dgm:chMax val="1"/>
          <dgm:chPref val="1"/>
        </dgm:presLayoutVars>
      </dgm:prSet>
      <dgm:spPr/>
      <dgm:t>
        <a:bodyPr/>
        <a:lstStyle/>
        <a:p>
          <a:endParaRPr lang="tr-TR"/>
        </a:p>
      </dgm:t>
    </dgm:pt>
  </dgm:ptLst>
  <dgm:cxnLst>
    <dgm:cxn modelId="{5AEF4790-1940-482C-BE7C-DF9E1D7AA4CA}" type="presOf" srcId="{8BD4CBD2-BF62-4713-A1FF-0C5ACB0050CE}" destId="{FD42857E-82EA-4266-B1A3-EB6717E374FF}" srcOrd="0" destOrd="0" presId="urn:microsoft.com/office/officeart/2018/2/layout/IconCircleList"/>
    <dgm:cxn modelId="{33F1FB26-36E1-4B77-BCA1-58FD137C009F}" srcId="{67A9F3CF-0AD0-43A5-A43A-95E2BFC0E430}" destId="{F3DC0CE9-678F-46EB-8359-CC804E573726}" srcOrd="4" destOrd="0" parTransId="{082C5947-F941-4036-A04C-1D22BFF55CCE}" sibTransId="{449B4E38-EA78-4308-B24B-14921AC75728}"/>
    <dgm:cxn modelId="{1BFA3B18-B60C-4042-A626-90292F83BF85}" srcId="{67A9F3CF-0AD0-43A5-A43A-95E2BFC0E430}" destId="{8BD4CBD2-BF62-4713-A1FF-0C5ACB0050CE}" srcOrd="2" destOrd="0" parTransId="{DB212252-4138-415C-B3CC-4D46A2A19271}" sibTransId="{8F2EB262-3D92-408E-82E9-5A339EAF18CC}"/>
    <dgm:cxn modelId="{F6617BE7-F787-45C6-943B-DB73FFCDD8B0}" type="presOf" srcId="{0859D826-E384-4B68-A430-87011AC9FA5B}" destId="{D8E5A16E-063B-4ECC-A35A-622234BA040E}" srcOrd="0" destOrd="0" presId="urn:microsoft.com/office/officeart/2018/2/layout/IconCircleList"/>
    <dgm:cxn modelId="{FF9B9A08-C07C-49B6-BF4A-C503C1E10D64}" srcId="{67A9F3CF-0AD0-43A5-A43A-95E2BFC0E430}" destId="{7D9FDC62-85B2-49EA-919A-CD41BA1A039D}" srcOrd="0" destOrd="0" parTransId="{0E96A0E7-78A4-465C-A665-50D952233248}" sibTransId="{31750577-7A6D-4527-B6B9-E53B6C79E21D}"/>
    <dgm:cxn modelId="{818D1B69-9A81-4B60-BE4E-9F87A6F84817}" type="presOf" srcId="{32B30CC8-160E-4E8B-A7C2-18CE17713169}" destId="{35510A74-AD97-44D4-9466-ED8D946B6F26}" srcOrd="0" destOrd="0" presId="urn:microsoft.com/office/officeart/2018/2/layout/IconCircleList"/>
    <dgm:cxn modelId="{DED32CE1-62BC-4AB8-8C60-7E86E400897D}" type="presOf" srcId="{67A9F3CF-0AD0-43A5-A43A-95E2BFC0E430}" destId="{ACB9C9A9-7C69-41E4-B96C-B47136FCC650}" srcOrd="0" destOrd="0" presId="urn:microsoft.com/office/officeart/2018/2/layout/IconCircleList"/>
    <dgm:cxn modelId="{1B524F72-E006-4BF7-A8B4-BA2BC62E172B}" srcId="{67A9F3CF-0AD0-43A5-A43A-95E2BFC0E430}" destId="{32B30CC8-160E-4E8B-A7C2-18CE17713169}" srcOrd="1" destOrd="0" parTransId="{AE8F9A1E-1264-40DD-9F0B-172DA8759EAC}" sibTransId="{F7DA58BE-6AC6-4539-8684-51748CF463B2}"/>
    <dgm:cxn modelId="{2D94036C-719A-4474-A351-17DC53FEA003}" type="presOf" srcId="{8F2EB262-3D92-408E-82E9-5A339EAF18CC}" destId="{70C1595D-12B2-408A-A0FC-6FE2153E4ED6}" srcOrd="0" destOrd="0" presId="urn:microsoft.com/office/officeart/2018/2/layout/IconCircleList"/>
    <dgm:cxn modelId="{906C7253-BC0A-43F9-81D3-0654BF988508}" srcId="{67A9F3CF-0AD0-43A5-A43A-95E2BFC0E430}" destId="{D91B17B0-A106-46FD-B34F-012836BF5D73}" srcOrd="3" destOrd="0" parTransId="{90B437DB-7F71-4E43-80B2-3546B1201AE2}" sibTransId="{0859D826-E384-4B68-A430-87011AC9FA5B}"/>
    <dgm:cxn modelId="{55EFC29A-6C17-478E-9764-1940463C95C2}" type="presOf" srcId="{F7DA58BE-6AC6-4539-8684-51748CF463B2}" destId="{820A06B0-3C5F-4473-95E0-B70F060ED9D0}" srcOrd="0" destOrd="0" presId="urn:microsoft.com/office/officeart/2018/2/layout/IconCircleList"/>
    <dgm:cxn modelId="{008B46D8-535A-4039-B864-B0799DA50AF7}" type="presOf" srcId="{D91B17B0-A106-46FD-B34F-012836BF5D73}" destId="{D8F5E091-9113-49A3-901A-BA03FB39493B}" srcOrd="0" destOrd="0" presId="urn:microsoft.com/office/officeart/2018/2/layout/IconCircleList"/>
    <dgm:cxn modelId="{B36A0410-4B20-4D17-B848-E6C3E900B1C1}" type="presOf" srcId="{31750577-7A6D-4527-B6B9-E53B6C79E21D}" destId="{4653A695-188D-44BB-8A27-E7CE65F330DC}" srcOrd="0" destOrd="0" presId="urn:microsoft.com/office/officeart/2018/2/layout/IconCircleList"/>
    <dgm:cxn modelId="{66D8118D-E5A6-464B-97A8-0DF9DDFF33CE}" type="presOf" srcId="{F3DC0CE9-678F-46EB-8359-CC804E573726}" destId="{0C7A49EC-80D2-40F8-9F61-D3E4A5B14F1D}" srcOrd="0" destOrd="0" presId="urn:microsoft.com/office/officeart/2018/2/layout/IconCircleList"/>
    <dgm:cxn modelId="{8D688B13-D66A-4621-B5BC-9AC5B4AC9492}" type="presOf" srcId="{7D9FDC62-85B2-49EA-919A-CD41BA1A039D}" destId="{4B9E9C6F-C94A-45D2-9B2A-63D030320123}" srcOrd="0" destOrd="0" presId="urn:microsoft.com/office/officeart/2018/2/layout/IconCircleList"/>
    <dgm:cxn modelId="{D9195BBD-5D14-4F64-8F12-FAAEC894F321}" type="presParOf" srcId="{ACB9C9A9-7C69-41E4-B96C-B47136FCC650}" destId="{C01AAA7D-EFC9-408E-8572-EB39398BB29D}" srcOrd="0" destOrd="0" presId="urn:microsoft.com/office/officeart/2018/2/layout/IconCircleList"/>
    <dgm:cxn modelId="{0911B16D-6E04-40E0-BD64-31A7C50EB4A2}" type="presParOf" srcId="{C01AAA7D-EFC9-408E-8572-EB39398BB29D}" destId="{52393DDD-33D3-4D9F-BA64-6F5D39833A5B}" srcOrd="0" destOrd="0" presId="urn:microsoft.com/office/officeart/2018/2/layout/IconCircleList"/>
    <dgm:cxn modelId="{F449CE22-5034-4380-BE26-994481DFAEE1}" type="presParOf" srcId="{52393DDD-33D3-4D9F-BA64-6F5D39833A5B}" destId="{565A8DAF-7CF6-4EBD-A65F-3C90169ECC41}" srcOrd="0" destOrd="0" presId="urn:microsoft.com/office/officeart/2018/2/layout/IconCircleList"/>
    <dgm:cxn modelId="{912A7673-6E0E-4CAF-BE54-D521412ED9E4}" type="presParOf" srcId="{52393DDD-33D3-4D9F-BA64-6F5D39833A5B}" destId="{29C7D4B5-2482-44A8-8CD5-116B4DF5E3A2}" srcOrd="1" destOrd="0" presId="urn:microsoft.com/office/officeart/2018/2/layout/IconCircleList"/>
    <dgm:cxn modelId="{1A8C5FE2-321F-428D-8CF9-0A2EBF65D1FA}" type="presParOf" srcId="{52393DDD-33D3-4D9F-BA64-6F5D39833A5B}" destId="{E034BC11-5AA2-437F-96DB-FD100FC39217}" srcOrd="2" destOrd="0" presId="urn:microsoft.com/office/officeart/2018/2/layout/IconCircleList"/>
    <dgm:cxn modelId="{1D03A497-A67D-4697-AE06-CE9CAA8AB29B}" type="presParOf" srcId="{52393DDD-33D3-4D9F-BA64-6F5D39833A5B}" destId="{4B9E9C6F-C94A-45D2-9B2A-63D030320123}" srcOrd="3" destOrd="0" presId="urn:microsoft.com/office/officeart/2018/2/layout/IconCircleList"/>
    <dgm:cxn modelId="{06B63312-F105-4181-856E-A89FD6C1A050}" type="presParOf" srcId="{C01AAA7D-EFC9-408E-8572-EB39398BB29D}" destId="{4653A695-188D-44BB-8A27-E7CE65F330DC}" srcOrd="1" destOrd="0" presId="urn:microsoft.com/office/officeart/2018/2/layout/IconCircleList"/>
    <dgm:cxn modelId="{0BF5E94C-7604-41E6-A674-E2363833F69E}" type="presParOf" srcId="{C01AAA7D-EFC9-408E-8572-EB39398BB29D}" destId="{52E298C3-90EE-4C4F-8ABD-EF86C8214446}" srcOrd="2" destOrd="0" presId="urn:microsoft.com/office/officeart/2018/2/layout/IconCircleList"/>
    <dgm:cxn modelId="{78A1770A-0AD3-49CC-9C74-D9CF834F09B3}" type="presParOf" srcId="{52E298C3-90EE-4C4F-8ABD-EF86C8214446}" destId="{ACC0E8AF-6A69-4A69-AC23-EEBC94A45A0A}" srcOrd="0" destOrd="0" presId="urn:microsoft.com/office/officeart/2018/2/layout/IconCircleList"/>
    <dgm:cxn modelId="{648E1A8A-AD02-468B-B05B-700C40EF0493}" type="presParOf" srcId="{52E298C3-90EE-4C4F-8ABD-EF86C8214446}" destId="{A836874C-F695-4D7A-8C02-7DD56CD6A02E}" srcOrd="1" destOrd="0" presId="urn:microsoft.com/office/officeart/2018/2/layout/IconCircleList"/>
    <dgm:cxn modelId="{76E7501D-F424-43F0-898C-7CF652398392}" type="presParOf" srcId="{52E298C3-90EE-4C4F-8ABD-EF86C8214446}" destId="{AC54A136-4C05-4296-895A-C07E9ABA96DC}" srcOrd="2" destOrd="0" presId="urn:microsoft.com/office/officeart/2018/2/layout/IconCircleList"/>
    <dgm:cxn modelId="{F7A8696C-3537-4C88-9148-F98E76ACBA4A}" type="presParOf" srcId="{52E298C3-90EE-4C4F-8ABD-EF86C8214446}" destId="{35510A74-AD97-44D4-9466-ED8D946B6F26}" srcOrd="3" destOrd="0" presId="urn:microsoft.com/office/officeart/2018/2/layout/IconCircleList"/>
    <dgm:cxn modelId="{505B0EBD-EA7A-4A9C-B556-6C0AAD312B02}" type="presParOf" srcId="{C01AAA7D-EFC9-408E-8572-EB39398BB29D}" destId="{820A06B0-3C5F-4473-95E0-B70F060ED9D0}" srcOrd="3" destOrd="0" presId="urn:microsoft.com/office/officeart/2018/2/layout/IconCircleList"/>
    <dgm:cxn modelId="{958DA68A-F730-44B3-A8EA-0889976D4C24}" type="presParOf" srcId="{C01AAA7D-EFC9-408E-8572-EB39398BB29D}" destId="{8E7612AE-90DB-4E46-ADC6-20AC76D01317}" srcOrd="4" destOrd="0" presId="urn:microsoft.com/office/officeart/2018/2/layout/IconCircleList"/>
    <dgm:cxn modelId="{E5104908-B93B-49D1-A43F-49059B50FEB9}" type="presParOf" srcId="{8E7612AE-90DB-4E46-ADC6-20AC76D01317}" destId="{8A2FF020-6F6C-4D6D-B9D6-3F96B3B84DC9}" srcOrd="0" destOrd="0" presId="urn:microsoft.com/office/officeart/2018/2/layout/IconCircleList"/>
    <dgm:cxn modelId="{177498E3-E9D7-4599-BD35-044D6D8D085F}" type="presParOf" srcId="{8E7612AE-90DB-4E46-ADC6-20AC76D01317}" destId="{A1DEE75B-50B1-42E9-B03E-AAB69F5937EE}" srcOrd="1" destOrd="0" presId="urn:microsoft.com/office/officeart/2018/2/layout/IconCircleList"/>
    <dgm:cxn modelId="{0FF8C52F-95B7-4516-99F9-B1DA7CA401F7}" type="presParOf" srcId="{8E7612AE-90DB-4E46-ADC6-20AC76D01317}" destId="{0DF6D9DB-6C56-4FDA-A8A0-B3C54698AE14}" srcOrd="2" destOrd="0" presId="urn:microsoft.com/office/officeart/2018/2/layout/IconCircleList"/>
    <dgm:cxn modelId="{667621E4-09E9-4245-ABB5-D18C38BFBF13}" type="presParOf" srcId="{8E7612AE-90DB-4E46-ADC6-20AC76D01317}" destId="{FD42857E-82EA-4266-B1A3-EB6717E374FF}" srcOrd="3" destOrd="0" presId="urn:microsoft.com/office/officeart/2018/2/layout/IconCircleList"/>
    <dgm:cxn modelId="{DC123BBB-BC12-4111-91EE-6028F2423F94}" type="presParOf" srcId="{C01AAA7D-EFC9-408E-8572-EB39398BB29D}" destId="{70C1595D-12B2-408A-A0FC-6FE2153E4ED6}" srcOrd="5" destOrd="0" presId="urn:microsoft.com/office/officeart/2018/2/layout/IconCircleList"/>
    <dgm:cxn modelId="{E8E779A3-3EDA-4730-A456-A26228F07274}" type="presParOf" srcId="{C01AAA7D-EFC9-408E-8572-EB39398BB29D}" destId="{B6F3A0EF-9CE9-4653-9574-AFDD12ACC906}" srcOrd="6" destOrd="0" presId="urn:microsoft.com/office/officeart/2018/2/layout/IconCircleList"/>
    <dgm:cxn modelId="{4AD77EE5-AA40-4F96-BCFD-A12C96B2EA2F}" type="presParOf" srcId="{B6F3A0EF-9CE9-4653-9574-AFDD12ACC906}" destId="{E60C6997-2537-41FA-AC4F-59D8C1FCBD88}" srcOrd="0" destOrd="0" presId="urn:microsoft.com/office/officeart/2018/2/layout/IconCircleList"/>
    <dgm:cxn modelId="{8F8699D6-2947-433F-9AD0-50E6D67B6B65}" type="presParOf" srcId="{B6F3A0EF-9CE9-4653-9574-AFDD12ACC906}" destId="{DD489A54-6099-4B7F-B0CA-D78DF5608A0F}" srcOrd="1" destOrd="0" presId="urn:microsoft.com/office/officeart/2018/2/layout/IconCircleList"/>
    <dgm:cxn modelId="{B05858BC-506C-4935-A878-860B1BF854FB}" type="presParOf" srcId="{B6F3A0EF-9CE9-4653-9574-AFDD12ACC906}" destId="{7F12EACF-3577-4994-BF68-BADA2FA31E86}" srcOrd="2" destOrd="0" presId="urn:microsoft.com/office/officeart/2018/2/layout/IconCircleList"/>
    <dgm:cxn modelId="{C1EC4F03-6829-4943-A963-C88D7F062C02}" type="presParOf" srcId="{B6F3A0EF-9CE9-4653-9574-AFDD12ACC906}" destId="{D8F5E091-9113-49A3-901A-BA03FB39493B}" srcOrd="3" destOrd="0" presId="urn:microsoft.com/office/officeart/2018/2/layout/IconCircleList"/>
    <dgm:cxn modelId="{E38B1D86-C73E-487B-AB49-BC68AB86ECA8}" type="presParOf" srcId="{C01AAA7D-EFC9-408E-8572-EB39398BB29D}" destId="{D8E5A16E-063B-4ECC-A35A-622234BA040E}" srcOrd="7" destOrd="0" presId="urn:microsoft.com/office/officeart/2018/2/layout/IconCircleList"/>
    <dgm:cxn modelId="{A799B3B8-A2BC-4B1E-A495-0C50AE06B3BF}" type="presParOf" srcId="{C01AAA7D-EFC9-408E-8572-EB39398BB29D}" destId="{E0B7509E-2A4F-4115-A5D1-EC3C4C277DE0}" srcOrd="8" destOrd="0" presId="urn:microsoft.com/office/officeart/2018/2/layout/IconCircleList"/>
    <dgm:cxn modelId="{4D41AA61-457A-4865-9499-0CD71C575F46}" type="presParOf" srcId="{E0B7509E-2A4F-4115-A5D1-EC3C4C277DE0}" destId="{649074A7-A0AD-4241-8E94-DBA136E965F5}" srcOrd="0" destOrd="0" presId="urn:microsoft.com/office/officeart/2018/2/layout/IconCircleList"/>
    <dgm:cxn modelId="{28A02D79-3E23-46DC-A45D-066E9564A7DB}" type="presParOf" srcId="{E0B7509E-2A4F-4115-A5D1-EC3C4C277DE0}" destId="{C30A82C3-DC47-4F85-8E82-69E2E74EE442}" srcOrd="1" destOrd="0" presId="urn:microsoft.com/office/officeart/2018/2/layout/IconCircleList"/>
    <dgm:cxn modelId="{5B3EAD5B-5190-4B7C-BE93-086AC6C2E6CE}" type="presParOf" srcId="{E0B7509E-2A4F-4115-A5D1-EC3C4C277DE0}" destId="{F95722C7-99DB-48C9-9B44-3DEF0C3683F9}" srcOrd="2" destOrd="0" presId="urn:microsoft.com/office/officeart/2018/2/layout/IconCircleList"/>
    <dgm:cxn modelId="{88970995-824F-45DE-A9DC-E01176E94BA6}" type="presParOf" srcId="{E0B7509E-2A4F-4115-A5D1-EC3C4C277DE0}" destId="{0C7A49EC-80D2-40F8-9F61-D3E4A5B14F1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D1F3F-3DAD-4BD7-9C4C-904D0C2072C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3D81EF9-8533-430C-8A27-2ED7F6A748BA}">
      <dgm:prSet/>
      <dgm:spPr/>
      <dgm:t>
        <a:bodyPr/>
        <a:lstStyle/>
        <a:p>
          <a:r>
            <a:rPr lang="tr-TR"/>
            <a:t>Kaygı, çökkünlük, özgüven kaybı</a:t>
          </a:r>
          <a:endParaRPr lang="en-US"/>
        </a:p>
      </dgm:t>
    </dgm:pt>
    <dgm:pt modelId="{7F1521E1-36F9-4C08-B181-6A6CBFF85666}" type="parTrans" cxnId="{652604F3-E4DD-4D70-B6F3-938EF1B6CB21}">
      <dgm:prSet/>
      <dgm:spPr/>
      <dgm:t>
        <a:bodyPr/>
        <a:lstStyle/>
        <a:p>
          <a:endParaRPr lang="en-US"/>
        </a:p>
      </dgm:t>
    </dgm:pt>
    <dgm:pt modelId="{DDC8D6A3-733E-4EEE-8E49-D5E4C583530E}" type="sibTrans" cxnId="{652604F3-E4DD-4D70-B6F3-938EF1B6CB21}">
      <dgm:prSet/>
      <dgm:spPr/>
      <dgm:t>
        <a:bodyPr/>
        <a:lstStyle/>
        <a:p>
          <a:endParaRPr lang="en-US"/>
        </a:p>
      </dgm:t>
    </dgm:pt>
    <dgm:pt modelId="{2C69B6F5-D98B-4C81-BEED-5A4FF8053254}">
      <dgm:prSet/>
      <dgm:spPr/>
      <dgm:t>
        <a:bodyPr/>
        <a:lstStyle/>
        <a:p>
          <a:r>
            <a:rPr lang="tr-TR"/>
            <a:t>İşe/öğrenmeye katılımda azalma</a:t>
          </a:r>
          <a:endParaRPr lang="en-US"/>
        </a:p>
      </dgm:t>
    </dgm:pt>
    <dgm:pt modelId="{23252A93-1AC1-4621-8785-17C81708A023}" type="parTrans" cxnId="{A92583AC-DD11-4DF1-915C-803048ED0FCC}">
      <dgm:prSet/>
      <dgm:spPr/>
      <dgm:t>
        <a:bodyPr/>
        <a:lstStyle/>
        <a:p>
          <a:endParaRPr lang="en-US"/>
        </a:p>
      </dgm:t>
    </dgm:pt>
    <dgm:pt modelId="{1118F47C-C265-413A-A9FC-DE813B006091}" type="sibTrans" cxnId="{A92583AC-DD11-4DF1-915C-803048ED0FCC}">
      <dgm:prSet/>
      <dgm:spPr/>
      <dgm:t>
        <a:bodyPr/>
        <a:lstStyle/>
        <a:p>
          <a:endParaRPr lang="en-US"/>
        </a:p>
      </dgm:t>
    </dgm:pt>
    <dgm:pt modelId="{6450E342-6798-41FC-A244-4C0998D5CC33}">
      <dgm:prSet/>
      <dgm:spPr/>
      <dgm:t>
        <a:bodyPr/>
        <a:lstStyle/>
        <a:p>
          <a:r>
            <a:rPr lang="tr-TR"/>
            <a:t>Sessizlik kültürü</a:t>
          </a:r>
          <a:endParaRPr lang="en-US"/>
        </a:p>
      </dgm:t>
    </dgm:pt>
    <dgm:pt modelId="{C1486262-3088-49E3-A7FD-614EBDCF7E82}" type="parTrans" cxnId="{6403F8F6-4BA5-4FD8-8812-4AD0FF29AC75}">
      <dgm:prSet/>
      <dgm:spPr/>
      <dgm:t>
        <a:bodyPr/>
        <a:lstStyle/>
        <a:p>
          <a:endParaRPr lang="en-US"/>
        </a:p>
      </dgm:t>
    </dgm:pt>
    <dgm:pt modelId="{91A494AE-0B1A-4670-A613-142DAD2A8ABB}" type="sibTrans" cxnId="{6403F8F6-4BA5-4FD8-8812-4AD0FF29AC75}">
      <dgm:prSet/>
      <dgm:spPr/>
      <dgm:t>
        <a:bodyPr/>
        <a:lstStyle/>
        <a:p>
          <a:endParaRPr lang="en-US"/>
        </a:p>
      </dgm:t>
    </dgm:pt>
    <dgm:pt modelId="{9E29FABF-58B7-4698-B62F-96BF026F9664}">
      <dgm:prSet/>
      <dgm:spPr/>
      <dgm:t>
        <a:bodyPr/>
        <a:lstStyle/>
        <a:p>
          <a:r>
            <a:rPr lang="tr-TR"/>
            <a:t>Ekip uyumunda bozulma</a:t>
          </a:r>
          <a:endParaRPr lang="en-US"/>
        </a:p>
      </dgm:t>
    </dgm:pt>
    <dgm:pt modelId="{46CEDEEA-3AA7-4EA1-BC26-0B8D09FF75F3}" type="parTrans" cxnId="{B94C79A6-EA77-4935-9610-94CB67B39522}">
      <dgm:prSet/>
      <dgm:spPr/>
      <dgm:t>
        <a:bodyPr/>
        <a:lstStyle/>
        <a:p>
          <a:endParaRPr lang="en-US"/>
        </a:p>
      </dgm:t>
    </dgm:pt>
    <dgm:pt modelId="{3FC117E5-EE71-4757-8CBD-A127C146380B}" type="sibTrans" cxnId="{B94C79A6-EA77-4935-9610-94CB67B39522}">
      <dgm:prSet/>
      <dgm:spPr/>
      <dgm:t>
        <a:bodyPr/>
        <a:lstStyle/>
        <a:p>
          <a:endParaRPr lang="en-US"/>
        </a:p>
      </dgm:t>
    </dgm:pt>
    <dgm:pt modelId="{4BD5A0E7-7101-4DE4-837E-F48829ADDF4B}">
      <dgm:prSet/>
      <dgm:spPr/>
      <dgm:t>
        <a:bodyPr/>
        <a:lstStyle/>
        <a:p>
          <a:r>
            <a:rPr lang="tr-TR" dirty="0"/>
            <a:t>Güvensizlik ile ilgili sorunlarda artış</a:t>
          </a:r>
          <a:endParaRPr lang="en-US" dirty="0"/>
        </a:p>
      </dgm:t>
    </dgm:pt>
    <dgm:pt modelId="{930416B4-B963-495B-AF2F-4810D77162E6}" type="parTrans" cxnId="{0040A5A6-C7ED-49EA-A115-F7B426C6FECF}">
      <dgm:prSet/>
      <dgm:spPr/>
      <dgm:t>
        <a:bodyPr/>
        <a:lstStyle/>
        <a:p>
          <a:endParaRPr lang="en-US"/>
        </a:p>
      </dgm:t>
    </dgm:pt>
    <dgm:pt modelId="{7899426B-206B-4F8A-830D-8C8E0B4D435D}" type="sibTrans" cxnId="{0040A5A6-C7ED-49EA-A115-F7B426C6FECF}">
      <dgm:prSet/>
      <dgm:spPr/>
      <dgm:t>
        <a:bodyPr/>
        <a:lstStyle/>
        <a:p>
          <a:endParaRPr lang="en-US"/>
        </a:p>
      </dgm:t>
    </dgm:pt>
    <dgm:pt modelId="{E4477B09-0200-D94E-80EF-D268733ED62A}" type="pres">
      <dgm:prSet presAssocID="{AADD1F3F-3DAD-4BD7-9C4C-904D0C2072C9}" presName="linear" presStyleCnt="0">
        <dgm:presLayoutVars>
          <dgm:dir/>
          <dgm:animLvl val="lvl"/>
          <dgm:resizeHandles val="exact"/>
        </dgm:presLayoutVars>
      </dgm:prSet>
      <dgm:spPr/>
      <dgm:t>
        <a:bodyPr/>
        <a:lstStyle/>
        <a:p>
          <a:endParaRPr lang="tr-TR"/>
        </a:p>
      </dgm:t>
    </dgm:pt>
    <dgm:pt modelId="{FE94D9EF-7C80-144E-B395-056E77A68529}" type="pres">
      <dgm:prSet presAssocID="{23D81EF9-8533-430C-8A27-2ED7F6A748BA}" presName="parentLin" presStyleCnt="0"/>
      <dgm:spPr/>
    </dgm:pt>
    <dgm:pt modelId="{6BA9DE48-6F57-424D-B902-1B530F50702E}" type="pres">
      <dgm:prSet presAssocID="{23D81EF9-8533-430C-8A27-2ED7F6A748BA}" presName="parentLeftMargin" presStyleLbl="node1" presStyleIdx="0" presStyleCnt="5"/>
      <dgm:spPr/>
      <dgm:t>
        <a:bodyPr/>
        <a:lstStyle/>
        <a:p>
          <a:endParaRPr lang="tr-TR"/>
        </a:p>
      </dgm:t>
    </dgm:pt>
    <dgm:pt modelId="{6CAA243B-A9BA-F443-9B6B-02E26031D38D}" type="pres">
      <dgm:prSet presAssocID="{23D81EF9-8533-430C-8A27-2ED7F6A748BA}" presName="parentText" presStyleLbl="node1" presStyleIdx="0" presStyleCnt="5">
        <dgm:presLayoutVars>
          <dgm:chMax val="0"/>
          <dgm:bulletEnabled val="1"/>
        </dgm:presLayoutVars>
      </dgm:prSet>
      <dgm:spPr/>
      <dgm:t>
        <a:bodyPr/>
        <a:lstStyle/>
        <a:p>
          <a:endParaRPr lang="tr-TR"/>
        </a:p>
      </dgm:t>
    </dgm:pt>
    <dgm:pt modelId="{A1A4B87C-4F0C-AE4B-BC46-8311239619AF}" type="pres">
      <dgm:prSet presAssocID="{23D81EF9-8533-430C-8A27-2ED7F6A748BA}" presName="negativeSpace" presStyleCnt="0"/>
      <dgm:spPr/>
    </dgm:pt>
    <dgm:pt modelId="{73E76484-FCBA-1C4C-A60E-49F9DA457EA3}" type="pres">
      <dgm:prSet presAssocID="{23D81EF9-8533-430C-8A27-2ED7F6A748BA}" presName="childText" presStyleLbl="conFgAcc1" presStyleIdx="0" presStyleCnt="5">
        <dgm:presLayoutVars>
          <dgm:bulletEnabled val="1"/>
        </dgm:presLayoutVars>
      </dgm:prSet>
      <dgm:spPr/>
    </dgm:pt>
    <dgm:pt modelId="{8EEC9744-18AF-D54F-BC22-7465A30667E2}" type="pres">
      <dgm:prSet presAssocID="{DDC8D6A3-733E-4EEE-8E49-D5E4C583530E}" presName="spaceBetweenRectangles" presStyleCnt="0"/>
      <dgm:spPr/>
    </dgm:pt>
    <dgm:pt modelId="{66F5CE70-3D6B-E342-AC10-68F9639F56FC}" type="pres">
      <dgm:prSet presAssocID="{2C69B6F5-D98B-4C81-BEED-5A4FF8053254}" presName="parentLin" presStyleCnt="0"/>
      <dgm:spPr/>
    </dgm:pt>
    <dgm:pt modelId="{6FB89C28-BBBF-5C45-A647-32CA2AB14EF5}" type="pres">
      <dgm:prSet presAssocID="{2C69B6F5-D98B-4C81-BEED-5A4FF8053254}" presName="parentLeftMargin" presStyleLbl="node1" presStyleIdx="0" presStyleCnt="5"/>
      <dgm:spPr/>
      <dgm:t>
        <a:bodyPr/>
        <a:lstStyle/>
        <a:p>
          <a:endParaRPr lang="tr-TR"/>
        </a:p>
      </dgm:t>
    </dgm:pt>
    <dgm:pt modelId="{D559F29B-AB13-4C49-AE75-7306B9CDD9A2}" type="pres">
      <dgm:prSet presAssocID="{2C69B6F5-D98B-4C81-BEED-5A4FF8053254}" presName="parentText" presStyleLbl="node1" presStyleIdx="1" presStyleCnt="5">
        <dgm:presLayoutVars>
          <dgm:chMax val="0"/>
          <dgm:bulletEnabled val="1"/>
        </dgm:presLayoutVars>
      </dgm:prSet>
      <dgm:spPr/>
      <dgm:t>
        <a:bodyPr/>
        <a:lstStyle/>
        <a:p>
          <a:endParaRPr lang="tr-TR"/>
        </a:p>
      </dgm:t>
    </dgm:pt>
    <dgm:pt modelId="{1A334D68-77A1-9C49-A1D3-F9BC3B39E1D8}" type="pres">
      <dgm:prSet presAssocID="{2C69B6F5-D98B-4C81-BEED-5A4FF8053254}" presName="negativeSpace" presStyleCnt="0"/>
      <dgm:spPr/>
    </dgm:pt>
    <dgm:pt modelId="{220361A8-0A83-D545-8A4A-6E66EADCFA10}" type="pres">
      <dgm:prSet presAssocID="{2C69B6F5-D98B-4C81-BEED-5A4FF8053254}" presName="childText" presStyleLbl="conFgAcc1" presStyleIdx="1" presStyleCnt="5">
        <dgm:presLayoutVars>
          <dgm:bulletEnabled val="1"/>
        </dgm:presLayoutVars>
      </dgm:prSet>
      <dgm:spPr/>
    </dgm:pt>
    <dgm:pt modelId="{468ADE54-DFE0-8D4F-9FC1-F46C9A92249D}" type="pres">
      <dgm:prSet presAssocID="{1118F47C-C265-413A-A9FC-DE813B006091}" presName="spaceBetweenRectangles" presStyleCnt="0"/>
      <dgm:spPr/>
    </dgm:pt>
    <dgm:pt modelId="{270F87FC-53E1-0E47-8E46-DEC90D6657BB}" type="pres">
      <dgm:prSet presAssocID="{6450E342-6798-41FC-A244-4C0998D5CC33}" presName="parentLin" presStyleCnt="0"/>
      <dgm:spPr/>
    </dgm:pt>
    <dgm:pt modelId="{F09625E5-E434-EF46-BEC2-98C1553BCABE}" type="pres">
      <dgm:prSet presAssocID="{6450E342-6798-41FC-A244-4C0998D5CC33}" presName="parentLeftMargin" presStyleLbl="node1" presStyleIdx="1" presStyleCnt="5"/>
      <dgm:spPr/>
      <dgm:t>
        <a:bodyPr/>
        <a:lstStyle/>
        <a:p>
          <a:endParaRPr lang="tr-TR"/>
        </a:p>
      </dgm:t>
    </dgm:pt>
    <dgm:pt modelId="{B5987B9B-2E16-6748-BC48-52211DEF5FE8}" type="pres">
      <dgm:prSet presAssocID="{6450E342-6798-41FC-A244-4C0998D5CC33}" presName="parentText" presStyleLbl="node1" presStyleIdx="2" presStyleCnt="5">
        <dgm:presLayoutVars>
          <dgm:chMax val="0"/>
          <dgm:bulletEnabled val="1"/>
        </dgm:presLayoutVars>
      </dgm:prSet>
      <dgm:spPr/>
      <dgm:t>
        <a:bodyPr/>
        <a:lstStyle/>
        <a:p>
          <a:endParaRPr lang="tr-TR"/>
        </a:p>
      </dgm:t>
    </dgm:pt>
    <dgm:pt modelId="{E36D5401-D7CF-9949-8FD9-E010721A2CAD}" type="pres">
      <dgm:prSet presAssocID="{6450E342-6798-41FC-A244-4C0998D5CC33}" presName="negativeSpace" presStyleCnt="0"/>
      <dgm:spPr/>
    </dgm:pt>
    <dgm:pt modelId="{29A33BF1-1D69-D046-8264-F95B51FB7513}" type="pres">
      <dgm:prSet presAssocID="{6450E342-6798-41FC-A244-4C0998D5CC33}" presName="childText" presStyleLbl="conFgAcc1" presStyleIdx="2" presStyleCnt="5">
        <dgm:presLayoutVars>
          <dgm:bulletEnabled val="1"/>
        </dgm:presLayoutVars>
      </dgm:prSet>
      <dgm:spPr/>
    </dgm:pt>
    <dgm:pt modelId="{CB8A6E1A-2545-6940-BA00-4C9B727FF696}" type="pres">
      <dgm:prSet presAssocID="{91A494AE-0B1A-4670-A613-142DAD2A8ABB}" presName="spaceBetweenRectangles" presStyleCnt="0"/>
      <dgm:spPr/>
    </dgm:pt>
    <dgm:pt modelId="{40733496-45B9-C642-B63D-8C703201A074}" type="pres">
      <dgm:prSet presAssocID="{9E29FABF-58B7-4698-B62F-96BF026F9664}" presName="parentLin" presStyleCnt="0"/>
      <dgm:spPr/>
    </dgm:pt>
    <dgm:pt modelId="{C92FFCA4-7C5E-3046-ADA9-956CCE29455D}" type="pres">
      <dgm:prSet presAssocID="{9E29FABF-58B7-4698-B62F-96BF026F9664}" presName="parentLeftMargin" presStyleLbl="node1" presStyleIdx="2" presStyleCnt="5"/>
      <dgm:spPr/>
      <dgm:t>
        <a:bodyPr/>
        <a:lstStyle/>
        <a:p>
          <a:endParaRPr lang="tr-TR"/>
        </a:p>
      </dgm:t>
    </dgm:pt>
    <dgm:pt modelId="{D2C2D852-B961-C747-9A7C-A4EDE1D0E717}" type="pres">
      <dgm:prSet presAssocID="{9E29FABF-58B7-4698-B62F-96BF026F9664}" presName="parentText" presStyleLbl="node1" presStyleIdx="3" presStyleCnt="5">
        <dgm:presLayoutVars>
          <dgm:chMax val="0"/>
          <dgm:bulletEnabled val="1"/>
        </dgm:presLayoutVars>
      </dgm:prSet>
      <dgm:spPr/>
      <dgm:t>
        <a:bodyPr/>
        <a:lstStyle/>
        <a:p>
          <a:endParaRPr lang="tr-TR"/>
        </a:p>
      </dgm:t>
    </dgm:pt>
    <dgm:pt modelId="{40D0067B-E1EB-5A45-8C23-170467374056}" type="pres">
      <dgm:prSet presAssocID="{9E29FABF-58B7-4698-B62F-96BF026F9664}" presName="negativeSpace" presStyleCnt="0"/>
      <dgm:spPr/>
    </dgm:pt>
    <dgm:pt modelId="{C9235086-8D77-F547-A26B-F6A804F42025}" type="pres">
      <dgm:prSet presAssocID="{9E29FABF-58B7-4698-B62F-96BF026F9664}" presName="childText" presStyleLbl="conFgAcc1" presStyleIdx="3" presStyleCnt="5">
        <dgm:presLayoutVars>
          <dgm:bulletEnabled val="1"/>
        </dgm:presLayoutVars>
      </dgm:prSet>
      <dgm:spPr/>
    </dgm:pt>
    <dgm:pt modelId="{5D3F74CD-1BF0-0F40-91E7-F9770A0BE0A9}" type="pres">
      <dgm:prSet presAssocID="{3FC117E5-EE71-4757-8CBD-A127C146380B}" presName="spaceBetweenRectangles" presStyleCnt="0"/>
      <dgm:spPr/>
    </dgm:pt>
    <dgm:pt modelId="{C29E4A58-7C36-7E45-BC79-E9CAA0C4C05A}" type="pres">
      <dgm:prSet presAssocID="{4BD5A0E7-7101-4DE4-837E-F48829ADDF4B}" presName="parentLin" presStyleCnt="0"/>
      <dgm:spPr/>
    </dgm:pt>
    <dgm:pt modelId="{EC4A6888-F2EF-514D-A951-F64130228675}" type="pres">
      <dgm:prSet presAssocID="{4BD5A0E7-7101-4DE4-837E-F48829ADDF4B}" presName="parentLeftMargin" presStyleLbl="node1" presStyleIdx="3" presStyleCnt="5"/>
      <dgm:spPr/>
      <dgm:t>
        <a:bodyPr/>
        <a:lstStyle/>
        <a:p>
          <a:endParaRPr lang="tr-TR"/>
        </a:p>
      </dgm:t>
    </dgm:pt>
    <dgm:pt modelId="{ADFD9F9C-08FB-DA4E-A483-000C696DF68C}" type="pres">
      <dgm:prSet presAssocID="{4BD5A0E7-7101-4DE4-837E-F48829ADDF4B}" presName="parentText" presStyleLbl="node1" presStyleIdx="4" presStyleCnt="5">
        <dgm:presLayoutVars>
          <dgm:chMax val="0"/>
          <dgm:bulletEnabled val="1"/>
        </dgm:presLayoutVars>
      </dgm:prSet>
      <dgm:spPr/>
      <dgm:t>
        <a:bodyPr/>
        <a:lstStyle/>
        <a:p>
          <a:endParaRPr lang="tr-TR"/>
        </a:p>
      </dgm:t>
    </dgm:pt>
    <dgm:pt modelId="{DCCACFC8-AB5F-8E48-ABC0-797486D07BE9}" type="pres">
      <dgm:prSet presAssocID="{4BD5A0E7-7101-4DE4-837E-F48829ADDF4B}" presName="negativeSpace" presStyleCnt="0"/>
      <dgm:spPr/>
    </dgm:pt>
    <dgm:pt modelId="{63B7DADB-27C2-E944-8C77-EED6BB46FCB8}" type="pres">
      <dgm:prSet presAssocID="{4BD5A0E7-7101-4DE4-837E-F48829ADDF4B}" presName="childText" presStyleLbl="conFgAcc1" presStyleIdx="4" presStyleCnt="5">
        <dgm:presLayoutVars>
          <dgm:bulletEnabled val="1"/>
        </dgm:presLayoutVars>
      </dgm:prSet>
      <dgm:spPr/>
    </dgm:pt>
  </dgm:ptLst>
  <dgm:cxnLst>
    <dgm:cxn modelId="{11F5F51C-3DB7-D84A-B22F-CD9B48101CB9}" type="presOf" srcId="{9E29FABF-58B7-4698-B62F-96BF026F9664}" destId="{C92FFCA4-7C5E-3046-ADA9-956CCE29455D}" srcOrd="0" destOrd="0" presId="urn:microsoft.com/office/officeart/2005/8/layout/list1"/>
    <dgm:cxn modelId="{958BB390-E77B-784F-86B0-9A6B2F3EB068}" type="presOf" srcId="{4BD5A0E7-7101-4DE4-837E-F48829ADDF4B}" destId="{ADFD9F9C-08FB-DA4E-A483-000C696DF68C}" srcOrd="1" destOrd="0" presId="urn:microsoft.com/office/officeart/2005/8/layout/list1"/>
    <dgm:cxn modelId="{9C828411-24A6-D141-B024-C557D4B9DBA0}" type="presOf" srcId="{9E29FABF-58B7-4698-B62F-96BF026F9664}" destId="{D2C2D852-B961-C747-9A7C-A4EDE1D0E717}" srcOrd="1" destOrd="0" presId="urn:microsoft.com/office/officeart/2005/8/layout/list1"/>
    <dgm:cxn modelId="{A92583AC-DD11-4DF1-915C-803048ED0FCC}" srcId="{AADD1F3F-3DAD-4BD7-9C4C-904D0C2072C9}" destId="{2C69B6F5-D98B-4C81-BEED-5A4FF8053254}" srcOrd="1" destOrd="0" parTransId="{23252A93-1AC1-4621-8785-17C81708A023}" sibTransId="{1118F47C-C265-413A-A9FC-DE813B006091}"/>
    <dgm:cxn modelId="{2368AF65-2FFD-CF46-A036-86545E0E2298}" type="presOf" srcId="{4BD5A0E7-7101-4DE4-837E-F48829ADDF4B}" destId="{EC4A6888-F2EF-514D-A951-F64130228675}" srcOrd="0" destOrd="0" presId="urn:microsoft.com/office/officeart/2005/8/layout/list1"/>
    <dgm:cxn modelId="{6403F8F6-4BA5-4FD8-8812-4AD0FF29AC75}" srcId="{AADD1F3F-3DAD-4BD7-9C4C-904D0C2072C9}" destId="{6450E342-6798-41FC-A244-4C0998D5CC33}" srcOrd="2" destOrd="0" parTransId="{C1486262-3088-49E3-A7FD-614EBDCF7E82}" sibTransId="{91A494AE-0B1A-4670-A613-142DAD2A8ABB}"/>
    <dgm:cxn modelId="{2FF689C2-098D-084B-822B-880082000079}" type="presOf" srcId="{23D81EF9-8533-430C-8A27-2ED7F6A748BA}" destId="{6BA9DE48-6F57-424D-B902-1B530F50702E}" srcOrd="0" destOrd="0" presId="urn:microsoft.com/office/officeart/2005/8/layout/list1"/>
    <dgm:cxn modelId="{DF3EEDE2-8E06-5B4C-9F12-FDFBE57BE883}" type="presOf" srcId="{23D81EF9-8533-430C-8A27-2ED7F6A748BA}" destId="{6CAA243B-A9BA-F443-9B6B-02E26031D38D}" srcOrd="1" destOrd="0" presId="urn:microsoft.com/office/officeart/2005/8/layout/list1"/>
    <dgm:cxn modelId="{EA911CEE-DFDF-3C49-AD41-CDF37A8C9C1E}" type="presOf" srcId="{6450E342-6798-41FC-A244-4C0998D5CC33}" destId="{B5987B9B-2E16-6748-BC48-52211DEF5FE8}" srcOrd="1" destOrd="0" presId="urn:microsoft.com/office/officeart/2005/8/layout/list1"/>
    <dgm:cxn modelId="{6AC30538-FA0B-4249-AA96-D04467964168}" type="presOf" srcId="{2C69B6F5-D98B-4C81-BEED-5A4FF8053254}" destId="{D559F29B-AB13-4C49-AE75-7306B9CDD9A2}" srcOrd="1" destOrd="0" presId="urn:microsoft.com/office/officeart/2005/8/layout/list1"/>
    <dgm:cxn modelId="{5F36E3EB-E0CD-E04C-A5AD-631B9BD59097}" type="presOf" srcId="{6450E342-6798-41FC-A244-4C0998D5CC33}" destId="{F09625E5-E434-EF46-BEC2-98C1553BCABE}" srcOrd="0" destOrd="0" presId="urn:microsoft.com/office/officeart/2005/8/layout/list1"/>
    <dgm:cxn modelId="{5FE46406-53D2-C148-812F-123E5E14A9F7}" type="presOf" srcId="{AADD1F3F-3DAD-4BD7-9C4C-904D0C2072C9}" destId="{E4477B09-0200-D94E-80EF-D268733ED62A}" srcOrd="0" destOrd="0" presId="urn:microsoft.com/office/officeart/2005/8/layout/list1"/>
    <dgm:cxn modelId="{652604F3-E4DD-4D70-B6F3-938EF1B6CB21}" srcId="{AADD1F3F-3DAD-4BD7-9C4C-904D0C2072C9}" destId="{23D81EF9-8533-430C-8A27-2ED7F6A748BA}" srcOrd="0" destOrd="0" parTransId="{7F1521E1-36F9-4C08-B181-6A6CBFF85666}" sibTransId="{DDC8D6A3-733E-4EEE-8E49-D5E4C583530E}"/>
    <dgm:cxn modelId="{B94C79A6-EA77-4935-9610-94CB67B39522}" srcId="{AADD1F3F-3DAD-4BD7-9C4C-904D0C2072C9}" destId="{9E29FABF-58B7-4698-B62F-96BF026F9664}" srcOrd="3" destOrd="0" parTransId="{46CEDEEA-3AA7-4EA1-BC26-0B8D09FF75F3}" sibTransId="{3FC117E5-EE71-4757-8CBD-A127C146380B}"/>
    <dgm:cxn modelId="{0040A5A6-C7ED-49EA-A115-F7B426C6FECF}" srcId="{AADD1F3F-3DAD-4BD7-9C4C-904D0C2072C9}" destId="{4BD5A0E7-7101-4DE4-837E-F48829ADDF4B}" srcOrd="4" destOrd="0" parTransId="{930416B4-B963-495B-AF2F-4810D77162E6}" sibTransId="{7899426B-206B-4F8A-830D-8C8E0B4D435D}"/>
    <dgm:cxn modelId="{EABC3B52-3C26-6745-8CC0-B5B6100BED29}" type="presOf" srcId="{2C69B6F5-D98B-4C81-BEED-5A4FF8053254}" destId="{6FB89C28-BBBF-5C45-A647-32CA2AB14EF5}" srcOrd="0" destOrd="0" presId="urn:microsoft.com/office/officeart/2005/8/layout/list1"/>
    <dgm:cxn modelId="{9402A482-4A0B-744E-913A-AB656603D7C9}" type="presParOf" srcId="{E4477B09-0200-D94E-80EF-D268733ED62A}" destId="{FE94D9EF-7C80-144E-B395-056E77A68529}" srcOrd="0" destOrd="0" presId="urn:microsoft.com/office/officeart/2005/8/layout/list1"/>
    <dgm:cxn modelId="{EDC0AB2B-E985-6E4C-9BF6-CFD3FE8A7D9A}" type="presParOf" srcId="{FE94D9EF-7C80-144E-B395-056E77A68529}" destId="{6BA9DE48-6F57-424D-B902-1B530F50702E}" srcOrd="0" destOrd="0" presId="urn:microsoft.com/office/officeart/2005/8/layout/list1"/>
    <dgm:cxn modelId="{86849B87-ADC6-344E-BF15-9F70E5AA1109}" type="presParOf" srcId="{FE94D9EF-7C80-144E-B395-056E77A68529}" destId="{6CAA243B-A9BA-F443-9B6B-02E26031D38D}" srcOrd="1" destOrd="0" presId="urn:microsoft.com/office/officeart/2005/8/layout/list1"/>
    <dgm:cxn modelId="{3DA4802D-E87F-1F48-8E6B-7D9DBE462BF7}" type="presParOf" srcId="{E4477B09-0200-D94E-80EF-D268733ED62A}" destId="{A1A4B87C-4F0C-AE4B-BC46-8311239619AF}" srcOrd="1" destOrd="0" presId="urn:microsoft.com/office/officeart/2005/8/layout/list1"/>
    <dgm:cxn modelId="{B9F32AE5-D832-3B49-A6F4-52A585AFB778}" type="presParOf" srcId="{E4477B09-0200-D94E-80EF-D268733ED62A}" destId="{73E76484-FCBA-1C4C-A60E-49F9DA457EA3}" srcOrd="2" destOrd="0" presId="urn:microsoft.com/office/officeart/2005/8/layout/list1"/>
    <dgm:cxn modelId="{E967F036-7F7C-874A-BB88-514E9FC11552}" type="presParOf" srcId="{E4477B09-0200-D94E-80EF-D268733ED62A}" destId="{8EEC9744-18AF-D54F-BC22-7465A30667E2}" srcOrd="3" destOrd="0" presId="urn:microsoft.com/office/officeart/2005/8/layout/list1"/>
    <dgm:cxn modelId="{9CE7C0EF-4B12-9647-B0E6-BEE5B0E1A1C4}" type="presParOf" srcId="{E4477B09-0200-D94E-80EF-D268733ED62A}" destId="{66F5CE70-3D6B-E342-AC10-68F9639F56FC}" srcOrd="4" destOrd="0" presId="urn:microsoft.com/office/officeart/2005/8/layout/list1"/>
    <dgm:cxn modelId="{CCE447BA-19FD-3941-A2E0-48085AA9E0CF}" type="presParOf" srcId="{66F5CE70-3D6B-E342-AC10-68F9639F56FC}" destId="{6FB89C28-BBBF-5C45-A647-32CA2AB14EF5}" srcOrd="0" destOrd="0" presId="urn:microsoft.com/office/officeart/2005/8/layout/list1"/>
    <dgm:cxn modelId="{43B811CB-8B5D-2945-90BF-0AE544B7D744}" type="presParOf" srcId="{66F5CE70-3D6B-E342-AC10-68F9639F56FC}" destId="{D559F29B-AB13-4C49-AE75-7306B9CDD9A2}" srcOrd="1" destOrd="0" presId="urn:microsoft.com/office/officeart/2005/8/layout/list1"/>
    <dgm:cxn modelId="{069E80FF-32F6-1C4C-8048-2BFD0D3F59A4}" type="presParOf" srcId="{E4477B09-0200-D94E-80EF-D268733ED62A}" destId="{1A334D68-77A1-9C49-A1D3-F9BC3B39E1D8}" srcOrd="5" destOrd="0" presId="urn:microsoft.com/office/officeart/2005/8/layout/list1"/>
    <dgm:cxn modelId="{880B0061-8E1C-7A49-B24F-BF8F56A421F7}" type="presParOf" srcId="{E4477B09-0200-D94E-80EF-D268733ED62A}" destId="{220361A8-0A83-D545-8A4A-6E66EADCFA10}" srcOrd="6" destOrd="0" presId="urn:microsoft.com/office/officeart/2005/8/layout/list1"/>
    <dgm:cxn modelId="{36E19A6E-0C1D-BB41-890F-FAE639E8B4F2}" type="presParOf" srcId="{E4477B09-0200-D94E-80EF-D268733ED62A}" destId="{468ADE54-DFE0-8D4F-9FC1-F46C9A92249D}" srcOrd="7" destOrd="0" presId="urn:microsoft.com/office/officeart/2005/8/layout/list1"/>
    <dgm:cxn modelId="{D5787952-C262-B04E-9687-5EE667326503}" type="presParOf" srcId="{E4477B09-0200-D94E-80EF-D268733ED62A}" destId="{270F87FC-53E1-0E47-8E46-DEC90D6657BB}" srcOrd="8" destOrd="0" presId="urn:microsoft.com/office/officeart/2005/8/layout/list1"/>
    <dgm:cxn modelId="{3545ED7A-55EB-FD4B-8214-9D17540017F3}" type="presParOf" srcId="{270F87FC-53E1-0E47-8E46-DEC90D6657BB}" destId="{F09625E5-E434-EF46-BEC2-98C1553BCABE}" srcOrd="0" destOrd="0" presId="urn:microsoft.com/office/officeart/2005/8/layout/list1"/>
    <dgm:cxn modelId="{190F4281-4C13-B14E-AC7B-96169A5D9CAC}" type="presParOf" srcId="{270F87FC-53E1-0E47-8E46-DEC90D6657BB}" destId="{B5987B9B-2E16-6748-BC48-52211DEF5FE8}" srcOrd="1" destOrd="0" presId="urn:microsoft.com/office/officeart/2005/8/layout/list1"/>
    <dgm:cxn modelId="{02473D7F-869E-A64F-94B4-AF5828EC9013}" type="presParOf" srcId="{E4477B09-0200-D94E-80EF-D268733ED62A}" destId="{E36D5401-D7CF-9949-8FD9-E010721A2CAD}" srcOrd="9" destOrd="0" presId="urn:microsoft.com/office/officeart/2005/8/layout/list1"/>
    <dgm:cxn modelId="{84BC2F36-06C7-8F4B-A3A8-B642176BF3C3}" type="presParOf" srcId="{E4477B09-0200-D94E-80EF-D268733ED62A}" destId="{29A33BF1-1D69-D046-8264-F95B51FB7513}" srcOrd="10" destOrd="0" presId="urn:microsoft.com/office/officeart/2005/8/layout/list1"/>
    <dgm:cxn modelId="{264E001F-817C-CD43-93D1-25759D55B5DC}" type="presParOf" srcId="{E4477B09-0200-D94E-80EF-D268733ED62A}" destId="{CB8A6E1A-2545-6940-BA00-4C9B727FF696}" srcOrd="11" destOrd="0" presId="urn:microsoft.com/office/officeart/2005/8/layout/list1"/>
    <dgm:cxn modelId="{52E634C2-2F62-3D4E-9BAD-765C2687F02A}" type="presParOf" srcId="{E4477B09-0200-D94E-80EF-D268733ED62A}" destId="{40733496-45B9-C642-B63D-8C703201A074}" srcOrd="12" destOrd="0" presId="urn:microsoft.com/office/officeart/2005/8/layout/list1"/>
    <dgm:cxn modelId="{A39FC504-24A4-374B-853A-02E9C477C896}" type="presParOf" srcId="{40733496-45B9-C642-B63D-8C703201A074}" destId="{C92FFCA4-7C5E-3046-ADA9-956CCE29455D}" srcOrd="0" destOrd="0" presId="urn:microsoft.com/office/officeart/2005/8/layout/list1"/>
    <dgm:cxn modelId="{36FE9D1C-FA24-FA47-B50A-065EBF3A1B20}" type="presParOf" srcId="{40733496-45B9-C642-B63D-8C703201A074}" destId="{D2C2D852-B961-C747-9A7C-A4EDE1D0E717}" srcOrd="1" destOrd="0" presId="urn:microsoft.com/office/officeart/2005/8/layout/list1"/>
    <dgm:cxn modelId="{1E6689EF-F3CB-2E46-A944-503B00C2A581}" type="presParOf" srcId="{E4477B09-0200-D94E-80EF-D268733ED62A}" destId="{40D0067B-E1EB-5A45-8C23-170467374056}" srcOrd="13" destOrd="0" presId="urn:microsoft.com/office/officeart/2005/8/layout/list1"/>
    <dgm:cxn modelId="{EB8DA3C1-9725-A449-8925-880F43123880}" type="presParOf" srcId="{E4477B09-0200-D94E-80EF-D268733ED62A}" destId="{C9235086-8D77-F547-A26B-F6A804F42025}" srcOrd="14" destOrd="0" presId="urn:microsoft.com/office/officeart/2005/8/layout/list1"/>
    <dgm:cxn modelId="{1F3D800A-5DB4-F241-935C-A36A076D5B5D}" type="presParOf" srcId="{E4477B09-0200-D94E-80EF-D268733ED62A}" destId="{5D3F74CD-1BF0-0F40-91E7-F9770A0BE0A9}" srcOrd="15" destOrd="0" presId="urn:microsoft.com/office/officeart/2005/8/layout/list1"/>
    <dgm:cxn modelId="{786FBA4B-6742-7644-AE17-27812E43DE47}" type="presParOf" srcId="{E4477B09-0200-D94E-80EF-D268733ED62A}" destId="{C29E4A58-7C36-7E45-BC79-E9CAA0C4C05A}" srcOrd="16" destOrd="0" presId="urn:microsoft.com/office/officeart/2005/8/layout/list1"/>
    <dgm:cxn modelId="{966F9B16-33C9-1E48-B10E-4286581E4726}" type="presParOf" srcId="{C29E4A58-7C36-7E45-BC79-E9CAA0C4C05A}" destId="{EC4A6888-F2EF-514D-A951-F64130228675}" srcOrd="0" destOrd="0" presId="urn:microsoft.com/office/officeart/2005/8/layout/list1"/>
    <dgm:cxn modelId="{B2405242-2503-3C4E-97CA-033E3BBCA3C5}" type="presParOf" srcId="{C29E4A58-7C36-7E45-BC79-E9CAA0C4C05A}" destId="{ADFD9F9C-08FB-DA4E-A483-000C696DF68C}" srcOrd="1" destOrd="0" presId="urn:microsoft.com/office/officeart/2005/8/layout/list1"/>
    <dgm:cxn modelId="{B8DEF1DC-0166-114C-BEA6-F7E00D8FB511}" type="presParOf" srcId="{E4477B09-0200-D94E-80EF-D268733ED62A}" destId="{DCCACFC8-AB5F-8E48-ABC0-797486D07BE9}" srcOrd="17" destOrd="0" presId="urn:microsoft.com/office/officeart/2005/8/layout/list1"/>
    <dgm:cxn modelId="{FE8835C3-EE7B-DB4C-B25D-4C1DCF79A21A}" type="presParOf" srcId="{E4477B09-0200-D94E-80EF-D268733ED62A}" destId="{63B7DADB-27C2-E944-8C77-EED6BB46FCB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A8DAF-7CF6-4EBD-A65F-3C90169ECC41}">
      <dsp:nvSpPr>
        <dsp:cNvPr id="0" name=""/>
        <dsp:cNvSpPr/>
      </dsp:nvSpPr>
      <dsp:spPr>
        <a:xfrm>
          <a:off x="1371329" y="67976"/>
          <a:ext cx="849880" cy="8498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7D4B5-2482-44A8-8CD5-116B4DF5E3A2}">
      <dsp:nvSpPr>
        <dsp:cNvPr id="0" name=""/>
        <dsp:cNvSpPr/>
      </dsp:nvSpPr>
      <dsp:spPr>
        <a:xfrm>
          <a:off x="1549803" y="246451"/>
          <a:ext cx="492930" cy="492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9E9C6F-C94A-45D2-9B2A-63D030320123}">
      <dsp:nvSpPr>
        <dsp:cNvPr id="0" name=""/>
        <dsp:cNvSpPr/>
      </dsp:nvSpPr>
      <dsp:spPr>
        <a:xfrm>
          <a:off x="2403326" y="67976"/>
          <a:ext cx="2003288" cy="84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Aşırı iş yükü ve belirsizlik</a:t>
          </a:r>
          <a:endParaRPr lang="en-US" sz="2100" kern="1200"/>
        </a:p>
      </dsp:txBody>
      <dsp:txXfrm>
        <a:off x="2403326" y="67976"/>
        <a:ext cx="2003288" cy="849880"/>
      </dsp:txXfrm>
    </dsp:sp>
    <dsp:sp modelId="{ACC0E8AF-6A69-4A69-AC23-EEBC94A45A0A}">
      <dsp:nvSpPr>
        <dsp:cNvPr id="0" name=""/>
        <dsp:cNvSpPr/>
      </dsp:nvSpPr>
      <dsp:spPr>
        <a:xfrm>
          <a:off x="4755672" y="67976"/>
          <a:ext cx="849880" cy="84988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6874C-F695-4D7A-8C02-7DD56CD6A02E}">
      <dsp:nvSpPr>
        <dsp:cNvPr id="0" name=""/>
        <dsp:cNvSpPr/>
      </dsp:nvSpPr>
      <dsp:spPr>
        <a:xfrm>
          <a:off x="4934147" y="246451"/>
          <a:ext cx="492930" cy="492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10A74-AD97-44D4-9466-ED8D946B6F26}">
      <dsp:nvSpPr>
        <dsp:cNvPr id="0" name=""/>
        <dsp:cNvSpPr/>
      </dsp:nvSpPr>
      <dsp:spPr>
        <a:xfrm>
          <a:off x="5787670" y="67976"/>
          <a:ext cx="2003288" cy="84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dirty="0"/>
            <a:t>Yetersiz destek ve takdir eksikliği</a:t>
          </a:r>
          <a:endParaRPr lang="en-US" sz="2100" kern="1200" dirty="0"/>
        </a:p>
      </dsp:txBody>
      <dsp:txXfrm>
        <a:off x="5787670" y="67976"/>
        <a:ext cx="2003288" cy="849880"/>
      </dsp:txXfrm>
    </dsp:sp>
    <dsp:sp modelId="{8A2FF020-6F6C-4D6D-B9D6-3F96B3B84DC9}">
      <dsp:nvSpPr>
        <dsp:cNvPr id="0" name=""/>
        <dsp:cNvSpPr/>
      </dsp:nvSpPr>
      <dsp:spPr>
        <a:xfrm>
          <a:off x="1371329" y="1609599"/>
          <a:ext cx="849880" cy="84988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EE75B-50B1-42E9-B03E-AAB69F5937EE}">
      <dsp:nvSpPr>
        <dsp:cNvPr id="0" name=""/>
        <dsp:cNvSpPr/>
      </dsp:nvSpPr>
      <dsp:spPr>
        <a:xfrm>
          <a:off x="1549803" y="1788074"/>
          <a:ext cx="492930" cy="492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2857E-82EA-4266-B1A3-EB6717E374FF}">
      <dsp:nvSpPr>
        <dsp:cNvPr id="0" name=""/>
        <dsp:cNvSpPr/>
      </dsp:nvSpPr>
      <dsp:spPr>
        <a:xfrm>
          <a:off x="2403326" y="1609599"/>
          <a:ext cx="2003288" cy="84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Sürekli performans baskısı</a:t>
          </a:r>
          <a:endParaRPr lang="en-US" sz="2100" kern="1200"/>
        </a:p>
      </dsp:txBody>
      <dsp:txXfrm>
        <a:off x="2403326" y="1609599"/>
        <a:ext cx="2003288" cy="849880"/>
      </dsp:txXfrm>
    </dsp:sp>
    <dsp:sp modelId="{E60C6997-2537-41FA-AC4F-59D8C1FCBD88}">
      <dsp:nvSpPr>
        <dsp:cNvPr id="0" name=""/>
        <dsp:cNvSpPr/>
      </dsp:nvSpPr>
      <dsp:spPr>
        <a:xfrm>
          <a:off x="4755672" y="1609599"/>
          <a:ext cx="849880" cy="84988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89A54-6099-4B7F-B0CA-D78DF5608A0F}">
      <dsp:nvSpPr>
        <dsp:cNvPr id="0" name=""/>
        <dsp:cNvSpPr/>
      </dsp:nvSpPr>
      <dsp:spPr>
        <a:xfrm>
          <a:off x="4934147" y="1788074"/>
          <a:ext cx="492930" cy="4929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F5E091-9113-49A3-901A-BA03FB39493B}">
      <dsp:nvSpPr>
        <dsp:cNvPr id="0" name=""/>
        <dsp:cNvSpPr/>
      </dsp:nvSpPr>
      <dsp:spPr>
        <a:xfrm>
          <a:off x="5787670" y="1609599"/>
          <a:ext cx="2003288" cy="84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Hiyerarşik iletişim sorunları</a:t>
          </a:r>
          <a:endParaRPr lang="en-US" sz="2100" kern="1200"/>
        </a:p>
      </dsp:txBody>
      <dsp:txXfrm>
        <a:off x="5787670" y="1609599"/>
        <a:ext cx="2003288" cy="849880"/>
      </dsp:txXfrm>
    </dsp:sp>
    <dsp:sp modelId="{649074A7-A0AD-4241-8E94-DBA136E965F5}">
      <dsp:nvSpPr>
        <dsp:cNvPr id="0" name=""/>
        <dsp:cNvSpPr/>
      </dsp:nvSpPr>
      <dsp:spPr>
        <a:xfrm>
          <a:off x="1371329" y="3151223"/>
          <a:ext cx="849880" cy="84988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A82C3-DC47-4F85-8E82-69E2E74EE442}">
      <dsp:nvSpPr>
        <dsp:cNvPr id="0" name=""/>
        <dsp:cNvSpPr/>
      </dsp:nvSpPr>
      <dsp:spPr>
        <a:xfrm>
          <a:off x="1549803" y="3329698"/>
          <a:ext cx="492930" cy="4929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A49EC-80D2-40F8-9F61-D3E4A5B14F1D}">
      <dsp:nvSpPr>
        <dsp:cNvPr id="0" name=""/>
        <dsp:cNvSpPr/>
      </dsp:nvSpPr>
      <dsp:spPr>
        <a:xfrm>
          <a:off x="2403326" y="3151223"/>
          <a:ext cx="2003288" cy="84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r>
            <a:rPr lang="tr-TR" sz="2100" kern="1200"/>
            <a:t>Dinlenme ve sınır kaybı</a:t>
          </a:r>
          <a:endParaRPr lang="en-US" sz="2100" kern="1200"/>
        </a:p>
      </dsp:txBody>
      <dsp:txXfrm>
        <a:off x="2403326" y="3151223"/>
        <a:ext cx="2003288" cy="849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76484-FCBA-1C4C-A60E-49F9DA457EA3}">
      <dsp:nvSpPr>
        <dsp:cNvPr id="0" name=""/>
        <dsp:cNvSpPr/>
      </dsp:nvSpPr>
      <dsp:spPr>
        <a:xfrm>
          <a:off x="0" y="398878"/>
          <a:ext cx="694944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AA243B-A9BA-F443-9B6B-02E26031D38D}">
      <dsp:nvSpPr>
        <dsp:cNvPr id="0" name=""/>
        <dsp:cNvSpPr/>
      </dsp:nvSpPr>
      <dsp:spPr>
        <a:xfrm>
          <a:off x="347472" y="15118"/>
          <a:ext cx="4864608"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lvl="0" algn="l" defTabSz="1155700">
            <a:lnSpc>
              <a:spcPct val="90000"/>
            </a:lnSpc>
            <a:spcBef>
              <a:spcPct val="0"/>
            </a:spcBef>
            <a:spcAft>
              <a:spcPct val="35000"/>
            </a:spcAft>
          </a:pPr>
          <a:r>
            <a:rPr lang="tr-TR" sz="2600" kern="1200"/>
            <a:t>Kaygı, çökkünlük, özgüven kaybı</a:t>
          </a:r>
          <a:endParaRPr lang="en-US" sz="2600" kern="1200"/>
        </a:p>
      </dsp:txBody>
      <dsp:txXfrm>
        <a:off x="384939" y="52585"/>
        <a:ext cx="4789674" cy="692586"/>
      </dsp:txXfrm>
    </dsp:sp>
    <dsp:sp modelId="{220361A8-0A83-D545-8A4A-6E66EADCFA10}">
      <dsp:nvSpPr>
        <dsp:cNvPr id="0" name=""/>
        <dsp:cNvSpPr/>
      </dsp:nvSpPr>
      <dsp:spPr>
        <a:xfrm>
          <a:off x="0" y="1578238"/>
          <a:ext cx="6949440" cy="655200"/>
        </a:xfrm>
        <a:prstGeom prst="rect">
          <a:avLst/>
        </a:prstGeom>
        <a:solidFill>
          <a:schemeClr val="lt1">
            <a:alpha val="90000"/>
            <a:hueOff val="0"/>
            <a:satOff val="0"/>
            <a:lumOff val="0"/>
            <a:alphaOff val="0"/>
          </a:schemeClr>
        </a:solidFill>
        <a:ln w="12700" cap="flat" cmpd="sng" algn="ctr">
          <a:solidFill>
            <a:schemeClr val="accent5">
              <a:hueOff val="2278582"/>
              <a:satOff val="-1026"/>
              <a:lumOff val="-12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9F29B-AB13-4C49-AE75-7306B9CDD9A2}">
      <dsp:nvSpPr>
        <dsp:cNvPr id="0" name=""/>
        <dsp:cNvSpPr/>
      </dsp:nvSpPr>
      <dsp:spPr>
        <a:xfrm>
          <a:off x="347472" y="1194478"/>
          <a:ext cx="4864608" cy="767520"/>
        </a:xfrm>
        <a:prstGeom prst="roundRect">
          <a:avLst/>
        </a:prstGeom>
        <a:solidFill>
          <a:schemeClr val="accent5">
            <a:hueOff val="2278582"/>
            <a:satOff val="-1026"/>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lvl="0" algn="l" defTabSz="1155700">
            <a:lnSpc>
              <a:spcPct val="90000"/>
            </a:lnSpc>
            <a:spcBef>
              <a:spcPct val="0"/>
            </a:spcBef>
            <a:spcAft>
              <a:spcPct val="35000"/>
            </a:spcAft>
          </a:pPr>
          <a:r>
            <a:rPr lang="tr-TR" sz="2600" kern="1200"/>
            <a:t>İşe/öğrenmeye katılımda azalma</a:t>
          </a:r>
          <a:endParaRPr lang="en-US" sz="2600" kern="1200"/>
        </a:p>
      </dsp:txBody>
      <dsp:txXfrm>
        <a:off x="384939" y="1231945"/>
        <a:ext cx="4789674" cy="692586"/>
      </dsp:txXfrm>
    </dsp:sp>
    <dsp:sp modelId="{29A33BF1-1D69-D046-8264-F95B51FB7513}">
      <dsp:nvSpPr>
        <dsp:cNvPr id="0" name=""/>
        <dsp:cNvSpPr/>
      </dsp:nvSpPr>
      <dsp:spPr>
        <a:xfrm>
          <a:off x="0" y="2757598"/>
          <a:ext cx="6949440" cy="655200"/>
        </a:xfrm>
        <a:prstGeom prst="rect">
          <a:avLst/>
        </a:prstGeom>
        <a:solidFill>
          <a:schemeClr val="lt1">
            <a:alpha val="90000"/>
            <a:hueOff val="0"/>
            <a:satOff val="0"/>
            <a:lumOff val="0"/>
            <a:alphaOff val="0"/>
          </a:schemeClr>
        </a:solidFill>
        <a:ln w="12700" cap="flat" cmpd="sng" algn="ctr">
          <a:solidFill>
            <a:schemeClr val="accent5">
              <a:hueOff val="4557164"/>
              <a:satOff val="-2052"/>
              <a:lumOff val="-254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987B9B-2E16-6748-BC48-52211DEF5FE8}">
      <dsp:nvSpPr>
        <dsp:cNvPr id="0" name=""/>
        <dsp:cNvSpPr/>
      </dsp:nvSpPr>
      <dsp:spPr>
        <a:xfrm>
          <a:off x="347472" y="2373838"/>
          <a:ext cx="4864608" cy="767520"/>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lvl="0" algn="l" defTabSz="1155700">
            <a:lnSpc>
              <a:spcPct val="90000"/>
            </a:lnSpc>
            <a:spcBef>
              <a:spcPct val="0"/>
            </a:spcBef>
            <a:spcAft>
              <a:spcPct val="35000"/>
            </a:spcAft>
          </a:pPr>
          <a:r>
            <a:rPr lang="tr-TR" sz="2600" kern="1200"/>
            <a:t>Sessizlik kültürü</a:t>
          </a:r>
          <a:endParaRPr lang="en-US" sz="2600" kern="1200"/>
        </a:p>
      </dsp:txBody>
      <dsp:txXfrm>
        <a:off x="384939" y="2411305"/>
        <a:ext cx="4789674" cy="692586"/>
      </dsp:txXfrm>
    </dsp:sp>
    <dsp:sp modelId="{C9235086-8D77-F547-A26B-F6A804F42025}">
      <dsp:nvSpPr>
        <dsp:cNvPr id="0" name=""/>
        <dsp:cNvSpPr/>
      </dsp:nvSpPr>
      <dsp:spPr>
        <a:xfrm>
          <a:off x="0" y="3936958"/>
          <a:ext cx="6949440" cy="655200"/>
        </a:xfrm>
        <a:prstGeom prst="rect">
          <a:avLst/>
        </a:prstGeom>
        <a:solidFill>
          <a:schemeClr val="lt1">
            <a:alpha val="90000"/>
            <a:hueOff val="0"/>
            <a:satOff val="0"/>
            <a:lumOff val="0"/>
            <a:alphaOff val="0"/>
          </a:schemeClr>
        </a:solidFill>
        <a:ln w="12700" cap="flat" cmpd="sng" algn="ctr">
          <a:solidFill>
            <a:schemeClr val="accent5">
              <a:hueOff val="6835746"/>
              <a:satOff val="-3078"/>
              <a:lumOff val="-38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C2D852-B961-C747-9A7C-A4EDE1D0E717}">
      <dsp:nvSpPr>
        <dsp:cNvPr id="0" name=""/>
        <dsp:cNvSpPr/>
      </dsp:nvSpPr>
      <dsp:spPr>
        <a:xfrm>
          <a:off x="347472" y="3553198"/>
          <a:ext cx="4864608" cy="767520"/>
        </a:xfrm>
        <a:prstGeom prst="roundRect">
          <a:avLst/>
        </a:prstGeom>
        <a:solidFill>
          <a:schemeClr val="accent5">
            <a:hueOff val="6835746"/>
            <a:satOff val="-3078"/>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lvl="0" algn="l" defTabSz="1155700">
            <a:lnSpc>
              <a:spcPct val="90000"/>
            </a:lnSpc>
            <a:spcBef>
              <a:spcPct val="0"/>
            </a:spcBef>
            <a:spcAft>
              <a:spcPct val="35000"/>
            </a:spcAft>
          </a:pPr>
          <a:r>
            <a:rPr lang="tr-TR" sz="2600" kern="1200"/>
            <a:t>Ekip uyumunda bozulma</a:t>
          </a:r>
          <a:endParaRPr lang="en-US" sz="2600" kern="1200"/>
        </a:p>
      </dsp:txBody>
      <dsp:txXfrm>
        <a:off x="384939" y="3590665"/>
        <a:ext cx="4789674" cy="692586"/>
      </dsp:txXfrm>
    </dsp:sp>
    <dsp:sp modelId="{63B7DADB-27C2-E944-8C77-EED6BB46FCB8}">
      <dsp:nvSpPr>
        <dsp:cNvPr id="0" name=""/>
        <dsp:cNvSpPr/>
      </dsp:nvSpPr>
      <dsp:spPr>
        <a:xfrm>
          <a:off x="0" y="5116318"/>
          <a:ext cx="6949440" cy="655200"/>
        </a:xfrm>
        <a:prstGeom prst="rect">
          <a:avLst/>
        </a:prstGeom>
        <a:solidFill>
          <a:schemeClr val="lt1">
            <a:alpha val="90000"/>
            <a:hueOff val="0"/>
            <a:satOff val="0"/>
            <a:lumOff val="0"/>
            <a:alphaOff val="0"/>
          </a:schemeClr>
        </a:solidFill>
        <a:ln w="12700" cap="flat" cmpd="sng" algn="ctr">
          <a:solidFill>
            <a:schemeClr val="accent5">
              <a:hueOff val="9114327"/>
              <a:satOff val="-4104"/>
              <a:lumOff val="-50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D9F9C-08FB-DA4E-A483-000C696DF68C}">
      <dsp:nvSpPr>
        <dsp:cNvPr id="0" name=""/>
        <dsp:cNvSpPr/>
      </dsp:nvSpPr>
      <dsp:spPr>
        <a:xfrm>
          <a:off x="347472" y="4732558"/>
          <a:ext cx="4864608" cy="767520"/>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lvl="0" algn="l" defTabSz="1155700">
            <a:lnSpc>
              <a:spcPct val="90000"/>
            </a:lnSpc>
            <a:spcBef>
              <a:spcPct val="0"/>
            </a:spcBef>
            <a:spcAft>
              <a:spcPct val="35000"/>
            </a:spcAft>
          </a:pPr>
          <a:r>
            <a:rPr lang="tr-TR" sz="2600" kern="1200" dirty="0"/>
            <a:t>Güvensizlik ile ilgili sorunlarda artış</a:t>
          </a:r>
          <a:endParaRPr lang="en-US" sz="2600" kern="1200" dirty="0"/>
        </a:p>
      </dsp:txBody>
      <dsp:txXfrm>
        <a:off x="384939" y="4770025"/>
        <a:ext cx="4789674" cy="69258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DB7EB7-A2BD-364E-9401-DF3225DB17E6}" type="datetimeFigureOut">
              <a:rPr lang="tr-TR" smtClean="0"/>
              <a:t>11.05.2026</a:t>
            </a:fld>
            <a:endParaRPr lang="tr-TR"/>
          </a:p>
        </p:txBody>
      </p:sp>
      <p:sp>
        <p:nvSpPr>
          <p:cNvPr id="4" name="Slayt Resmi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E18624-2BA9-714B-A4EF-23D34EB41135}" type="slidenum">
              <a:rPr lang="tr-TR" smtClean="0"/>
              <a:t>‹#›</a:t>
            </a:fld>
            <a:endParaRPr lang="tr-TR"/>
          </a:p>
        </p:txBody>
      </p:sp>
    </p:spTree>
    <p:extLst>
      <p:ext uri="{BB962C8B-B14F-4D97-AF65-F5344CB8AC3E}">
        <p14:creationId xmlns:p14="http://schemas.microsoft.com/office/powerpoint/2010/main" val="358610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E18624-2BA9-714B-A4EF-23D34EB41135}" type="slidenum">
              <a:rPr lang="tr-TR" smtClean="0"/>
              <a:t>3</a:t>
            </a:fld>
            <a:endParaRPr lang="tr-TR"/>
          </a:p>
        </p:txBody>
      </p:sp>
    </p:spTree>
    <p:extLst>
      <p:ext uri="{BB962C8B-B14F-4D97-AF65-F5344CB8AC3E}">
        <p14:creationId xmlns:p14="http://schemas.microsoft.com/office/powerpoint/2010/main" val="1331835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E18624-2BA9-714B-A4EF-23D34EB41135}" type="slidenum">
              <a:rPr lang="tr-TR" smtClean="0"/>
              <a:t>7</a:t>
            </a:fld>
            <a:endParaRPr lang="tr-TR"/>
          </a:p>
        </p:txBody>
      </p:sp>
    </p:spTree>
    <p:extLst>
      <p:ext uri="{BB962C8B-B14F-4D97-AF65-F5344CB8AC3E}">
        <p14:creationId xmlns:p14="http://schemas.microsoft.com/office/powerpoint/2010/main" val="381326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E18624-2BA9-714B-A4EF-23D34EB41135}" type="slidenum">
              <a:rPr lang="tr-TR" smtClean="0"/>
              <a:t>9</a:t>
            </a:fld>
            <a:endParaRPr lang="tr-TR"/>
          </a:p>
        </p:txBody>
      </p:sp>
    </p:spTree>
    <p:extLst>
      <p:ext uri="{BB962C8B-B14F-4D97-AF65-F5344CB8AC3E}">
        <p14:creationId xmlns:p14="http://schemas.microsoft.com/office/powerpoint/2010/main" val="221518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E18624-2BA9-714B-A4EF-23D34EB41135}" type="slidenum">
              <a:rPr lang="tr-TR" smtClean="0"/>
              <a:t>10</a:t>
            </a:fld>
            <a:endParaRPr lang="tr-TR"/>
          </a:p>
        </p:txBody>
      </p:sp>
    </p:spTree>
    <p:extLst>
      <p:ext uri="{BB962C8B-B14F-4D97-AF65-F5344CB8AC3E}">
        <p14:creationId xmlns:p14="http://schemas.microsoft.com/office/powerpoint/2010/main" val="208792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E18624-2BA9-714B-A4EF-23D34EB41135}" type="slidenum">
              <a:rPr lang="tr-TR" smtClean="0"/>
              <a:t>13</a:t>
            </a:fld>
            <a:endParaRPr lang="tr-TR"/>
          </a:p>
        </p:txBody>
      </p:sp>
    </p:spTree>
    <p:extLst>
      <p:ext uri="{BB962C8B-B14F-4D97-AF65-F5344CB8AC3E}">
        <p14:creationId xmlns:p14="http://schemas.microsoft.com/office/powerpoint/2010/main" val="91356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DE18624-2BA9-714B-A4EF-23D34EB41135}" type="slidenum">
              <a:rPr lang="tr-TR" smtClean="0"/>
              <a:t>22</a:t>
            </a:fld>
            <a:endParaRPr lang="tr-TR"/>
          </a:p>
        </p:txBody>
      </p:sp>
    </p:spTree>
    <p:extLst>
      <p:ext uri="{BB962C8B-B14F-4D97-AF65-F5344CB8AC3E}">
        <p14:creationId xmlns:p14="http://schemas.microsoft.com/office/powerpoint/2010/main" val="50244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p:txBody>
          <a:bodyPr/>
          <a:lstStyle/>
          <a:p>
            <a:fld id="{C128FA71-3A18-48C0-980F-4B68F7F63042}" type="datetime1">
              <a:rPr lang="en-US" smtClean="0"/>
              <a:t>5/11/2026</a:t>
            </a:fld>
            <a:endParaRPr lang="en-US"/>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4103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DC9908-8F95-8DFC-72CC-158552B56735}"/>
              </a:ext>
            </a:extLst>
          </p:cNvPr>
          <p:cNvSpPr>
            <a:spLocks noGrp="1"/>
          </p:cNvSpPr>
          <p:nvPr>
            <p:ph type="dt" sz="half" idx="10"/>
          </p:nvPr>
        </p:nvSpPr>
        <p:spPr/>
        <p:txBody>
          <a:bodyPr/>
          <a:lstStyle/>
          <a:p>
            <a:fld id="{7104EDB3-C0E8-45F8-9E1D-1B6C8D1880C0}" type="datetime1">
              <a:rPr lang="en-US" smtClean="0"/>
              <a:t>5/11/2026</a:t>
            </a:fld>
            <a:endParaRPr lang="en-US"/>
          </a:p>
        </p:txBody>
      </p:sp>
      <p:sp>
        <p:nvSpPr>
          <p:cNvPr id="5" name="Footer Placeholder 4">
            <a:extLst>
              <a:ext uri="{FF2B5EF4-FFF2-40B4-BE49-F238E27FC236}">
                <a16:creationId xmlns:a16="http://schemas.microsoft.com/office/drawing/2014/main" xmlns=""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298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846BDFF-D746-836C-04B8-CA89AD5D1466}"/>
              </a:ext>
            </a:extLst>
          </p:cNvPr>
          <p:cNvSpPr>
            <a:spLocks noGrp="1"/>
          </p:cNvSpPr>
          <p:nvPr>
            <p:ph type="dt" sz="half" idx="10"/>
          </p:nvPr>
        </p:nvSpPr>
        <p:spPr/>
        <p:txBody>
          <a:bodyPr/>
          <a:lstStyle/>
          <a:p>
            <a:fld id="{9CF0EC4B-54ED-4041-B552-9BA760FA3DBA}" type="datetime1">
              <a:rPr lang="en-US" smtClean="0"/>
              <a:t>5/11/2026</a:t>
            </a:fld>
            <a:endParaRPr lang="en-US"/>
          </a:p>
        </p:txBody>
      </p:sp>
      <p:sp>
        <p:nvSpPr>
          <p:cNvPr id="5" name="Footer Placeholder 4">
            <a:extLst>
              <a:ext uri="{FF2B5EF4-FFF2-40B4-BE49-F238E27FC236}">
                <a16:creationId xmlns:a16="http://schemas.microsoft.com/office/drawing/2014/main" xmlns=""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861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54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93414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7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52838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18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8919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426404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45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51C1210E-201E-4473-82AC-2466F5386C38}" type="datetime1">
              <a:rPr lang="en-US" smtClean="0"/>
              <a:t>5/11/2026</a:t>
            </a:fld>
            <a:endParaRPr lang="en-US"/>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4709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39311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93008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277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14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241877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532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531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811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95B953-2539-4027-8570-773728DC75AC}" type="datetimeFigureOut">
              <a:rPr lang="tr-TR" smtClean="0">
                <a:solidFill>
                  <a:prstClr val="black"/>
                </a:solidFill>
              </a:rPr>
              <a:pPr/>
              <a:t>11.05.2026</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98ABFEC5-49D4-4BCA-A30D-65B9B93AF244}"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792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solidFill>
                  <a:prstClr val="black"/>
                </a:solidFill>
              </a:rPr>
              <a:pPr/>
              <a:t>5/11/2026</a:t>
            </a:fld>
            <a:endParaRPr lang="en-US">
              <a:solidFill>
                <a:prstClr val="black"/>
              </a:solidFill>
            </a:endParaRPr>
          </a:p>
        </p:txBody>
      </p:sp>
      <p:sp>
        <p:nvSpPr>
          <p:cNvPr id="5" name="Footer Placeholder 4">
            <a:extLst>
              <a:ext uri="{FF2B5EF4-FFF2-40B4-BE49-F238E27FC236}">
                <a16:creationId xmlns="" xmlns:a16="http://schemas.microsoft.com/office/drawing/2014/main" id="{5B407A58-3351-E479-1A0C-2FF49FA42707}"/>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045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E99186-7E5A-60AF-DE69-5C7DA71611AB}"/>
              </a:ext>
            </a:extLst>
          </p:cNvPr>
          <p:cNvSpPr>
            <a:spLocks noGrp="1"/>
          </p:cNvSpPr>
          <p:nvPr>
            <p:ph type="dt" sz="half" idx="10"/>
          </p:nvPr>
        </p:nvSpPr>
        <p:spPr/>
        <p:txBody>
          <a:bodyPr/>
          <a:lstStyle/>
          <a:p>
            <a:fld id="{B01EA198-6CAB-4B8F-B93F-1F9C8C4B6CE7}" type="datetime1">
              <a:rPr lang="en-US" smtClean="0"/>
              <a:t>5/11/2026</a:t>
            </a:fld>
            <a:endParaRPr lang="en-US"/>
          </a:p>
        </p:txBody>
      </p:sp>
      <p:sp>
        <p:nvSpPr>
          <p:cNvPr id="5" name="Footer Placeholder 4">
            <a:extLst>
              <a:ext uri="{FF2B5EF4-FFF2-40B4-BE49-F238E27FC236}">
                <a16:creationId xmlns:a16="http://schemas.microsoft.com/office/drawing/2014/main" xmlns=""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3072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solidFill>
                  <a:prstClr val="black"/>
                </a:solidFill>
              </a:rPr>
              <a:pPr/>
              <a:t>5/11/2026</a:t>
            </a:fld>
            <a:endParaRPr lang="en-US">
              <a:solidFill>
                <a:prstClr val="black"/>
              </a:solidFill>
            </a:endParaRPr>
          </a:p>
        </p:txBody>
      </p:sp>
      <p:sp>
        <p:nvSpPr>
          <p:cNvPr id="5" name="Footer Placeholder 4">
            <a:extLst>
              <a:ext uri="{FF2B5EF4-FFF2-40B4-BE49-F238E27FC236}">
                <a16:creationId xmlns="" xmlns:a16="http://schemas.microsoft.com/office/drawing/2014/main" id="{B17E6B5E-6174-FD5C-41E8-FFC44C650D7E}"/>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6492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solidFill>
                  <a:prstClr val="black"/>
                </a:solidFill>
              </a:rPr>
              <a:pPr/>
              <a:t>5/11/2026</a:t>
            </a:fld>
            <a:endParaRPr lang="en-US">
              <a:solidFill>
                <a:prstClr val="black"/>
              </a:solidFill>
            </a:endParaRPr>
          </a:p>
        </p:txBody>
      </p:sp>
      <p:sp>
        <p:nvSpPr>
          <p:cNvPr id="5" name="Footer Placeholder 4">
            <a:extLst>
              <a:ext uri="{FF2B5EF4-FFF2-40B4-BE49-F238E27FC236}">
                <a16:creationId xmlns="" xmlns:a16="http://schemas.microsoft.com/office/drawing/2014/main" id="{82FA13D1-1FBA-E820-323B-77B41F1A665D}"/>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5877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solidFill>
                  <a:prstClr val="black"/>
                </a:solidFill>
              </a:rPr>
              <a:pPr/>
              <a:t>5/11/2026</a:t>
            </a:fld>
            <a:endParaRPr lang="en-US">
              <a:solidFill>
                <a:prstClr val="black"/>
              </a:solidFill>
            </a:endParaRPr>
          </a:p>
        </p:txBody>
      </p:sp>
      <p:sp>
        <p:nvSpPr>
          <p:cNvPr id="6" name="Footer Placeholder 5">
            <a:extLst>
              <a:ext uri="{FF2B5EF4-FFF2-40B4-BE49-F238E27FC236}">
                <a16:creationId xmlns="" xmlns:a16="http://schemas.microsoft.com/office/drawing/2014/main" id="{C2BDD5A2-CE3E-3215-6DAA-F75C0D1229DA}"/>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4225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solidFill>
                  <a:prstClr val="black"/>
                </a:solidFill>
              </a:rPr>
              <a:pPr/>
              <a:t>5/11/2026</a:t>
            </a:fld>
            <a:endParaRPr lang="en-US">
              <a:solidFill>
                <a:prstClr val="black"/>
              </a:solidFill>
            </a:endParaRPr>
          </a:p>
        </p:txBody>
      </p:sp>
      <p:sp>
        <p:nvSpPr>
          <p:cNvPr id="8" name="Footer Placeholder 7">
            <a:extLst>
              <a:ext uri="{FF2B5EF4-FFF2-40B4-BE49-F238E27FC236}">
                <a16:creationId xmlns="" xmlns:a16="http://schemas.microsoft.com/office/drawing/2014/main" id="{949D76D8-9033-26CF-BF4C-AECCC685C177}"/>
              </a:ext>
            </a:extLst>
          </p:cNvPr>
          <p:cNvSpPr>
            <a:spLocks noGrp="1"/>
          </p:cNvSpPr>
          <p:nvPr>
            <p:ph type="ftr" sz="quarter" idx="11"/>
          </p:nvPr>
        </p:nvSpPr>
        <p:spPr/>
        <p:txBody>
          <a:bodyPr/>
          <a:lstStyle/>
          <a:p>
            <a:endParaRPr lang="en-US" dirty="0">
              <a:solidFill>
                <a:prstClr val="black"/>
              </a:solidFill>
            </a:endParaRPr>
          </a:p>
        </p:txBody>
      </p:sp>
      <p:sp>
        <p:nvSpPr>
          <p:cNvPr id="9" name="Slide Number Placeholder 8">
            <a:extLst>
              <a:ext uri="{FF2B5EF4-FFF2-40B4-BE49-F238E27FC236}">
                <a16:creationId xmlns=""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83577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solidFill>
                  <a:prstClr val="black"/>
                </a:solidFill>
              </a:rPr>
              <a:pPr/>
              <a:t>5/11/2026</a:t>
            </a:fld>
            <a:endParaRPr lang="en-US">
              <a:solidFill>
                <a:prstClr val="black"/>
              </a:solidFill>
            </a:endParaRPr>
          </a:p>
        </p:txBody>
      </p:sp>
      <p:sp>
        <p:nvSpPr>
          <p:cNvPr id="4" name="Footer Placeholder 3">
            <a:extLst>
              <a:ext uri="{FF2B5EF4-FFF2-40B4-BE49-F238E27FC236}">
                <a16:creationId xmlns="" xmlns:a16="http://schemas.microsoft.com/office/drawing/2014/main" id="{6B968DDD-323F-89A1-84E3-DDBA626D9386}"/>
              </a:ext>
            </a:extLst>
          </p:cNvPr>
          <p:cNvSpPr>
            <a:spLocks noGrp="1"/>
          </p:cNvSpPr>
          <p:nvPr>
            <p:ph type="ftr" sz="quarter" idx="11"/>
          </p:nvPr>
        </p:nvSpPr>
        <p:spPr/>
        <p:txBody>
          <a:bodyPr/>
          <a:lstStyle/>
          <a:p>
            <a:endParaRPr lang="en-US" dirty="0">
              <a:solidFill>
                <a:prstClr val="black"/>
              </a:solidFill>
            </a:endParaRPr>
          </a:p>
        </p:txBody>
      </p:sp>
      <p:sp>
        <p:nvSpPr>
          <p:cNvPr id="5" name="Slide Number Placeholder 4">
            <a:extLst>
              <a:ext uri="{FF2B5EF4-FFF2-40B4-BE49-F238E27FC236}">
                <a16:creationId xmlns=""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33948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solidFill>
                  <a:prstClr val="black"/>
                </a:solidFill>
              </a:rPr>
              <a:pPr/>
              <a:t>5/11/2026</a:t>
            </a:fld>
            <a:endParaRPr lang="en-US">
              <a:solidFill>
                <a:prstClr val="black"/>
              </a:solidFill>
            </a:endParaRPr>
          </a:p>
        </p:txBody>
      </p:sp>
      <p:sp>
        <p:nvSpPr>
          <p:cNvPr id="3" name="Footer Placeholder 2">
            <a:extLst>
              <a:ext uri="{FF2B5EF4-FFF2-40B4-BE49-F238E27FC236}">
                <a16:creationId xmlns="" xmlns:a16="http://schemas.microsoft.com/office/drawing/2014/main" id="{10EAA6C9-A7F3-19F1-D17C-A1D83FAF553F}"/>
              </a:ext>
            </a:extLst>
          </p:cNvPr>
          <p:cNvSpPr>
            <a:spLocks noGrp="1"/>
          </p:cNvSpPr>
          <p:nvPr>
            <p:ph type="ftr" sz="quarter" idx="11"/>
          </p:nvPr>
        </p:nvSpPr>
        <p:spPr/>
        <p:txBody>
          <a:bodyPr/>
          <a:lstStyle/>
          <a:p>
            <a:endParaRPr lang="en-US" dirty="0">
              <a:solidFill>
                <a:prstClr val="black"/>
              </a:solidFill>
            </a:endParaRPr>
          </a:p>
        </p:txBody>
      </p:sp>
      <p:sp>
        <p:nvSpPr>
          <p:cNvPr id="4" name="Slide Number Placeholder 3">
            <a:extLst>
              <a:ext uri="{FF2B5EF4-FFF2-40B4-BE49-F238E27FC236}">
                <a16:creationId xmlns=""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681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solidFill>
                  <a:prstClr val="black"/>
                </a:solidFill>
              </a:rPr>
              <a:pPr/>
              <a:t>5/11/2026</a:t>
            </a:fld>
            <a:endParaRPr lang="en-US">
              <a:solidFill>
                <a:prstClr val="black"/>
              </a:solidFill>
            </a:endParaRPr>
          </a:p>
        </p:txBody>
      </p:sp>
      <p:sp>
        <p:nvSpPr>
          <p:cNvPr id="6" name="Footer Placeholder 5">
            <a:extLst>
              <a:ext uri="{FF2B5EF4-FFF2-40B4-BE49-F238E27FC236}">
                <a16:creationId xmlns="" xmlns:a16="http://schemas.microsoft.com/office/drawing/2014/main" id="{9C85A215-184B-2105-0279-ED02F6445831}"/>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2981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solidFill>
                  <a:prstClr val="black"/>
                </a:solidFill>
              </a:rPr>
              <a:pPr/>
              <a:t>5/11/2026</a:t>
            </a:fld>
            <a:endParaRPr lang="en-US">
              <a:solidFill>
                <a:prstClr val="black"/>
              </a:solidFill>
            </a:endParaRPr>
          </a:p>
        </p:txBody>
      </p:sp>
      <p:sp>
        <p:nvSpPr>
          <p:cNvPr id="6" name="Footer Placeholder 5">
            <a:extLst>
              <a:ext uri="{FF2B5EF4-FFF2-40B4-BE49-F238E27FC236}">
                <a16:creationId xmlns="" xmlns:a16="http://schemas.microsoft.com/office/drawing/2014/main" id="{7FDC75DA-9A78-9AB9-7171-95A08CC51C56}"/>
              </a:ext>
            </a:extLst>
          </p:cNvPr>
          <p:cNvSpPr>
            <a:spLocks noGrp="1"/>
          </p:cNvSpPr>
          <p:nvPr>
            <p:ph type="ftr" sz="quarter" idx="11"/>
          </p:nvPr>
        </p:nvSpPr>
        <p:spPr/>
        <p:txBody>
          <a:bodyPr/>
          <a:lstStyle/>
          <a:p>
            <a:endParaRPr lang="en-US" dirty="0">
              <a:solidFill>
                <a:prstClr val="black"/>
              </a:solidFill>
            </a:endParaRPr>
          </a:p>
        </p:txBody>
      </p:sp>
      <p:sp>
        <p:nvSpPr>
          <p:cNvPr id="7" name="Slide Number Placeholder 6">
            <a:extLst>
              <a:ext uri="{FF2B5EF4-FFF2-40B4-BE49-F238E27FC236}">
                <a16:creationId xmlns=""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4496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solidFill>
                  <a:prstClr val="black"/>
                </a:solidFill>
              </a:rPr>
              <a:pPr/>
              <a:t>5/11/2026</a:t>
            </a:fld>
            <a:endParaRPr lang="en-US">
              <a:solidFill>
                <a:prstClr val="black"/>
              </a:solidFill>
            </a:endParaRPr>
          </a:p>
        </p:txBody>
      </p:sp>
      <p:sp>
        <p:nvSpPr>
          <p:cNvPr id="5" name="Footer Placeholder 4">
            <a:extLst>
              <a:ext uri="{FF2B5EF4-FFF2-40B4-BE49-F238E27FC236}">
                <a16:creationId xmlns="" xmlns:a16="http://schemas.microsoft.com/office/drawing/2014/main" id="{2C26C9BE-9060-50CB-2BB7-07307FF89A7A}"/>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3118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solidFill>
                  <a:prstClr val="black"/>
                </a:solidFill>
              </a:rPr>
              <a:pPr/>
              <a:t>5/11/2026</a:t>
            </a:fld>
            <a:endParaRPr lang="en-US">
              <a:solidFill>
                <a:prstClr val="black"/>
              </a:solidFill>
            </a:endParaRPr>
          </a:p>
        </p:txBody>
      </p:sp>
      <p:sp>
        <p:nvSpPr>
          <p:cNvPr id="5" name="Footer Placeholder 4">
            <a:extLst>
              <a:ext uri="{FF2B5EF4-FFF2-40B4-BE49-F238E27FC236}">
                <a16:creationId xmlns="" xmlns:a16="http://schemas.microsoft.com/office/drawing/2014/main" id="{919AA929-A9E6-FF9C-0C59-177F892D6A69}"/>
              </a:ext>
            </a:extLst>
          </p:cNvPr>
          <p:cNvSpPr>
            <a:spLocks noGrp="1"/>
          </p:cNvSpPr>
          <p:nvPr>
            <p:ph type="ftr" sz="quarter" idx="11"/>
          </p:nvPr>
        </p:nvSpPr>
        <p:spPr/>
        <p:txBody>
          <a:body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284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CA06041F-4525-44D5-AA4F-332294BF1F56}" type="datetime1">
              <a:rPr lang="en-US" smtClean="0"/>
              <a:t>5/11/2026</a:t>
            </a:fld>
            <a:endParaRPr lang="en-US"/>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6627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CC057153-B650-4DEB-B370-79DDCFDCE934}" type="slidenum">
              <a:rPr lang="en-US" smtClean="0">
                <a:solidFill>
                  <a:prstClr val="black"/>
                </a:solidFill>
              </a:rPr>
              <a:pPr/>
              <a:t>‹#›</a:t>
            </a:fld>
            <a:endParaRPr lang="en-US">
              <a:solidFill>
                <a:prstClr val="black"/>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tr-TR" smtClean="0"/>
              <a:t>Asıl başlık stili için tıklatın</a:t>
            </a:r>
            <a:endParaRPr lang="en-US" dirty="0"/>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smtClean="0"/>
              <a:t>Asıl başlık stili için tıklatın</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7" name="Slide Number Placeholder 6"/>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tr-TR" smtClean="0"/>
              <a:t>Asıl başlık stili için tıklatın</a:t>
            </a:r>
            <a:endParaRPr lang="en-US" dirty="0"/>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E3B3581-658A-8487-F9CB-E79F2BFF27E4}"/>
              </a:ext>
            </a:extLst>
          </p:cNvPr>
          <p:cNvSpPr>
            <a:spLocks noGrp="1"/>
          </p:cNvSpPr>
          <p:nvPr>
            <p:ph type="dt" sz="half" idx="10"/>
          </p:nvPr>
        </p:nvSpPr>
        <p:spPr/>
        <p:txBody>
          <a:bodyPr/>
          <a:lstStyle/>
          <a:p>
            <a:fld id="{F9557091-BBDF-4EB9-BA6B-2BB67AC4FC0F}" type="datetime1">
              <a:rPr lang="en-US" smtClean="0"/>
              <a:t>5/11/2026</a:t>
            </a:fld>
            <a:endParaRPr lang="en-US"/>
          </a:p>
        </p:txBody>
      </p:sp>
      <p:sp>
        <p:nvSpPr>
          <p:cNvPr id="8" name="Footer Placeholder 7">
            <a:extLst>
              <a:ext uri="{FF2B5EF4-FFF2-40B4-BE49-F238E27FC236}">
                <a16:creationId xmlns:a16="http://schemas.microsoft.com/office/drawing/2014/main" xmlns=""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99926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7F45AC6-C491-4585-A584-9CE2AF7D5500}" type="datetime1">
              <a:rPr lang="en-US" smtClean="0">
                <a:solidFill>
                  <a:prstClr val="black"/>
                </a:solidFill>
              </a:rPr>
              <a:pPr/>
              <a:t>5/11/2026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C057153-B650-4DEB-B370-79DDCFDCE934}" type="slidenum">
              <a:rPr lang="en-US" smtClean="0">
                <a:solidFill>
                  <a:prstClr val="black"/>
                </a:solidFill>
              </a:rPr>
              <a:pPr/>
              <a:t>‹#›</a:t>
            </a:fld>
            <a:endParaRPr lang="en-US">
              <a:solidFill>
                <a:prstClr val="black"/>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9E8268-7232-2944-F1BD-399F9419B563}"/>
              </a:ext>
            </a:extLst>
          </p:cNvPr>
          <p:cNvSpPr>
            <a:spLocks noGrp="1"/>
          </p:cNvSpPr>
          <p:nvPr>
            <p:ph type="dt" sz="half" idx="10"/>
          </p:nvPr>
        </p:nvSpPr>
        <p:spPr/>
        <p:txBody>
          <a:bodyPr/>
          <a:lstStyle/>
          <a:p>
            <a:fld id="{2D6B226B-77A6-410C-9796-083F278E0125}" type="datetime1">
              <a:rPr lang="en-US" smtClean="0"/>
              <a:t>5/11/2026</a:t>
            </a:fld>
            <a:endParaRPr lang="en-US"/>
          </a:p>
        </p:txBody>
      </p:sp>
      <p:sp>
        <p:nvSpPr>
          <p:cNvPr id="4" name="Footer Placeholder 3">
            <a:extLst>
              <a:ext uri="{FF2B5EF4-FFF2-40B4-BE49-F238E27FC236}">
                <a16:creationId xmlns:a16="http://schemas.microsoft.com/office/drawing/2014/main" xmlns=""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4245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BC4D82-0182-501C-9231-46767680476E}"/>
              </a:ext>
            </a:extLst>
          </p:cNvPr>
          <p:cNvSpPr>
            <a:spLocks noGrp="1"/>
          </p:cNvSpPr>
          <p:nvPr>
            <p:ph type="dt" sz="half" idx="10"/>
          </p:nvPr>
        </p:nvSpPr>
        <p:spPr/>
        <p:txBody>
          <a:bodyPr/>
          <a:lstStyle/>
          <a:p>
            <a:fld id="{A23A578B-D289-4C40-8593-3D356C49DA58}" type="datetime1">
              <a:rPr lang="en-US" smtClean="0"/>
              <a:t>5/11/2026</a:t>
            </a:fld>
            <a:endParaRPr lang="en-US"/>
          </a:p>
        </p:txBody>
      </p:sp>
      <p:sp>
        <p:nvSpPr>
          <p:cNvPr id="3" name="Footer Placeholder 2">
            <a:extLst>
              <a:ext uri="{FF2B5EF4-FFF2-40B4-BE49-F238E27FC236}">
                <a16:creationId xmlns:a16="http://schemas.microsoft.com/office/drawing/2014/main" xmlns=""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5802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F05638-7A56-469A-825A-1DFA600254C8}"/>
              </a:ext>
            </a:extLst>
          </p:cNvPr>
          <p:cNvSpPr>
            <a:spLocks noGrp="1"/>
          </p:cNvSpPr>
          <p:nvPr>
            <p:ph type="dt" sz="half" idx="10"/>
          </p:nvPr>
        </p:nvSpPr>
        <p:spPr/>
        <p:txBody>
          <a:bodyPr/>
          <a:lstStyle/>
          <a:p>
            <a:fld id="{713DFAE3-14DB-48A7-A80F-80DDB072CE3D}" type="datetime1">
              <a:rPr lang="en-US" smtClean="0"/>
              <a:t>5/11/2026</a:t>
            </a:fld>
            <a:endParaRPr lang="en-US"/>
          </a:p>
        </p:txBody>
      </p:sp>
      <p:sp>
        <p:nvSpPr>
          <p:cNvPr id="6" name="Footer Placeholder 5">
            <a:extLst>
              <a:ext uri="{FF2B5EF4-FFF2-40B4-BE49-F238E27FC236}">
                <a16:creationId xmlns:a16="http://schemas.microsoft.com/office/drawing/2014/main" xmlns=""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494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0B235E-39C7-4C78-20EF-DB48ECD9CB90}"/>
              </a:ext>
            </a:extLst>
          </p:cNvPr>
          <p:cNvSpPr>
            <a:spLocks noGrp="1"/>
          </p:cNvSpPr>
          <p:nvPr>
            <p:ph type="dt" sz="half" idx="10"/>
          </p:nvPr>
        </p:nvSpPr>
        <p:spPr/>
        <p:txBody>
          <a:bodyPr/>
          <a:lstStyle/>
          <a:p>
            <a:fld id="{92C5EAEF-6478-4102-8F5D-A5FE9FC97ACB}" type="datetime1">
              <a:rPr lang="en-US" smtClean="0"/>
              <a:t>5/11/2026</a:t>
            </a:fld>
            <a:endParaRPr lang="en-US"/>
          </a:p>
        </p:txBody>
      </p:sp>
      <p:sp>
        <p:nvSpPr>
          <p:cNvPr id="6" name="Footer Placeholder 5">
            <a:extLst>
              <a:ext uri="{FF2B5EF4-FFF2-40B4-BE49-F238E27FC236}">
                <a16:creationId xmlns:a16="http://schemas.microsoft.com/office/drawing/2014/main" xmlns=""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8021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5/11/2026</a:t>
            </a:fld>
            <a:endParaRPr lang="en-US"/>
          </a:p>
        </p:txBody>
      </p:sp>
      <p:sp>
        <p:nvSpPr>
          <p:cNvPr id="5" name="Footer Placeholder 4">
            <a:extLst>
              <a:ext uri="{FF2B5EF4-FFF2-40B4-BE49-F238E27FC236}">
                <a16:creationId xmlns:a16="http://schemas.microsoft.com/office/drawing/2014/main" xmlns=""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xmlns=""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059828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5" r:id="rId6"/>
    <p:sldLayoutId id="2147483690" r:id="rId7"/>
    <p:sldLayoutId id="2147483691" r:id="rId8"/>
    <p:sldLayoutId id="2147483692" r:id="rId9"/>
    <p:sldLayoutId id="2147483694"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5295B953-2539-4027-8570-773728DC75AC}" type="datetimeFigureOut">
              <a:rPr lang="tr-TR" smtClean="0">
                <a:solidFill>
                  <a:prstClr val="black"/>
                </a:solidFill>
              </a:rPr>
              <a:pPr defTabSz="457200"/>
              <a:t>11.05.2026</a:t>
            </a:fld>
            <a:endParaRPr lang="tr-TR">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tr-TR">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98ABFEC5-49D4-4BCA-A30D-65B9B93AF244}" type="slidenum">
              <a:rPr lang="tr-TR" smtClean="0">
                <a:solidFill>
                  <a:prstClr val="black"/>
                </a:solidFill>
              </a:rPr>
              <a:pPr defTabSz="457200"/>
              <a:t>‹#›</a:t>
            </a:fld>
            <a:endParaRPr lang="tr-TR">
              <a:solidFill>
                <a:prstClr val="black"/>
              </a:solidFill>
            </a:endParaRPr>
          </a:p>
        </p:txBody>
      </p:sp>
    </p:spTree>
    <p:extLst>
      <p:ext uri="{BB962C8B-B14F-4D97-AF65-F5344CB8AC3E}">
        <p14:creationId xmlns:p14="http://schemas.microsoft.com/office/powerpoint/2010/main" val="26328193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solidFill>
                  <a:prstClr val="black"/>
                </a:solidFill>
              </a:rPr>
              <a:pPr/>
              <a:t>5/11/2026</a:t>
            </a:fld>
            <a:endParaRPr lang="en-US">
              <a:solidFill>
                <a:prstClr val="black"/>
              </a:solidFill>
            </a:endParaRPr>
          </a:p>
        </p:txBody>
      </p:sp>
      <p:sp>
        <p:nvSpPr>
          <p:cNvPr id="5" name="Footer Placeholder 4">
            <a:extLst>
              <a:ext uri="{FF2B5EF4-FFF2-40B4-BE49-F238E27FC236}">
                <a16:creationId xmlns=""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solidFill>
                <a:prstClr val="black"/>
              </a:solidFill>
            </a:endParaRPr>
          </a:p>
        </p:txBody>
      </p:sp>
      <p:sp>
        <p:nvSpPr>
          <p:cNvPr id="6" name="Slide Number Placeholder 5">
            <a:extLst>
              <a:ext uri="{FF2B5EF4-FFF2-40B4-BE49-F238E27FC236}">
                <a16:creationId xmlns=""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58556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67F45AC6-C491-4585-A584-9CE2AF7D5500}" type="datetime1">
              <a:rPr lang="en-US" smtClean="0"/>
              <a:t>5/11/2026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CC057153-B650-4DEB-B370-79DDCFDCE934}"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tip.bozok.edu.tr/sayfa/rehberlik-danismanlik-ve-iyilik-hali-sorumlulari,tr-2924.aspx"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250298" y="5118043"/>
            <a:ext cx="4546948" cy="830997"/>
          </a:xfrm>
          <a:prstGeom prst="rect">
            <a:avLst/>
          </a:prstGeom>
          <a:noFill/>
        </p:spPr>
        <p:txBody>
          <a:bodyPr wrap="square" rtlCol="0">
            <a:spAutoFit/>
          </a:bodyPr>
          <a:lstStyle/>
          <a:p>
            <a:r>
              <a:rPr lang="tr-TR" sz="1600" dirty="0"/>
              <a:t>https://docs.google.com/forms/d/e/1FAIpQLScZQkdHR_0XjCD37JZXMenXU03TH_O26yn2Vl9mq6mPh1AP1w/viewform?usp=header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563" y="1109506"/>
            <a:ext cx="4286250" cy="4286250"/>
          </a:xfrm>
          <a:prstGeom prst="rect">
            <a:avLst/>
          </a:prstGeom>
        </p:spPr>
      </p:pic>
      <p:sp>
        <p:nvSpPr>
          <p:cNvPr id="2" name="Başlık 1">
            <a:extLst>
              <a:ext uri="{FF2B5EF4-FFF2-40B4-BE49-F238E27FC236}">
                <a16:creationId xmlns:a16="http://schemas.microsoft.com/office/drawing/2014/main" xmlns="" id="{EF5096A9-E1CE-CEC2-448C-9CBA24907EE2}"/>
              </a:ext>
            </a:extLst>
          </p:cNvPr>
          <p:cNvSpPr>
            <a:spLocks noGrp="1"/>
          </p:cNvSpPr>
          <p:nvPr>
            <p:ph type="title"/>
          </p:nvPr>
        </p:nvSpPr>
        <p:spPr>
          <a:xfrm>
            <a:off x="930238" y="3791306"/>
            <a:ext cx="5403325" cy="1351789"/>
          </a:xfrm>
        </p:spPr>
        <p:txBody>
          <a:bodyPr>
            <a:noAutofit/>
          </a:bodyPr>
          <a:lstStyle/>
          <a:p>
            <a:r>
              <a:rPr lang="tr-TR" sz="2400" dirty="0" smtClean="0"/>
              <a:t>Kare kodu okutarak veya aşağıdaki linke tıklayarak eğitime </a:t>
            </a:r>
            <a:r>
              <a:rPr lang="tr-TR" sz="2400" dirty="0"/>
              <a:t>k</a:t>
            </a:r>
            <a:r>
              <a:rPr lang="tr-TR" sz="2400" dirty="0" smtClean="0"/>
              <a:t>aydınızı Yapınız</a:t>
            </a:r>
            <a:endParaRPr lang="tr-TR" sz="2400" dirty="0"/>
          </a:p>
        </p:txBody>
      </p:sp>
      <p:sp>
        <p:nvSpPr>
          <p:cNvPr id="3" name="Dikdörtgen 2"/>
          <p:cNvSpPr/>
          <p:nvPr/>
        </p:nvSpPr>
        <p:spPr>
          <a:xfrm>
            <a:off x="1035054" y="447786"/>
            <a:ext cx="8296836"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smtClean="0">
                <a:ln>
                  <a:noFill/>
                </a:ln>
                <a:effectLst/>
                <a:uLnTx/>
                <a:uFillTx/>
                <a:ea typeface="+mj-ea"/>
                <a:cs typeface="+mj-cs"/>
              </a:rPr>
              <a:t>Bütünleşik İyilik Hali ve Güvenli Öğrenme Ortamı</a:t>
            </a:r>
            <a:endParaRPr kumimoji="0" lang="tr-TR" sz="1800" b="0" i="0" u="none" strike="noStrike" kern="0" cap="none" spc="0" normalizeH="0" baseline="0" noProof="0" dirty="0" smtClean="0">
              <a:ln>
                <a:noFill/>
              </a:ln>
              <a:effectLst/>
              <a:uLnTx/>
              <a:uFillTx/>
            </a:endParaRPr>
          </a:p>
        </p:txBody>
      </p:sp>
      <p:sp>
        <p:nvSpPr>
          <p:cNvPr id="6" name="Alt Başlık 2">
            <a:extLst>
              <a:ext uri="{FF2B5EF4-FFF2-40B4-BE49-F238E27FC236}">
                <a16:creationId xmlns:a16="http://schemas.microsoft.com/office/drawing/2014/main" xmlns="" id="{A085CA28-E54D-DCEC-1466-20DDD8C1EF04}"/>
              </a:ext>
            </a:extLst>
          </p:cNvPr>
          <p:cNvSpPr txBox="1">
            <a:spLocks/>
          </p:cNvSpPr>
          <p:nvPr/>
        </p:nvSpPr>
        <p:spPr>
          <a:xfrm>
            <a:off x="1035053" y="1632842"/>
            <a:ext cx="4977439" cy="197465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tr-TR" dirty="0" smtClean="0">
                <a:latin typeface="Arial Narrow" panose="020B0606020202030204" pitchFamily="34" charset="0"/>
              </a:rPr>
              <a:t>HAZIRLAYANLAR</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tr-TR" dirty="0" smtClean="0">
                <a:latin typeface="Arial Narrow" panose="020B0606020202030204" pitchFamily="34" charset="0"/>
              </a:rPr>
              <a:t>Dr</a:t>
            </a:r>
            <a:r>
              <a:rPr lang="tr-TR" dirty="0" smtClean="0">
                <a:latin typeface="Arial Narrow" panose="020B0606020202030204" pitchFamily="34" charset="0"/>
              </a:rPr>
              <a:t>. </a:t>
            </a:r>
            <a:r>
              <a:rPr kumimoji="0" lang="tr-TR" sz="1800" b="0" i="0" u="none" strike="noStrike" kern="1200" cap="none" spc="0" normalizeH="0" baseline="0" noProof="0" dirty="0" err="1" smtClean="0">
                <a:ln>
                  <a:noFill/>
                </a:ln>
                <a:effectLst/>
                <a:uLnTx/>
                <a:uFillTx/>
                <a:latin typeface="Arial Narrow" panose="020B0606020202030204" pitchFamily="34" charset="0"/>
              </a:rPr>
              <a:t>Öğr</a:t>
            </a:r>
            <a:r>
              <a:rPr kumimoji="0" lang="tr-TR" sz="1800" b="0" i="0" u="none" strike="noStrike" kern="1200" cap="none" spc="0" normalizeH="0" baseline="0" noProof="0" dirty="0" smtClean="0">
                <a:ln>
                  <a:noFill/>
                </a:ln>
                <a:effectLst/>
                <a:uLnTx/>
                <a:uFillTx/>
                <a:latin typeface="Arial Narrow" panose="020B0606020202030204" pitchFamily="34" charset="0"/>
              </a:rPr>
              <a:t>. Üyesi Ekin Deniz GÜMÜŞTAŞ</a:t>
            </a:r>
          </a:p>
          <a:p>
            <a:pPr lvl="0" algn="l">
              <a:lnSpc>
                <a:spcPct val="110000"/>
              </a:lnSpc>
              <a:spcBef>
                <a:spcPts val="0"/>
              </a:spcBef>
            </a:pPr>
            <a:r>
              <a:rPr kumimoji="0" lang="tr-TR" sz="1800" b="0" i="0" u="none" strike="noStrike" kern="1200" cap="none" spc="0" normalizeH="0" baseline="0" noProof="0" dirty="0" smtClean="0">
                <a:ln>
                  <a:noFill/>
                </a:ln>
                <a:effectLst/>
                <a:uLnTx/>
                <a:uFillTx/>
                <a:latin typeface="Arial Narrow" panose="020B0606020202030204" pitchFamily="34" charset="0"/>
              </a:rPr>
              <a:t>Ruh Sağlığı ve </a:t>
            </a:r>
            <a:r>
              <a:rPr lang="tr-TR" dirty="0">
                <a:latin typeface="Arial Narrow" panose="020B0606020202030204" pitchFamily="34" charset="0"/>
              </a:rPr>
              <a:t>Hastalıkları Anabilim </a:t>
            </a:r>
            <a:r>
              <a:rPr lang="tr-TR" dirty="0" smtClean="0">
                <a:latin typeface="Arial Narrow" panose="020B0606020202030204" pitchFamily="34" charset="0"/>
              </a:rPr>
              <a:t>Dalı</a:t>
            </a:r>
            <a:endParaRPr lang="tr-TR" sz="2100" dirty="0" smtClean="0">
              <a:solidFill>
                <a:prstClr val="black"/>
              </a:solidFill>
              <a:latin typeface="Arial Narrow" panose="020B0606020202030204" pitchFamily="34" charset="0"/>
            </a:endParaRPr>
          </a:p>
          <a:p>
            <a:pPr lvl="0" algn="l">
              <a:lnSpc>
                <a:spcPct val="110000"/>
              </a:lnSpc>
              <a:spcBef>
                <a:spcPts val="0"/>
              </a:spcBef>
            </a:pPr>
            <a:r>
              <a:rPr lang="tr-TR" sz="2100" dirty="0" smtClean="0">
                <a:solidFill>
                  <a:prstClr val="black"/>
                </a:solidFill>
                <a:latin typeface="Arial Narrow" panose="020B0606020202030204" pitchFamily="34" charset="0"/>
              </a:rPr>
              <a:t>Dr. </a:t>
            </a:r>
            <a:r>
              <a:rPr lang="tr-TR" sz="2100" dirty="0" err="1" smtClean="0">
                <a:solidFill>
                  <a:prstClr val="black"/>
                </a:solidFill>
                <a:latin typeface="Arial Narrow" panose="020B0606020202030204" pitchFamily="34" charset="0"/>
              </a:rPr>
              <a:t>Öğr</a:t>
            </a:r>
            <a:r>
              <a:rPr lang="tr-TR" sz="2100" dirty="0" smtClean="0">
                <a:solidFill>
                  <a:prstClr val="black"/>
                </a:solidFill>
                <a:latin typeface="Arial Narrow" panose="020B0606020202030204" pitchFamily="34" charset="0"/>
              </a:rPr>
              <a:t>. Üyesi Duygu FELEK</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tr-TR" sz="2100" dirty="0" smtClean="0">
                <a:solidFill>
                  <a:prstClr val="black"/>
                </a:solidFill>
                <a:latin typeface="Arial Narrow" panose="020B0606020202030204" pitchFamily="34" charset="0"/>
              </a:rPr>
              <a:t>İç </a:t>
            </a:r>
            <a:r>
              <a:rPr lang="tr-TR" sz="2100" dirty="0">
                <a:solidFill>
                  <a:prstClr val="black"/>
                </a:solidFill>
                <a:latin typeface="Arial Narrow" panose="020B0606020202030204" pitchFamily="34" charset="0"/>
              </a:rPr>
              <a:t>Hastalıkları Anabilim </a:t>
            </a:r>
            <a:r>
              <a:rPr lang="tr-TR" sz="2100" dirty="0" smtClean="0">
                <a:solidFill>
                  <a:prstClr val="black"/>
                </a:solidFill>
                <a:latin typeface="Arial Narrow" panose="020B0606020202030204" pitchFamily="34" charset="0"/>
              </a:rPr>
              <a:t>Dalı</a:t>
            </a:r>
          </a:p>
          <a:p>
            <a:pPr lvl="0" algn="l">
              <a:lnSpc>
                <a:spcPct val="110000"/>
              </a:lnSpc>
              <a:spcBef>
                <a:spcPts val="0"/>
              </a:spcBef>
              <a:defRPr/>
            </a:pPr>
            <a:r>
              <a:rPr lang="tr-TR" sz="2100" dirty="0">
                <a:solidFill>
                  <a:prstClr val="black"/>
                </a:solidFill>
                <a:latin typeface="Arial Narrow" panose="020B0606020202030204" pitchFamily="34" charset="0"/>
              </a:rPr>
              <a:t>Dr. Fadime BAŞTÜRK</a:t>
            </a:r>
          </a:p>
          <a:p>
            <a:pPr lvl="0" algn="l">
              <a:lnSpc>
                <a:spcPct val="110000"/>
              </a:lnSpc>
              <a:spcBef>
                <a:spcPts val="0"/>
              </a:spcBef>
              <a:defRPr/>
            </a:pPr>
            <a:r>
              <a:rPr lang="tr-TR" sz="2100" dirty="0">
                <a:solidFill>
                  <a:prstClr val="black"/>
                </a:solidFill>
                <a:latin typeface="Arial Narrow" panose="020B0606020202030204" pitchFamily="34" charset="0"/>
              </a:rPr>
              <a:t>Kalite ve Akreditasyon </a:t>
            </a:r>
            <a:r>
              <a:rPr lang="tr-TR" sz="2100" dirty="0" smtClean="0">
                <a:solidFill>
                  <a:prstClr val="black"/>
                </a:solidFill>
                <a:latin typeface="Arial Narrow" panose="020B0606020202030204" pitchFamily="34" charset="0"/>
              </a:rPr>
              <a:t>Sorumlusu</a:t>
            </a:r>
            <a:endParaRPr lang="tr-TR" sz="2100" dirty="0">
              <a:solidFill>
                <a:prstClr val="black"/>
              </a:solidFill>
              <a:latin typeface="Arial Narrow" panose="020B060602020203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tr-TR" sz="1800" b="0" i="0" u="none" strike="noStrike" kern="1200" cap="none" spc="0" normalizeH="0" baseline="0" noProof="0" dirty="0">
              <a:ln>
                <a:noFill/>
              </a:ln>
              <a:effectLst/>
              <a:uLnTx/>
              <a:uFillTx/>
              <a:latin typeface="Neue Haas Grotesk Text Pro"/>
              <a:ea typeface="+mn-ea"/>
              <a:cs typeface="+mn-cs"/>
            </a:endParaRPr>
          </a:p>
        </p:txBody>
      </p:sp>
    </p:spTree>
    <p:extLst>
      <p:ext uri="{BB962C8B-B14F-4D97-AF65-F5344CB8AC3E}">
        <p14:creationId xmlns:p14="http://schemas.microsoft.com/office/powerpoint/2010/main" val="32842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C53753A-E523-A968-9ABE-F96146D851B3}"/>
              </a:ext>
            </a:extLst>
          </p:cNvPr>
          <p:cNvSpPr>
            <a:spLocks noGrp="1"/>
          </p:cNvSpPr>
          <p:nvPr>
            <p:ph type="title"/>
          </p:nvPr>
        </p:nvSpPr>
        <p:spPr/>
        <p:txBody>
          <a:bodyPr/>
          <a:lstStyle/>
          <a:p>
            <a:r>
              <a:rPr lang="tr-TR" dirty="0"/>
              <a:t>Tükenmişlikle Kurumsal Mücadele</a:t>
            </a:r>
            <a:br>
              <a:rPr lang="tr-TR" dirty="0"/>
            </a:br>
            <a:endParaRPr lang="tr-TR" dirty="0"/>
          </a:p>
        </p:txBody>
      </p:sp>
      <p:sp>
        <p:nvSpPr>
          <p:cNvPr id="3" name="İçerik Yer Tutucusu 2">
            <a:extLst>
              <a:ext uri="{FF2B5EF4-FFF2-40B4-BE49-F238E27FC236}">
                <a16:creationId xmlns:a16="http://schemas.microsoft.com/office/drawing/2014/main" xmlns="" id="{541D01D5-BA16-A3B8-F366-EA3519EDCC39}"/>
              </a:ext>
            </a:extLst>
          </p:cNvPr>
          <p:cNvSpPr>
            <a:spLocks noGrp="1"/>
          </p:cNvSpPr>
          <p:nvPr>
            <p:ph idx="1"/>
          </p:nvPr>
        </p:nvSpPr>
        <p:spPr/>
        <p:txBody>
          <a:bodyPr>
            <a:normAutofit/>
          </a:bodyPr>
          <a:lstStyle/>
          <a:p>
            <a:r>
              <a:rPr lang="en-US" sz="2400" dirty="0" err="1"/>
              <a:t>Kurumsal</a:t>
            </a:r>
            <a:r>
              <a:rPr lang="en-US" sz="2400" dirty="0"/>
              <a:t> </a:t>
            </a:r>
            <a:r>
              <a:rPr lang="en-US" sz="2400" dirty="0" err="1"/>
              <a:t>düzeyde</a:t>
            </a:r>
            <a:r>
              <a:rPr lang="en-US" sz="2400" dirty="0"/>
              <a:t> </a:t>
            </a:r>
            <a:r>
              <a:rPr lang="en-US" sz="2400" dirty="0" err="1"/>
              <a:t>adil</a:t>
            </a:r>
            <a:r>
              <a:rPr lang="en-US" sz="2400" dirty="0"/>
              <a:t> </a:t>
            </a:r>
            <a:r>
              <a:rPr lang="en-US" sz="2400" dirty="0" err="1"/>
              <a:t>görev</a:t>
            </a:r>
            <a:r>
              <a:rPr lang="en-US" sz="2400" dirty="0"/>
              <a:t> </a:t>
            </a:r>
            <a:r>
              <a:rPr lang="en-US" sz="2400" dirty="0" err="1"/>
              <a:t>dağılımı</a:t>
            </a:r>
            <a:r>
              <a:rPr lang="en-US" sz="2400" dirty="0"/>
              <a:t> </a:t>
            </a:r>
            <a:r>
              <a:rPr lang="en-US" sz="2400" dirty="0" err="1"/>
              <a:t>yapılmalı</a:t>
            </a:r>
            <a:r>
              <a:rPr lang="en-US" sz="2400" dirty="0"/>
              <a:t>, </a:t>
            </a:r>
            <a:r>
              <a:rPr lang="en-US" sz="2400" dirty="0" err="1"/>
              <a:t>belirsizlikler</a:t>
            </a:r>
            <a:r>
              <a:rPr lang="en-US" sz="2400" dirty="0"/>
              <a:t> </a:t>
            </a:r>
            <a:r>
              <a:rPr lang="en-US" sz="2400" dirty="0" err="1"/>
              <a:t>azaltılmalı</a:t>
            </a:r>
            <a:r>
              <a:rPr lang="en-US" sz="2400" dirty="0"/>
              <a:t> </a:t>
            </a:r>
            <a:r>
              <a:rPr lang="en-US" sz="2400" dirty="0" err="1"/>
              <a:t>ve</a:t>
            </a:r>
            <a:r>
              <a:rPr lang="en-US" sz="2400" dirty="0"/>
              <a:t> </a:t>
            </a:r>
            <a:r>
              <a:rPr lang="en-US" sz="2400" dirty="0" err="1"/>
              <a:t>iş</a:t>
            </a:r>
            <a:r>
              <a:rPr lang="en-US" sz="2400" dirty="0"/>
              <a:t> </a:t>
            </a:r>
            <a:r>
              <a:rPr lang="en-US" sz="2400" dirty="0" err="1"/>
              <a:t>yükü</a:t>
            </a:r>
            <a:r>
              <a:rPr lang="en-US" sz="2400" dirty="0"/>
              <a:t> </a:t>
            </a:r>
            <a:r>
              <a:rPr lang="en-US" sz="2400" dirty="0" err="1"/>
              <a:t>sürdürülebilir</a:t>
            </a:r>
            <a:r>
              <a:rPr lang="en-US" sz="2400" dirty="0"/>
              <a:t> </a:t>
            </a:r>
            <a:r>
              <a:rPr lang="en-US" sz="2400" dirty="0" err="1"/>
              <a:t>şekilde</a:t>
            </a:r>
            <a:r>
              <a:rPr lang="en-US" sz="2400" dirty="0"/>
              <a:t> </a:t>
            </a:r>
            <a:r>
              <a:rPr lang="en-US" sz="2400" dirty="0" err="1"/>
              <a:t>planlanmalıdır</a:t>
            </a:r>
            <a:r>
              <a:rPr lang="en-US" sz="2400" dirty="0"/>
              <a:t>.</a:t>
            </a:r>
          </a:p>
          <a:p>
            <a:r>
              <a:rPr lang="en-US" sz="2400" dirty="0" err="1"/>
              <a:t>Psikolojik</a:t>
            </a:r>
            <a:r>
              <a:rPr lang="en-US" sz="2400" dirty="0"/>
              <a:t> </a:t>
            </a:r>
            <a:r>
              <a:rPr lang="en-US" sz="2400" dirty="0" err="1"/>
              <a:t>destek</a:t>
            </a:r>
            <a:r>
              <a:rPr lang="en-US" sz="2400" dirty="0"/>
              <a:t> </a:t>
            </a:r>
            <a:r>
              <a:rPr lang="en-US" sz="2400" dirty="0" err="1"/>
              <a:t>mekanizmaları</a:t>
            </a:r>
            <a:r>
              <a:rPr lang="en-US" sz="2400" dirty="0"/>
              <a:t> </a:t>
            </a:r>
            <a:r>
              <a:rPr lang="en-US" sz="2400" dirty="0" err="1"/>
              <a:t>görünür</a:t>
            </a:r>
            <a:r>
              <a:rPr lang="en-US" sz="2400" dirty="0"/>
              <a:t>, </a:t>
            </a:r>
            <a:r>
              <a:rPr lang="en-US" sz="2400" dirty="0" err="1"/>
              <a:t>erişilebilir</a:t>
            </a:r>
            <a:r>
              <a:rPr lang="en-US" sz="2400" dirty="0"/>
              <a:t> </a:t>
            </a:r>
            <a:r>
              <a:rPr lang="en-US" sz="2400" dirty="0" err="1"/>
              <a:t>ve</a:t>
            </a:r>
            <a:r>
              <a:rPr lang="en-US" sz="2400" dirty="0"/>
              <a:t> </a:t>
            </a:r>
            <a:r>
              <a:rPr lang="en-US" sz="2400" dirty="0" err="1"/>
              <a:t>damgalayıcı</a:t>
            </a:r>
            <a:r>
              <a:rPr lang="en-US" sz="2400" dirty="0"/>
              <a:t> </a:t>
            </a:r>
            <a:r>
              <a:rPr lang="en-US" sz="2400" dirty="0" err="1"/>
              <a:t>olmayan</a:t>
            </a:r>
            <a:r>
              <a:rPr lang="en-US" sz="2400" dirty="0"/>
              <a:t> </a:t>
            </a:r>
            <a:r>
              <a:rPr lang="en-US" sz="2400" dirty="0" err="1"/>
              <a:t>bir</a:t>
            </a:r>
            <a:r>
              <a:rPr lang="en-US" sz="2400" dirty="0"/>
              <a:t> </a:t>
            </a:r>
            <a:r>
              <a:rPr lang="en-US" sz="2400" dirty="0" err="1"/>
              <a:t>çerçevede</a:t>
            </a:r>
            <a:r>
              <a:rPr lang="en-US" sz="2400" dirty="0"/>
              <a:t> </a:t>
            </a:r>
            <a:r>
              <a:rPr lang="en-US" sz="2400" dirty="0" err="1"/>
              <a:t>sunulmalıdır</a:t>
            </a:r>
            <a:r>
              <a:rPr lang="en-US" sz="2400" dirty="0"/>
              <a:t>.</a:t>
            </a:r>
          </a:p>
          <a:p>
            <a:r>
              <a:rPr lang="en-US" sz="2400" dirty="0" err="1"/>
              <a:t>Yöneticiler</a:t>
            </a:r>
            <a:r>
              <a:rPr lang="en-US" sz="2400" dirty="0"/>
              <a:t> </a:t>
            </a:r>
            <a:r>
              <a:rPr lang="en-US" sz="2400" dirty="0" err="1"/>
              <a:t>ve</a:t>
            </a:r>
            <a:r>
              <a:rPr lang="en-US" sz="2400" dirty="0"/>
              <a:t> </a:t>
            </a:r>
            <a:r>
              <a:rPr lang="en-US" sz="2400" dirty="0" err="1"/>
              <a:t>ekip</a:t>
            </a:r>
            <a:r>
              <a:rPr lang="en-US" sz="2400" dirty="0"/>
              <a:t> </a:t>
            </a:r>
            <a:r>
              <a:rPr lang="en-US" sz="2400" dirty="0" err="1"/>
              <a:t>liderleri</a:t>
            </a:r>
            <a:r>
              <a:rPr lang="en-US" sz="2400" dirty="0"/>
              <a:t> </a:t>
            </a:r>
            <a:r>
              <a:rPr lang="en-US" sz="2400" dirty="0" err="1"/>
              <a:t>yalnızca</a:t>
            </a:r>
            <a:r>
              <a:rPr lang="en-US" sz="2400" dirty="0"/>
              <a:t> </a:t>
            </a:r>
            <a:r>
              <a:rPr lang="en-US" sz="2400" dirty="0" err="1"/>
              <a:t>performansı</a:t>
            </a:r>
            <a:r>
              <a:rPr lang="en-US" sz="2400" dirty="0"/>
              <a:t> </a:t>
            </a:r>
            <a:r>
              <a:rPr lang="en-US" sz="2400" dirty="0" err="1"/>
              <a:t>değil</a:t>
            </a:r>
            <a:r>
              <a:rPr lang="en-US" sz="2400" dirty="0"/>
              <a:t>, </a:t>
            </a:r>
            <a:r>
              <a:rPr lang="en-US" sz="2400" dirty="0" err="1"/>
              <a:t>zorlanma</a:t>
            </a:r>
            <a:r>
              <a:rPr lang="en-US" sz="2400" dirty="0"/>
              <a:t> </a:t>
            </a:r>
            <a:r>
              <a:rPr lang="en-US" sz="2400" dirty="0" err="1"/>
              <a:t>belirtilerini</a:t>
            </a:r>
            <a:r>
              <a:rPr lang="en-US" sz="2400" dirty="0"/>
              <a:t> </a:t>
            </a:r>
            <a:r>
              <a:rPr lang="en-US" sz="2400" dirty="0" err="1"/>
              <a:t>ve</a:t>
            </a:r>
            <a:r>
              <a:rPr lang="en-US" sz="2400" dirty="0"/>
              <a:t> </a:t>
            </a:r>
            <a:r>
              <a:rPr lang="en-US" sz="2400" dirty="0" err="1"/>
              <a:t>ekip</a:t>
            </a:r>
            <a:r>
              <a:rPr lang="en-US" sz="2400" dirty="0"/>
              <a:t> </a:t>
            </a:r>
            <a:r>
              <a:rPr lang="en-US" sz="2400" dirty="0" err="1"/>
              <a:t>iklimini</a:t>
            </a:r>
            <a:r>
              <a:rPr lang="en-US" sz="2400" dirty="0"/>
              <a:t> de </a:t>
            </a:r>
            <a:r>
              <a:rPr lang="en-US" sz="2400" dirty="0" err="1"/>
              <a:t>izlemelidir</a:t>
            </a:r>
            <a:r>
              <a:rPr lang="en-US" sz="2400" dirty="0"/>
              <a:t>.</a:t>
            </a:r>
          </a:p>
          <a:p>
            <a:r>
              <a:rPr lang="en-US" sz="2400" dirty="0" err="1"/>
              <a:t>Personele</a:t>
            </a:r>
            <a:r>
              <a:rPr lang="en-US" sz="2400" dirty="0"/>
              <a:t> </a:t>
            </a:r>
            <a:r>
              <a:rPr lang="en-US" sz="2400" dirty="0" err="1"/>
              <a:t>yalnızca</a:t>
            </a:r>
            <a:r>
              <a:rPr lang="en-US" sz="2400" dirty="0"/>
              <a:t> “</a:t>
            </a:r>
            <a:r>
              <a:rPr lang="en-US" sz="2400" dirty="0" err="1"/>
              <a:t>daha</a:t>
            </a:r>
            <a:r>
              <a:rPr lang="en-US" sz="2400" dirty="0"/>
              <a:t> </a:t>
            </a:r>
            <a:r>
              <a:rPr lang="en-US" sz="2400" dirty="0" err="1"/>
              <a:t>dayanıklı</a:t>
            </a:r>
            <a:r>
              <a:rPr lang="en-US" sz="2400" dirty="0"/>
              <a:t> </a:t>
            </a:r>
            <a:r>
              <a:rPr lang="en-US" sz="2400" dirty="0" err="1"/>
              <a:t>ol</a:t>
            </a:r>
            <a:r>
              <a:rPr lang="en-US" sz="2400" dirty="0"/>
              <a:t>” </a:t>
            </a:r>
            <a:r>
              <a:rPr lang="en-US" sz="2400" dirty="0" err="1"/>
              <a:t>demek</a:t>
            </a:r>
            <a:r>
              <a:rPr lang="en-US" sz="2400" dirty="0"/>
              <a:t> </a:t>
            </a:r>
            <a:r>
              <a:rPr lang="en-US" sz="2400" dirty="0" err="1"/>
              <a:t>çözüm</a:t>
            </a:r>
            <a:r>
              <a:rPr lang="en-US" sz="2400" dirty="0"/>
              <a:t> </a:t>
            </a:r>
            <a:r>
              <a:rPr lang="en-US" sz="2400" dirty="0" err="1"/>
              <a:t>değildir</a:t>
            </a:r>
            <a:r>
              <a:rPr lang="en-US" sz="2400" dirty="0"/>
              <a:t>; </a:t>
            </a:r>
            <a:r>
              <a:rPr lang="en-US" sz="2400" dirty="0" err="1"/>
              <a:t>asıl</a:t>
            </a:r>
            <a:r>
              <a:rPr lang="en-US" sz="2400" dirty="0"/>
              <a:t> </a:t>
            </a:r>
            <a:r>
              <a:rPr lang="en-US" sz="2400" dirty="0" err="1"/>
              <a:t>yapılması</a:t>
            </a:r>
            <a:r>
              <a:rPr lang="en-US" sz="2400" dirty="0"/>
              <a:t> </a:t>
            </a:r>
            <a:r>
              <a:rPr lang="en-US" sz="2400" dirty="0" err="1"/>
              <a:t>gereken</a:t>
            </a:r>
            <a:r>
              <a:rPr lang="en-US" sz="2400" dirty="0"/>
              <a:t> </a:t>
            </a:r>
            <a:r>
              <a:rPr lang="en-US" sz="2400" dirty="0" err="1"/>
              <a:t>işleyişteki</a:t>
            </a:r>
            <a:r>
              <a:rPr lang="en-US" sz="2400" dirty="0"/>
              <a:t> </a:t>
            </a:r>
            <a:r>
              <a:rPr lang="en-US" sz="2400" dirty="0" err="1"/>
              <a:t>tıkanıklıkları</a:t>
            </a:r>
            <a:r>
              <a:rPr lang="en-US" sz="2400" dirty="0"/>
              <a:t>, </a:t>
            </a:r>
            <a:r>
              <a:rPr lang="en-US" sz="2400" dirty="0" err="1"/>
              <a:t>iletişim</a:t>
            </a:r>
            <a:r>
              <a:rPr lang="en-US" sz="2400" dirty="0"/>
              <a:t> </a:t>
            </a:r>
            <a:r>
              <a:rPr lang="en-US" sz="2400" dirty="0" err="1"/>
              <a:t>sorunlarını</a:t>
            </a:r>
            <a:r>
              <a:rPr lang="en-US" sz="2400" dirty="0"/>
              <a:t> </a:t>
            </a:r>
            <a:r>
              <a:rPr lang="en-US" sz="2400" dirty="0" err="1"/>
              <a:t>ve</a:t>
            </a:r>
            <a:r>
              <a:rPr lang="en-US" sz="2400" dirty="0"/>
              <a:t> </a:t>
            </a:r>
            <a:r>
              <a:rPr lang="en-US" sz="2400" dirty="0" err="1"/>
              <a:t>adaletsizlikleri</a:t>
            </a:r>
            <a:r>
              <a:rPr lang="en-US" sz="2400" dirty="0"/>
              <a:t> fark </a:t>
            </a:r>
            <a:r>
              <a:rPr lang="en-US" sz="2400" dirty="0" err="1"/>
              <a:t>ederek</a:t>
            </a:r>
            <a:r>
              <a:rPr lang="en-US" sz="2400" dirty="0"/>
              <a:t> </a:t>
            </a:r>
            <a:r>
              <a:rPr lang="en-US" sz="2400" dirty="0" err="1"/>
              <a:t>bunlara</a:t>
            </a:r>
            <a:r>
              <a:rPr lang="en-US" sz="2400" dirty="0"/>
              <a:t> </a:t>
            </a:r>
            <a:r>
              <a:rPr lang="en-US" sz="2400" dirty="0" err="1"/>
              <a:t>müdahale</a:t>
            </a:r>
            <a:r>
              <a:rPr lang="en-US" sz="2400" dirty="0"/>
              <a:t> </a:t>
            </a:r>
            <a:r>
              <a:rPr lang="en-US" sz="2400" dirty="0" err="1"/>
              <a:t>etmektir</a:t>
            </a:r>
            <a:r>
              <a:rPr lang="en-US" sz="2400" dirty="0"/>
              <a:t>.</a:t>
            </a:r>
          </a:p>
        </p:txBody>
      </p:sp>
    </p:spTree>
    <p:extLst>
      <p:ext uri="{BB962C8B-B14F-4D97-AF65-F5344CB8AC3E}">
        <p14:creationId xmlns:p14="http://schemas.microsoft.com/office/powerpoint/2010/main" val="367379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04AC77F-4779-DF3A-DF8D-DBFFE706C949}"/>
              </a:ext>
            </a:extLst>
          </p:cNvPr>
          <p:cNvSpPr>
            <a:spLocks noGrp="1"/>
          </p:cNvSpPr>
          <p:nvPr>
            <p:ph type="title"/>
          </p:nvPr>
        </p:nvSpPr>
        <p:spPr/>
        <p:txBody>
          <a:bodyPr/>
          <a:lstStyle/>
          <a:p>
            <a:r>
              <a:rPr lang="tr-TR" dirty="0"/>
              <a:t>Mobbing: Ne Olduğunu ve Ne Olmadığını Anlamak</a:t>
            </a:r>
          </a:p>
        </p:txBody>
      </p:sp>
      <p:sp>
        <p:nvSpPr>
          <p:cNvPr id="3" name="İçerik Yer Tutucusu 2">
            <a:extLst>
              <a:ext uri="{FF2B5EF4-FFF2-40B4-BE49-F238E27FC236}">
                <a16:creationId xmlns:a16="http://schemas.microsoft.com/office/drawing/2014/main" xmlns="" id="{7D0BD4DF-ABE5-1A42-EF9E-D49A4C3FC168}"/>
              </a:ext>
            </a:extLst>
          </p:cNvPr>
          <p:cNvSpPr>
            <a:spLocks noGrp="1"/>
          </p:cNvSpPr>
          <p:nvPr>
            <p:ph idx="1"/>
          </p:nvPr>
        </p:nvSpPr>
        <p:spPr/>
        <p:txBody>
          <a:bodyPr/>
          <a:lstStyle/>
          <a:p>
            <a:r>
              <a:rPr lang="tr-TR" dirty="0"/>
              <a:t>Mobbing, bir kişiye yöneltilen </a:t>
            </a:r>
            <a:r>
              <a:rPr lang="tr-TR" b="1" dirty="0"/>
              <a:t>sistematik, süreklilik gösteren </a:t>
            </a:r>
            <a:r>
              <a:rPr lang="tr-TR" dirty="0"/>
              <a:t>ve </a:t>
            </a:r>
            <a:r>
              <a:rPr lang="tr-TR" b="1" dirty="0"/>
              <a:t>yıpratma amacı taşıyan </a:t>
            </a:r>
            <a:r>
              <a:rPr lang="tr-TR" dirty="0"/>
              <a:t>psikolojik baskı ve yıldırma davranışlarıdır.</a:t>
            </a:r>
          </a:p>
          <a:p>
            <a:r>
              <a:rPr lang="tr-TR" dirty="0"/>
              <a:t>Her çatışma, her fikir ayrılığı ya da her sert geri bildirim mobbing değildir.</a:t>
            </a:r>
          </a:p>
          <a:p>
            <a:r>
              <a:rPr lang="tr-TR" dirty="0"/>
              <a:t>Bir durumun mobbing olarak değerlendirilebilmesi için genellikle </a:t>
            </a:r>
            <a:r>
              <a:rPr lang="tr-TR" b="1" dirty="0"/>
              <a:t>güç dengesizliği, süreklilik ve kişiyi değersizleştirme ya da itibarsızlaştırma </a:t>
            </a:r>
            <a:r>
              <a:rPr lang="tr-TR" dirty="0"/>
              <a:t>amacı bulunur.</a:t>
            </a:r>
          </a:p>
          <a:p>
            <a:r>
              <a:rPr lang="tr-TR" dirty="0"/>
              <a:t>“Biz de böyle yetiştik” anlayışıyla hiçbir aşağılayıcı, küçük düşürücü ya da korkutucu davranış meşrulaştırılamaz.</a:t>
            </a:r>
          </a:p>
          <a:p>
            <a:r>
              <a:rPr lang="tr-TR" dirty="0"/>
              <a:t>Korkutmak, utandırmak ve yıldırmak hiçbir koşulda geçerli bir eğitim ya da yönetim yöntemi değildir.</a:t>
            </a:r>
          </a:p>
          <a:p>
            <a:endParaRPr lang="tr-TR" dirty="0"/>
          </a:p>
        </p:txBody>
      </p:sp>
    </p:spTree>
    <p:extLst>
      <p:ext uri="{BB962C8B-B14F-4D97-AF65-F5344CB8AC3E}">
        <p14:creationId xmlns:p14="http://schemas.microsoft.com/office/powerpoint/2010/main" val="228601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8E49314-4265-1A38-DE16-BF3860886159}"/>
              </a:ext>
            </a:extLst>
          </p:cNvPr>
          <p:cNvSpPr>
            <a:spLocks noGrp="1"/>
          </p:cNvSpPr>
          <p:nvPr>
            <p:ph type="title"/>
          </p:nvPr>
        </p:nvSpPr>
        <p:spPr/>
        <p:txBody>
          <a:bodyPr/>
          <a:lstStyle/>
          <a:p>
            <a:r>
              <a:rPr lang="tr-TR" dirty="0"/>
              <a:t>Mobbingin Etkileri</a:t>
            </a:r>
          </a:p>
        </p:txBody>
      </p:sp>
      <p:sp>
        <p:nvSpPr>
          <p:cNvPr id="3" name="İçerik Yer Tutucusu 2">
            <a:extLst>
              <a:ext uri="{FF2B5EF4-FFF2-40B4-BE49-F238E27FC236}">
                <a16:creationId xmlns:a16="http://schemas.microsoft.com/office/drawing/2014/main" xmlns="" id="{CFCCCD5C-5549-7CCA-48C7-A1FF41ECFE73}"/>
              </a:ext>
            </a:extLst>
          </p:cNvPr>
          <p:cNvSpPr>
            <a:spLocks noGrp="1"/>
          </p:cNvSpPr>
          <p:nvPr>
            <p:ph idx="1"/>
          </p:nvPr>
        </p:nvSpPr>
        <p:spPr/>
        <p:txBody>
          <a:bodyPr/>
          <a:lstStyle/>
          <a:p>
            <a:r>
              <a:rPr lang="tr-TR" dirty="0"/>
              <a:t>Mobbingin en yıkıcı etkilerinden biri, kurum içinde sessizlik kültürü oluşturmasıdır.</a:t>
            </a:r>
          </a:p>
          <a:p>
            <a:r>
              <a:rPr lang="tr-TR" dirty="0"/>
              <a:t>Ekipte bir kişinin sistematik olarak dışlandığını, küçümsendiğini ya da baskı altında tutulduğunu gören diğer kişiler zamanla kendilerini korumak için susmaya başlar.</a:t>
            </a:r>
          </a:p>
          <a:p>
            <a:r>
              <a:rPr lang="tr-TR" dirty="0"/>
              <a:t>İnsanlar yanlış giden bir şeyi fark etseler bile, tepki görmekten ya da hedef haline gelmekten korktukları için bunu dile getirmeyebilir.</a:t>
            </a:r>
          </a:p>
          <a:p>
            <a:r>
              <a:rPr lang="tr-TR" dirty="0"/>
              <a:t>Bu durum yalnızca bireyler arası güveni değil, kurumun işleyişini ve öğrenme ortamını da zedeler.</a:t>
            </a:r>
          </a:p>
          <a:p>
            <a:r>
              <a:rPr lang="tr-TR" dirty="0"/>
              <a:t>Mobbing sadece hedefteki kişiyi değil; buna tanık olan, sessiz kalan ve zamanla geri çekilen tüm ekibi etkiler.</a:t>
            </a:r>
          </a:p>
          <a:p>
            <a:endParaRPr lang="tr-TR" dirty="0"/>
          </a:p>
        </p:txBody>
      </p:sp>
    </p:spTree>
    <p:extLst>
      <p:ext uri="{BB962C8B-B14F-4D97-AF65-F5344CB8AC3E}">
        <p14:creationId xmlns:p14="http://schemas.microsoft.com/office/powerpoint/2010/main" val="420684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51922D2-D397-9EA4-A66D-55B0884D1A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06D1D396-CC3F-5ABE-568E-F90CE04C91EB}"/>
              </a:ext>
            </a:extLst>
          </p:cNvPr>
          <p:cNvSpPr>
            <a:spLocks noGrp="1"/>
          </p:cNvSpPr>
          <p:nvPr>
            <p:ph type="title"/>
          </p:nvPr>
        </p:nvSpPr>
        <p:spPr>
          <a:xfrm>
            <a:off x="612649" y="548639"/>
            <a:ext cx="3494314" cy="5786638"/>
          </a:xfrm>
        </p:spPr>
        <p:txBody>
          <a:bodyPr anchor="t">
            <a:normAutofit/>
          </a:bodyPr>
          <a:lstStyle/>
          <a:p>
            <a:r>
              <a:rPr lang="tr-TR"/>
              <a:t>Mobbingin Etkileri</a:t>
            </a:r>
            <a:endParaRPr lang="tr-TR" dirty="0"/>
          </a:p>
        </p:txBody>
      </p:sp>
      <p:graphicFrame>
        <p:nvGraphicFramePr>
          <p:cNvPr id="5" name="İçerik Yer Tutucusu 2">
            <a:extLst>
              <a:ext uri="{FF2B5EF4-FFF2-40B4-BE49-F238E27FC236}">
                <a16:creationId xmlns:a16="http://schemas.microsoft.com/office/drawing/2014/main" xmlns="" id="{4B9800B2-CFCF-DB6F-67AC-D60FBA7A84B9}"/>
              </a:ext>
            </a:extLst>
          </p:cNvPr>
          <p:cNvGraphicFramePr>
            <a:graphicFrameLocks noGrp="1"/>
          </p:cNvGraphicFramePr>
          <p:nvPr>
            <p:ph idx="1"/>
            <p:extLst>
              <p:ext uri="{D42A27DB-BD31-4B8C-83A1-F6EECF244321}">
                <p14:modId xmlns:p14="http://schemas.microsoft.com/office/powerpoint/2010/main" val="1039114850"/>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80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36E5323-72A1-F771-DF7B-C8A8F70D381B}"/>
              </a:ext>
            </a:extLst>
          </p:cNvPr>
          <p:cNvSpPr>
            <a:spLocks noGrp="1"/>
          </p:cNvSpPr>
          <p:nvPr>
            <p:ph type="title"/>
          </p:nvPr>
        </p:nvSpPr>
        <p:spPr/>
        <p:txBody>
          <a:bodyPr/>
          <a:lstStyle/>
          <a:p>
            <a:r>
              <a:rPr lang="tr-TR" dirty="0"/>
              <a:t>Mobbingle Mücadelede Temel Yaklaşım</a:t>
            </a:r>
          </a:p>
        </p:txBody>
      </p:sp>
      <p:sp>
        <p:nvSpPr>
          <p:cNvPr id="3" name="İçerik Yer Tutucusu 2">
            <a:extLst>
              <a:ext uri="{FF2B5EF4-FFF2-40B4-BE49-F238E27FC236}">
                <a16:creationId xmlns:a16="http://schemas.microsoft.com/office/drawing/2014/main" xmlns="" id="{5E3281AA-1DCB-D228-32FB-C09B8C5A5245}"/>
              </a:ext>
            </a:extLst>
          </p:cNvPr>
          <p:cNvSpPr>
            <a:spLocks noGrp="1"/>
          </p:cNvSpPr>
          <p:nvPr>
            <p:ph idx="1"/>
          </p:nvPr>
        </p:nvSpPr>
        <p:spPr/>
        <p:txBody>
          <a:bodyPr>
            <a:normAutofit/>
          </a:bodyPr>
          <a:lstStyle/>
          <a:p>
            <a:r>
              <a:rPr lang="tr-TR" dirty="0"/>
              <a:t>Mobbingle mücadelede temel yaklaşım, sorunu kişisel bir anlaşmazlık gibi küçümsememek ve kurumsal bir risk alanı olarak ele almaktır. Mobbing; yalnızca bireyi yıpratan bir süreç değil, ekip işleyişini, güven duygusunu ve kurum kültürünü bozan ciddi bir sorundur.</a:t>
            </a:r>
          </a:p>
          <a:p>
            <a:pPr marL="457200" indent="-457200">
              <a:buFont typeface="+mj-lt"/>
              <a:buAutoNum type="arabicPeriod"/>
            </a:pPr>
            <a:r>
              <a:rPr lang="tr-TR" dirty="0"/>
              <a:t>Bu nedenle ilk adım, kurum içinde saygısızlık, dışlama, aşağılama ve yıldırma davranışlarına karşı net bir tutum geliştirmektir. Hiçbir yönetim ya da eğitim biçimi, kişiyi korkutma veya değersizleştirme üzerinden kurulamaz.</a:t>
            </a:r>
          </a:p>
          <a:p>
            <a:pPr marL="457200" indent="-457200">
              <a:buFont typeface="+mj-lt"/>
              <a:buAutoNum type="arabicPeriod"/>
            </a:pPr>
            <a:r>
              <a:rPr lang="tr-TR" dirty="0"/>
              <a:t>İkinci olarak, güvenli ve erişilebilir başvuru mekanizmaları oluşturulmalıdır. Kişiler yaşadıkları durumu ilettiklerinde suçlanmayacaklarını, yalnız bırakılmayacaklarını ve sürecin adil biçimde değerlendirileceğini bilmelidir.</a:t>
            </a:r>
          </a:p>
          <a:p>
            <a:endParaRPr lang="tr-TR" dirty="0"/>
          </a:p>
        </p:txBody>
      </p:sp>
    </p:spTree>
    <p:extLst>
      <p:ext uri="{BB962C8B-B14F-4D97-AF65-F5344CB8AC3E}">
        <p14:creationId xmlns:p14="http://schemas.microsoft.com/office/powerpoint/2010/main" val="381356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AF71D8-EBEF-0EC1-6080-48D8609D293B}"/>
              </a:ext>
            </a:extLst>
          </p:cNvPr>
          <p:cNvSpPr>
            <a:spLocks noGrp="1"/>
          </p:cNvSpPr>
          <p:nvPr>
            <p:ph type="title"/>
          </p:nvPr>
        </p:nvSpPr>
        <p:spPr/>
        <p:txBody>
          <a:bodyPr/>
          <a:lstStyle/>
          <a:p>
            <a:r>
              <a:rPr lang="tr-TR" dirty="0"/>
              <a:t>Mobbingle Mücadelede Temel Yaklaşım</a:t>
            </a:r>
          </a:p>
        </p:txBody>
      </p:sp>
      <p:sp>
        <p:nvSpPr>
          <p:cNvPr id="3" name="İçerik Yer Tutucusu 2">
            <a:extLst>
              <a:ext uri="{FF2B5EF4-FFF2-40B4-BE49-F238E27FC236}">
                <a16:creationId xmlns:a16="http://schemas.microsoft.com/office/drawing/2014/main" xmlns="" id="{9EAF3637-59C7-B934-06FD-1E4DED084A8C}"/>
              </a:ext>
            </a:extLst>
          </p:cNvPr>
          <p:cNvSpPr>
            <a:spLocks noGrp="1"/>
          </p:cNvSpPr>
          <p:nvPr>
            <p:ph idx="1"/>
          </p:nvPr>
        </p:nvSpPr>
        <p:spPr/>
        <p:txBody>
          <a:bodyPr/>
          <a:lstStyle/>
          <a:p>
            <a:pPr marL="457200" indent="-457200">
              <a:buFont typeface="+mj-lt"/>
              <a:buAutoNum type="arabicPeriod" startAt="3"/>
            </a:pPr>
            <a:r>
              <a:rPr lang="tr-TR" dirty="0"/>
              <a:t>Üçüncü olarak, yöneticilerin ve eğiticilerin iletişim dili, geri bildirim biçimi ve güç kullanımı konusunda farkındalık sahibi olması gerekir. Çünkü mobbing çoğu zaman yalnızca açık saldırganlıkla değil, günlük ilişkilerde normalleştirilen küçültücü tutumlarla da ortaya çıkmaktadır.</a:t>
            </a:r>
          </a:p>
          <a:p>
            <a:r>
              <a:rPr lang="tr-TR" dirty="0"/>
              <a:t>Sonuç olarak, mobbingle mücadelede amaç yalnızca sorun ortaya çıktığında müdahale etmek değil; baştan itibaren saygılı, güvenli ve psikolojik olarak koruyucu bir kurum kültürü oluşturmaktır</a:t>
            </a:r>
          </a:p>
        </p:txBody>
      </p:sp>
    </p:spTree>
    <p:extLst>
      <p:ext uri="{BB962C8B-B14F-4D97-AF65-F5344CB8AC3E}">
        <p14:creationId xmlns:p14="http://schemas.microsoft.com/office/powerpoint/2010/main" val="126920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C1AA1D-8729-DAF7-1772-CC87F8A866B0}"/>
              </a:ext>
            </a:extLst>
          </p:cNvPr>
          <p:cNvSpPr>
            <a:spLocks noGrp="1"/>
          </p:cNvSpPr>
          <p:nvPr>
            <p:ph type="title"/>
          </p:nvPr>
        </p:nvSpPr>
        <p:spPr/>
        <p:txBody>
          <a:bodyPr/>
          <a:lstStyle/>
          <a:p>
            <a:r>
              <a:rPr lang="tr-TR" dirty="0"/>
              <a:t>Tükenmişlik ve Mobbing</a:t>
            </a:r>
          </a:p>
        </p:txBody>
      </p:sp>
      <p:sp>
        <p:nvSpPr>
          <p:cNvPr id="3" name="İçerik Yer Tutucusu 2">
            <a:extLst>
              <a:ext uri="{FF2B5EF4-FFF2-40B4-BE49-F238E27FC236}">
                <a16:creationId xmlns:a16="http://schemas.microsoft.com/office/drawing/2014/main" xmlns="" id="{994E3B19-44D7-0BD3-8AFC-396C89E2E99B}"/>
              </a:ext>
            </a:extLst>
          </p:cNvPr>
          <p:cNvSpPr>
            <a:spLocks noGrp="1"/>
          </p:cNvSpPr>
          <p:nvPr>
            <p:ph idx="1"/>
          </p:nvPr>
        </p:nvSpPr>
        <p:spPr/>
        <p:txBody>
          <a:bodyPr/>
          <a:lstStyle/>
          <a:p>
            <a:r>
              <a:rPr lang="tr-TR" dirty="0"/>
              <a:t>Üniversitemiz Psikolojik Danışmanlık ve Rehberlik Birimi</a:t>
            </a:r>
          </a:p>
          <a:p>
            <a:r>
              <a:rPr lang="tr-TR" dirty="0"/>
              <a:t>Hastanemiz Psikolojik Destek Birimi</a:t>
            </a:r>
          </a:p>
          <a:p>
            <a:pPr marL="0" indent="0" algn="r">
              <a:buNone/>
            </a:pPr>
            <a:r>
              <a:rPr lang="tr-TR" dirty="0"/>
              <a:t>Başvurabilirsiniz</a:t>
            </a:r>
          </a:p>
          <a:p>
            <a:endParaRPr lang="tr-TR" dirty="0"/>
          </a:p>
          <a:p>
            <a:endParaRPr lang="tr-TR" dirty="0"/>
          </a:p>
        </p:txBody>
      </p:sp>
    </p:spTree>
    <p:extLst>
      <p:ext uri="{BB962C8B-B14F-4D97-AF65-F5344CB8AC3E}">
        <p14:creationId xmlns:p14="http://schemas.microsoft.com/office/powerpoint/2010/main" val="173243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FBC261-7F9C-A036-0CE6-EEA9907209F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BA04BF17-1A26-5476-41BD-595B4A4D1C83}"/>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1F79DCDA-1D7D-12C3-5BE3-2BBA88AAA9F0}"/>
              </a:ext>
            </a:extLst>
          </p:cNvPr>
          <p:cNvPicPr>
            <a:picLocks noChangeAspect="1"/>
          </p:cNvPicPr>
          <p:nvPr/>
        </p:nvPicPr>
        <p:blipFill>
          <a:blip r:embed="rId2"/>
          <a:stretch>
            <a:fillRect/>
          </a:stretch>
        </p:blipFill>
        <p:spPr>
          <a:xfrm>
            <a:off x="2209800" y="512261"/>
            <a:ext cx="7772400" cy="5833478"/>
          </a:xfrm>
          <a:prstGeom prst="rect">
            <a:avLst/>
          </a:prstGeom>
        </p:spPr>
      </p:pic>
    </p:spTree>
    <p:extLst>
      <p:ext uri="{BB962C8B-B14F-4D97-AF65-F5344CB8AC3E}">
        <p14:creationId xmlns:p14="http://schemas.microsoft.com/office/powerpoint/2010/main" val="51874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550D6E-5C03-7DEE-A26F-FFA36F0444A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xmlns="" id="{C2BF8CE0-57FF-00CD-51CA-25AFCE9BDD82}"/>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9435644E-439D-0AD0-6505-B4146C08D67E}"/>
              </a:ext>
            </a:extLst>
          </p:cNvPr>
          <p:cNvPicPr>
            <a:picLocks noChangeAspect="1"/>
          </p:cNvPicPr>
          <p:nvPr/>
        </p:nvPicPr>
        <p:blipFill>
          <a:blip r:embed="rId2"/>
          <a:stretch>
            <a:fillRect/>
          </a:stretch>
        </p:blipFill>
        <p:spPr>
          <a:xfrm>
            <a:off x="1755556" y="1750167"/>
            <a:ext cx="8680887" cy="4593828"/>
          </a:xfrm>
          <a:prstGeom prst="rect">
            <a:avLst/>
          </a:prstGeom>
        </p:spPr>
      </p:pic>
      <p:pic>
        <p:nvPicPr>
          <p:cNvPr id="5" name="Resim 4">
            <a:extLst>
              <a:ext uri="{FF2B5EF4-FFF2-40B4-BE49-F238E27FC236}">
                <a16:creationId xmlns:a16="http://schemas.microsoft.com/office/drawing/2014/main" xmlns="" id="{68A52471-65C4-8552-0DFE-6554AA6C7449}"/>
              </a:ext>
            </a:extLst>
          </p:cNvPr>
          <p:cNvPicPr>
            <a:picLocks noChangeAspect="1"/>
          </p:cNvPicPr>
          <p:nvPr/>
        </p:nvPicPr>
        <p:blipFill>
          <a:blip r:embed="rId3"/>
          <a:stretch>
            <a:fillRect/>
          </a:stretch>
        </p:blipFill>
        <p:spPr>
          <a:xfrm>
            <a:off x="1744574" y="514005"/>
            <a:ext cx="8691869" cy="626025"/>
          </a:xfrm>
          <a:prstGeom prst="rect">
            <a:avLst/>
          </a:prstGeom>
        </p:spPr>
      </p:pic>
    </p:spTree>
    <p:extLst>
      <p:ext uri="{BB962C8B-B14F-4D97-AF65-F5344CB8AC3E}">
        <p14:creationId xmlns:p14="http://schemas.microsoft.com/office/powerpoint/2010/main" val="3597807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0D80C6C-9248-1B2E-AD1E-786B4964046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D6C49FCB-42AF-3155-DB28-11D337A6AD07}"/>
              </a:ext>
            </a:extLst>
          </p:cNvPr>
          <p:cNvSpPr>
            <a:spLocks noGrp="1"/>
          </p:cNvSpPr>
          <p:nvPr>
            <p:ph idx="1"/>
          </p:nvPr>
        </p:nvSpPr>
        <p:spPr/>
        <p:txBody>
          <a:bodyPr/>
          <a:lstStyle/>
          <a:p>
            <a:endParaRPr lang="tr-TR" dirty="0"/>
          </a:p>
        </p:txBody>
      </p:sp>
      <p:pic>
        <p:nvPicPr>
          <p:cNvPr id="4" name="Resim 3">
            <a:extLst>
              <a:ext uri="{FF2B5EF4-FFF2-40B4-BE49-F238E27FC236}">
                <a16:creationId xmlns:a16="http://schemas.microsoft.com/office/drawing/2014/main" xmlns="" id="{48980548-D276-E137-C30A-36CD9916E0D3}"/>
              </a:ext>
            </a:extLst>
          </p:cNvPr>
          <p:cNvPicPr>
            <a:picLocks noChangeAspect="1"/>
          </p:cNvPicPr>
          <p:nvPr/>
        </p:nvPicPr>
        <p:blipFill>
          <a:blip r:embed="rId2"/>
          <a:stretch>
            <a:fillRect/>
          </a:stretch>
        </p:blipFill>
        <p:spPr>
          <a:xfrm>
            <a:off x="612646" y="548640"/>
            <a:ext cx="10690043" cy="5639889"/>
          </a:xfrm>
          <a:prstGeom prst="rect">
            <a:avLst/>
          </a:prstGeom>
        </p:spPr>
      </p:pic>
    </p:spTree>
    <p:extLst>
      <p:ext uri="{BB962C8B-B14F-4D97-AF65-F5344CB8AC3E}">
        <p14:creationId xmlns:p14="http://schemas.microsoft.com/office/powerpoint/2010/main" val="110868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310135D4-D3A1-4556-B91B-4A12069D4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kran görüntüsü, mavi, mor, meneviş mavisi içeren bir resim&#10;&#10;Yapay zeka tarafından oluşturulmuş içerik yanlış olabilir.">
            <a:extLst>
              <a:ext uri="{FF2B5EF4-FFF2-40B4-BE49-F238E27FC236}">
                <a16:creationId xmlns:a16="http://schemas.microsoft.com/office/drawing/2014/main" xmlns="" id="{088B8E55-0021-48AE-5CF6-9C2D8DA17469}"/>
              </a:ext>
            </a:extLst>
          </p:cNvPr>
          <p:cNvPicPr>
            <a:picLocks noChangeAspect="1"/>
          </p:cNvPicPr>
          <p:nvPr/>
        </p:nvPicPr>
        <p:blipFill>
          <a:blip r:embed="rId2"/>
          <a:srcRect t="12571" r="9091" b="21233"/>
          <a:stretch>
            <a:fillRect/>
          </a:stretch>
        </p:blipFill>
        <p:spPr>
          <a:xfrm>
            <a:off x="20" y="-1"/>
            <a:ext cx="12191980" cy="6858001"/>
          </a:xfrm>
          <a:prstGeom prst="rect">
            <a:avLst/>
          </a:prstGeom>
        </p:spPr>
      </p:pic>
      <p:sp>
        <p:nvSpPr>
          <p:cNvPr id="25" name="Rectangle 24">
            <a:extLst>
              <a:ext uri="{FF2B5EF4-FFF2-40B4-BE49-F238E27FC236}">
                <a16:creationId xmlns:a16="http://schemas.microsoft.com/office/drawing/2014/main" xmlns="" id="{A9CCD9CD-49AE-3D3E-923B-81ECD3FBF7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201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0E78403D-8C89-DC64-1FF4-93A60178CA73}"/>
              </a:ext>
            </a:extLst>
          </p:cNvPr>
          <p:cNvSpPr>
            <a:spLocks noGrp="1"/>
          </p:cNvSpPr>
          <p:nvPr>
            <p:ph type="ctrTitle"/>
          </p:nvPr>
        </p:nvSpPr>
        <p:spPr>
          <a:xfrm>
            <a:off x="626918" y="1139868"/>
            <a:ext cx="8542134" cy="4177874"/>
          </a:xfrm>
        </p:spPr>
        <p:txBody>
          <a:bodyPr>
            <a:normAutofit/>
          </a:bodyPr>
          <a:lstStyle/>
          <a:p>
            <a:pPr algn="l"/>
            <a:r>
              <a:rPr lang="tr-TR" dirty="0">
                <a:solidFill>
                  <a:srgbClr val="FFFFFF"/>
                </a:solidFill>
              </a:rPr>
              <a:t>Bütünleşik İyilik Hali ve Güvenli Öğrenme </a:t>
            </a:r>
            <a:r>
              <a:rPr lang="tr-TR" dirty="0" smtClean="0">
                <a:solidFill>
                  <a:srgbClr val="FFFFFF"/>
                </a:solidFill>
              </a:rPr>
              <a:t>Ortamı</a:t>
            </a:r>
            <a:br>
              <a:rPr lang="tr-TR" dirty="0" smtClean="0">
                <a:solidFill>
                  <a:srgbClr val="FFFFFF"/>
                </a:solidFill>
              </a:rPr>
            </a:br>
            <a:r>
              <a:rPr lang="tr-TR" dirty="0" smtClean="0">
                <a:solidFill>
                  <a:srgbClr val="FFFFFF"/>
                </a:solidFill>
              </a:rPr>
              <a:t>(Psikolojik </a:t>
            </a:r>
            <a:r>
              <a:rPr lang="tr-TR" dirty="0" err="1" smtClean="0">
                <a:solidFill>
                  <a:srgbClr val="FFFFFF"/>
                </a:solidFill>
              </a:rPr>
              <a:t>Boyut;Tükenmişlik</a:t>
            </a:r>
            <a:r>
              <a:rPr lang="tr-TR" dirty="0" smtClean="0">
                <a:solidFill>
                  <a:srgbClr val="FFFFFF"/>
                </a:solidFill>
              </a:rPr>
              <a:t> ve </a:t>
            </a:r>
            <a:r>
              <a:rPr lang="tr-TR" dirty="0" err="1" smtClean="0">
                <a:solidFill>
                  <a:srgbClr val="FFFFFF"/>
                </a:solidFill>
              </a:rPr>
              <a:t>mobingle</a:t>
            </a:r>
            <a:r>
              <a:rPr lang="tr-TR" dirty="0" smtClean="0">
                <a:solidFill>
                  <a:srgbClr val="FFFFFF"/>
                </a:solidFill>
              </a:rPr>
              <a:t> mücadele) </a:t>
            </a:r>
            <a:endParaRPr lang="tr-TR" dirty="0">
              <a:solidFill>
                <a:srgbClr val="FFFFFF"/>
              </a:solidFill>
            </a:endParaRPr>
          </a:p>
        </p:txBody>
      </p:sp>
      <p:sp>
        <p:nvSpPr>
          <p:cNvPr id="3" name="Alt Başlık 2">
            <a:extLst>
              <a:ext uri="{FF2B5EF4-FFF2-40B4-BE49-F238E27FC236}">
                <a16:creationId xmlns:a16="http://schemas.microsoft.com/office/drawing/2014/main" xmlns="" id="{A085CA28-E54D-DCEC-1466-20DDD8C1EF04}"/>
              </a:ext>
            </a:extLst>
          </p:cNvPr>
          <p:cNvSpPr>
            <a:spLocks noGrp="1"/>
          </p:cNvSpPr>
          <p:nvPr>
            <p:ph type="subTitle" idx="1"/>
          </p:nvPr>
        </p:nvSpPr>
        <p:spPr>
          <a:xfrm>
            <a:off x="626916" y="5428229"/>
            <a:ext cx="4506066" cy="899643"/>
          </a:xfrm>
        </p:spPr>
        <p:txBody>
          <a:bodyPr>
            <a:normAutofit/>
          </a:bodyPr>
          <a:lstStyle/>
          <a:p>
            <a:pPr algn="l"/>
            <a:r>
              <a:rPr lang="tr-TR" dirty="0">
                <a:solidFill>
                  <a:srgbClr val="FFFFFF"/>
                </a:solidFill>
              </a:rPr>
              <a:t>Dr. </a:t>
            </a:r>
            <a:r>
              <a:rPr lang="tr-TR" dirty="0" err="1">
                <a:solidFill>
                  <a:srgbClr val="FFFFFF"/>
                </a:solidFill>
              </a:rPr>
              <a:t>Öğr</a:t>
            </a:r>
            <a:r>
              <a:rPr lang="tr-TR" dirty="0">
                <a:solidFill>
                  <a:srgbClr val="FFFFFF"/>
                </a:solidFill>
              </a:rPr>
              <a:t>. Üyesi Ekin Deniz GÜMÜŞTAŞ</a:t>
            </a:r>
          </a:p>
          <a:p>
            <a:pPr algn="l"/>
            <a:r>
              <a:rPr lang="tr-TR" dirty="0">
                <a:solidFill>
                  <a:srgbClr val="FFFFFF"/>
                </a:solidFill>
              </a:rPr>
              <a:t>Ruh Sağlığı ve Hastalıkları AD</a:t>
            </a:r>
          </a:p>
        </p:txBody>
      </p:sp>
    </p:spTree>
    <p:extLst>
      <p:ext uri="{BB962C8B-B14F-4D97-AF65-F5344CB8AC3E}">
        <p14:creationId xmlns:p14="http://schemas.microsoft.com/office/powerpoint/2010/main" val="420124542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8A3CA0A-71DB-C223-317A-AF81333D2A32}"/>
              </a:ext>
            </a:extLst>
          </p:cNvPr>
          <p:cNvSpPr>
            <a:spLocks noGrp="1"/>
          </p:cNvSpPr>
          <p:nvPr>
            <p:ph type="title"/>
          </p:nvPr>
        </p:nvSpPr>
        <p:spPr/>
        <p:txBody>
          <a:bodyPr/>
          <a:lstStyle/>
          <a:p>
            <a:r>
              <a:rPr lang="tr-TR" dirty="0"/>
              <a:t>Hasta ve Öğrenci Güvenliği Kodlar</a:t>
            </a:r>
          </a:p>
        </p:txBody>
      </p:sp>
      <p:sp>
        <p:nvSpPr>
          <p:cNvPr id="3" name="İçerik Yer Tutucusu 2">
            <a:extLst>
              <a:ext uri="{FF2B5EF4-FFF2-40B4-BE49-F238E27FC236}">
                <a16:creationId xmlns:a16="http://schemas.microsoft.com/office/drawing/2014/main" xmlns="" id="{37317746-E9AB-95BD-F536-A4CD6075EE78}"/>
              </a:ext>
            </a:extLst>
          </p:cNvPr>
          <p:cNvSpPr>
            <a:spLocks noGrp="1"/>
          </p:cNvSpPr>
          <p:nvPr>
            <p:ph idx="1"/>
          </p:nvPr>
        </p:nvSpPr>
        <p:spPr/>
        <p:txBody>
          <a:bodyPr/>
          <a:lstStyle/>
          <a:p>
            <a:r>
              <a:rPr lang="tr-TR" dirty="0"/>
              <a:t>Beyaz Kod (1111): Sağlık çalışanlarına yönelik şiddet, taciz, tehdit veya saldırı durumlarında güvenlik ve hukuki destek için çağrılır.</a:t>
            </a:r>
          </a:p>
          <a:p>
            <a:r>
              <a:rPr lang="tr-TR" dirty="0"/>
              <a:t>Mavi Kod (2222): Tıbbi acil durum (kalp durması, solunum durması vb.) anında müdahale gerektiren hayati durumlarda kullanılır.</a:t>
            </a:r>
          </a:p>
          <a:p>
            <a:r>
              <a:rPr lang="tr-TR" dirty="0"/>
              <a:t>Pembe Kod (3333): Bebek veya çocuk kaçırma, kaybolma veya şüpheli durumlarında devreye girer.</a:t>
            </a:r>
          </a:p>
          <a:p>
            <a:r>
              <a:rPr lang="tr-TR" dirty="0"/>
              <a:t>Kırmızı Kod (4444): Yangın, patlama veya duman tespit edilmesi gibi yangın tehlikesi durumlarında kullanılır.</a:t>
            </a:r>
          </a:p>
          <a:p>
            <a:endParaRPr lang="tr-TR" dirty="0"/>
          </a:p>
        </p:txBody>
      </p:sp>
    </p:spTree>
    <p:extLst>
      <p:ext uri="{BB962C8B-B14F-4D97-AF65-F5344CB8AC3E}">
        <p14:creationId xmlns:p14="http://schemas.microsoft.com/office/powerpoint/2010/main" val="417058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90FA4B-1787-5235-338F-29986B5D53C8}"/>
              </a:ext>
            </a:extLst>
          </p:cNvPr>
          <p:cNvSpPr>
            <a:spLocks noGrp="1"/>
          </p:cNvSpPr>
          <p:nvPr>
            <p:ph type="title"/>
          </p:nvPr>
        </p:nvSpPr>
        <p:spPr/>
        <p:txBody>
          <a:bodyPr/>
          <a:lstStyle/>
          <a:p>
            <a:r>
              <a:rPr lang="tr-TR" dirty="0"/>
              <a:t>Beyaz Kod 1111</a:t>
            </a:r>
          </a:p>
        </p:txBody>
      </p:sp>
      <p:sp>
        <p:nvSpPr>
          <p:cNvPr id="3" name="İçerik Yer Tutucusu 2">
            <a:extLst>
              <a:ext uri="{FF2B5EF4-FFF2-40B4-BE49-F238E27FC236}">
                <a16:creationId xmlns:a16="http://schemas.microsoft.com/office/drawing/2014/main" xmlns="" id="{72E9AACA-56D7-7BBF-179C-1A97E0AB488E}"/>
              </a:ext>
            </a:extLst>
          </p:cNvPr>
          <p:cNvSpPr>
            <a:spLocks noGrp="1"/>
          </p:cNvSpPr>
          <p:nvPr>
            <p:ph idx="1"/>
          </p:nvPr>
        </p:nvSpPr>
        <p:spPr/>
        <p:txBody>
          <a:bodyPr/>
          <a:lstStyle/>
          <a:p>
            <a:r>
              <a:rPr lang="tr-TR" dirty="0"/>
              <a:t>Güvenlik en kısa zamanda olay yerine ulaşır. </a:t>
            </a:r>
          </a:p>
          <a:p>
            <a:r>
              <a:rPr lang="tr-TR" dirty="0"/>
              <a:t>Olayın hemen ardından «Çalışan Hakları ve Güvenliği Birimi» süreci başlar. Olay kayıt altına alınır, Beyaz Kod başvurusu yapılır. </a:t>
            </a:r>
          </a:p>
          <a:p>
            <a:r>
              <a:rPr lang="tr-TR" dirty="0"/>
              <a:t>Sonrasında olay adli mercilere intikal ettirilir ve başvuru Beyaz Kod kapsamındaysa soruşturma/kovuşturma boyunca hukuki yardım sağlanır. </a:t>
            </a:r>
          </a:p>
          <a:p>
            <a:r>
              <a:rPr lang="tr-TR" dirty="0"/>
              <a:t>Ardından psikolojik destek süreci başlar. </a:t>
            </a:r>
          </a:p>
        </p:txBody>
      </p:sp>
    </p:spTree>
    <p:extLst>
      <p:ext uri="{BB962C8B-B14F-4D97-AF65-F5344CB8AC3E}">
        <p14:creationId xmlns:p14="http://schemas.microsoft.com/office/powerpoint/2010/main" val="6217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BF47A5C-AC2B-DE06-A711-EA36F4465644}"/>
              </a:ext>
            </a:extLst>
          </p:cNvPr>
          <p:cNvSpPr>
            <a:spLocks noGrp="1"/>
          </p:cNvSpPr>
          <p:nvPr>
            <p:ph type="title"/>
          </p:nvPr>
        </p:nvSpPr>
        <p:spPr/>
        <p:txBody>
          <a:bodyPr/>
          <a:lstStyle/>
          <a:p>
            <a:r>
              <a:rPr lang="tr-TR" dirty="0"/>
              <a:t>Hasta ve Öğrenci Güvenliği</a:t>
            </a:r>
          </a:p>
        </p:txBody>
      </p:sp>
      <p:sp>
        <p:nvSpPr>
          <p:cNvPr id="3" name="İçerik Yer Tutucusu 2">
            <a:extLst>
              <a:ext uri="{FF2B5EF4-FFF2-40B4-BE49-F238E27FC236}">
                <a16:creationId xmlns:a16="http://schemas.microsoft.com/office/drawing/2014/main" xmlns="" id="{4D6D2576-9150-8714-1663-ACBD268EE44E}"/>
              </a:ext>
            </a:extLst>
          </p:cNvPr>
          <p:cNvSpPr>
            <a:spLocks noGrp="1"/>
          </p:cNvSpPr>
          <p:nvPr>
            <p:ph idx="1"/>
          </p:nvPr>
        </p:nvSpPr>
        <p:spPr/>
        <p:txBody>
          <a:bodyPr/>
          <a:lstStyle/>
          <a:p>
            <a:r>
              <a:rPr lang="tr-TR" dirty="0"/>
              <a:t>Güvenlik yalnızca teknik prosedürlerden ibaret değildir.</a:t>
            </a:r>
          </a:p>
          <a:p>
            <a:r>
              <a:rPr lang="tr-TR" dirty="0"/>
              <a:t>Güvenli hizmet ve nitelikli eğitim, ancak birbirine güvenen, iletişim kurabilen ve gerektiğinde destek isteyebilen ekiplerle mümkündür.</a:t>
            </a:r>
          </a:p>
          <a:p>
            <a:r>
              <a:rPr lang="tr-TR" dirty="0"/>
              <a:t>Çalışan “hata yaptım” demekten, öğrenci ise “bilmiyorum” ya da “anlamadım” demekten korkuyorsa, tüm sistemin güvenliği riske girer.</a:t>
            </a:r>
          </a:p>
          <a:p>
            <a:r>
              <a:rPr lang="tr-TR" dirty="0"/>
              <a:t>Bugün soru sormaya, yardım istemeye ya da risk bildirmeye çekinen bir öğrenci, yarın mesleki yaşamında da benzer biçimde sessiz kalabilir.</a:t>
            </a:r>
          </a:p>
          <a:p>
            <a:r>
              <a:rPr lang="tr-TR" dirty="0"/>
              <a:t>Gerçek güvenlik, herkesin korkusuzca iletişim kurabildiği, riskleri dile getirebildiği ve destek alabildiği ortamlarda gelişir.</a:t>
            </a:r>
          </a:p>
          <a:p>
            <a:endParaRPr lang="tr-TR" dirty="0"/>
          </a:p>
        </p:txBody>
      </p:sp>
    </p:spTree>
    <p:extLst>
      <p:ext uri="{BB962C8B-B14F-4D97-AF65-F5344CB8AC3E}">
        <p14:creationId xmlns:p14="http://schemas.microsoft.com/office/powerpoint/2010/main" val="3845541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F937D32-0E58-E288-949A-FE9498CE3277}"/>
              </a:ext>
            </a:extLst>
          </p:cNvPr>
          <p:cNvSpPr>
            <a:spLocks noGrp="1"/>
          </p:cNvSpPr>
          <p:nvPr>
            <p:ph type="title"/>
          </p:nvPr>
        </p:nvSpPr>
        <p:spPr/>
        <p:txBody>
          <a:bodyPr/>
          <a:lstStyle/>
          <a:p>
            <a:r>
              <a:rPr lang="tr-TR" dirty="0"/>
              <a:t>Çözümün Anahtarı: Psikolojik Güvenlik</a:t>
            </a:r>
          </a:p>
        </p:txBody>
      </p:sp>
      <p:sp>
        <p:nvSpPr>
          <p:cNvPr id="3" name="İçerik Yer Tutucusu 2">
            <a:extLst>
              <a:ext uri="{FF2B5EF4-FFF2-40B4-BE49-F238E27FC236}">
                <a16:creationId xmlns:a16="http://schemas.microsoft.com/office/drawing/2014/main" xmlns="" id="{2A91DEDF-9022-3707-307E-F293B4A27E0B}"/>
              </a:ext>
            </a:extLst>
          </p:cNvPr>
          <p:cNvSpPr>
            <a:spLocks noGrp="1"/>
          </p:cNvSpPr>
          <p:nvPr>
            <p:ph idx="1"/>
          </p:nvPr>
        </p:nvSpPr>
        <p:spPr/>
        <p:txBody>
          <a:bodyPr/>
          <a:lstStyle/>
          <a:p>
            <a:r>
              <a:rPr lang="tr-TR" dirty="0"/>
              <a:t>Bu sorunların </a:t>
            </a:r>
            <a:r>
              <a:rPr lang="tr-TR" dirty="0" err="1"/>
              <a:t>panzehiri</a:t>
            </a:r>
            <a:r>
              <a:rPr lang="tr-TR" dirty="0"/>
              <a:t> psikolojik güvenliktir.</a:t>
            </a:r>
          </a:p>
          <a:p>
            <a:r>
              <a:rPr lang="tr-TR" dirty="0"/>
              <a:t>Psikolojik güvenlik, bir ekipte insanların dışlanma, cezalandırılma ya da alay edilme korkusu olmadan kendilerini ifade edebilmesidir.</a:t>
            </a:r>
          </a:p>
          <a:p>
            <a:r>
              <a:rPr lang="tr-TR" dirty="0"/>
              <a:t>“Bilmiyorum”, “Emin değilim”, “Hata yaptım” ya da “Yardıma ihtiyacım var” diyebilmek zayıflık değil; sağlıklı bir kurum kültürünün göstergesidir.</a:t>
            </a:r>
          </a:p>
          <a:p>
            <a:r>
              <a:rPr lang="tr-TR" dirty="0"/>
              <a:t>Psikolojik güvenliğin olduğu ortamlarda sorunlar gizlenmez; görünür hale gelir, konuşulur ve çözüme dönüştürülür.</a:t>
            </a:r>
          </a:p>
          <a:p>
            <a:r>
              <a:rPr lang="tr-TR" dirty="0"/>
              <a:t>Bu nedenle psikolojik güvenlik yalnızca bir nezaket ilkesi değil, nitelikli hizmetin, etkili eğitimin ve kurumsal güvenliğin temel koşuludur.</a:t>
            </a:r>
          </a:p>
          <a:p>
            <a:endParaRPr lang="tr-TR" dirty="0"/>
          </a:p>
        </p:txBody>
      </p:sp>
    </p:spTree>
    <p:extLst>
      <p:ext uri="{BB962C8B-B14F-4D97-AF65-F5344CB8AC3E}">
        <p14:creationId xmlns:p14="http://schemas.microsoft.com/office/powerpoint/2010/main" val="17781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720F40A-C502-2EAC-D62B-3295EC656827}"/>
              </a:ext>
            </a:extLst>
          </p:cNvPr>
          <p:cNvSpPr>
            <a:spLocks noGrp="1"/>
          </p:cNvSpPr>
          <p:nvPr>
            <p:ph type="title"/>
          </p:nvPr>
        </p:nvSpPr>
        <p:spPr/>
        <p:txBody>
          <a:bodyPr/>
          <a:lstStyle/>
          <a:p>
            <a:r>
              <a:rPr lang="tr-TR" dirty="0"/>
              <a:t>Hepimize Düşen Sorumluluklar</a:t>
            </a:r>
          </a:p>
        </p:txBody>
      </p:sp>
      <p:sp>
        <p:nvSpPr>
          <p:cNvPr id="3" name="İçerik Yer Tutucusu 2">
            <a:extLst>
              <a:ext uri="{FF2B5EF4-FFF2-40B4-BE49-F238E27FC236}">
                <a16:creationId xmlns:a16="http://schemas.microsoft.com/office/drawing/2014/main" xmlns="" id="{E8993F10-F9DF-9E62-1810-FBCCDF4B959F}"/>
              </a:ext>
            </a:extLst>
          </p:cNvPr>
          <p:cNvSpPr>
            <a:spLocks noGrp="1"/>
          </p:cNvSpPr>
          <p:nvPr>
            <p:ph idx="1"/>
          </p:nvPr>
        </p:nvSpPr>
        <p:spPr/>
        <p:txBody>
          <a:bodyPr/>
          <a:lstStyle/>
          <a:p>
            <a:r>
              <a:rPr lang="tr-TR" dirty="0"/>
              <a:t>Sağlıklı, adil ve güvenli bir kurum iklimi hepimizin ortak sorumluluğudur.</a:t>
            </a:r>
          </a:p>
          <a:p>
            <a:r>
              <a:rPr lang="tr-TR" dirty="0"/>
              <a:t>Yöneticiler erişilebilir, şeffaf ve adil iletişim kanalları oluşturmalı; bildirimleri cezalandırıcı değil geliştirici bir yaklaşımla ele almalıdır.</a:t>
            </a:r>
          </a:p>
          <a:p>
            <a:r>
              <a:rPr lang="tr-TR" dirty="0"/>
              <a:t>Çalışanlar birbirini tüketmeden, meslektaş dayanışmasını koruyarak ve saygılı iletişimle ekip kültürüne katkı sunmalıdır.</a:t>
            </a:r>
          </a:p>
          <a:p>
            <a:r>
              <a:rPr lang="tr-TR" dirty="0"/>
              <a:t>Öğrenciler haklarını bilmeli, sınırlarını korumalı ve bir sorunla karşılaştıklarında uygun destek mekanizmalarına başvurabilmelidir.</a:t>
            </a:r>
          </a:p>
          <a:p>
            <a:r>
              <a:rPr lang="tr-TR" dirty="0"/>
              <a:t>Sessizlik çoğu zaman riskin en güçlü destekçisidir. Konuşabilen, hata yapmaktan korkmayan, hatalardan öğrenen ve birbirinin sınırlarına saygı duyan bir kültür inşa etmek zorundayız.</a:t>
            </a:r>
          </a:p>
          <a:p>
            <a:endParaRPr lang="tr-TR" dirty="0"/>
          </a:p>
        </p:txBody>
      </p:sp>
    </p:spTree>
    <p:extLst>
      <p:ext uri="{BB962C8B-B14F-4D97-AF65-F5344CB8AC3E}">
        <p14:creationId xmlns:p14="http://schemas.microsoft.com/office/powerpoint/2010/main" val="230603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F5096A9-E1CE-CEC2-448C-9CBA24907EE2}"/>
              </a:ext>
            </a:extLst>
          </p:cNvPr>
          <p:cNvSpPr>
            <a:spLocks noGrp="1"/>
          </p:cNvSpPr>
          <p:nvPr>
            <p:ph type="title"/>
          </p:nvPr>
        </p:nvSpPr>
        <p:spPr/>
        <p:txBody>
          <a:bodyPr/>
          <a:lstStyle/>
          <a:p>
            <a:endParaRPr lang="tr-TR"/>
          </a:p>
        </p:txBody>
      </p:sp>
      <p:sp>
        <p:nvSpPr>
          <p:cNvPr id="3" name="İçerik Yer Tutucusu 2">
            <a:extLst>
              <a:ext uri="{FF2B5EF4-FFF2-40B4-BE49-F238E27FC236}">
                <a16:creationId xmlns="" xmlns:a16="http://schemas.microsoft.com/office/drawing/2014/main" id="{46FB12B8-0A01-A518-DFCB-07D07A74B467}"/>
              </a:ext>
            </a:extLst>
          </p:cNvPr>
          <p:cNvSpPr>
            <a:spLocks noGrp="1"/>
          </p:cNvSpPr>
          <p:nvPr>
            <p:ph idx="1"/>
          </p:nvPr>
        </p:nvSpPr>
        <p:spPr/>
        <p:txBody>
          <a:bodyPr>
            <a:normAutofit/>
          </a:bodyPr>
          <a:lstStyle/>
          <a:p>
            <a:endParaRPr lang="tr-TR" dirty="0"/>
          </a:p>
          <a:p>
            <a:endParaRPr lang="tr-TR" dirty="0"/>
          </a:p>
          <a:p>
            <a:endParaRPr lang="tr-TR" dirty="0"/>
          </a:p>
          <a:p>
            <a:pPr marL="0" indent="0">
              <a:buNone/>
            </a:pPr>
            <a:endParaRPr lang="tr-TR" dirty="0"/>
          </a:p>
          <a:p>
            <a:endParaRPr lang="tr-TR" dirty="0"/>
          </a:p>
          <a:p>
            <a:pPr marL="0" indent="0">
              <a:buNone/>
            </a:pPr>
            <a:endParaRPr lang="tr-TR" dirty="0"/>
          </a:p>
          <a:p>
            <a:pPr marL="0" indent="0">
              <a:buNone/>
            </a:pPr>
            <a:endParaRPr lang="tr-TR" dirty="0"/>
          </a:p>
          <a:p>
            <a:pPr marL="0" indent="0">
              <a:buNone/>
            </a:pPr>
            <a:endParaRPr lang="tr-TR" dirty="0"/>
          </a:p>
          <a:p>
            <a:pPr marL="0" indent="0" algn="r">
              <a:buNone/>
            </a:pPr>
            <a:r>
              <a:rPr lang="tr-TR" dirty="0"/>
              <a:t>Teşekkür ederim.</a:t>
            </a:r>
          </a:p>
        </p:txBody>
      </p:sp>
    </p:spTree>
    <p:extLst>
      <p:ext uri="{BB962C8B-B14F-4D97-AF65-F5344CB8AC3E}">
        <p14:creationId xmlns:p14="http://schemas.microsoft.com/office/powerpoint/2010/main" val="40698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2186609"/>
            <a:ext cx="6815669" cy="1490868"/>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Bütünleşik İyilik Hali ve Güvenli Öğrenme Ortamı</a:t>
            </a:r>
            <a:br>
              <a:rPr lang="tr-TR" dirty="0" smtClean="0"/>
            </a:br>
            <a:r>
              <a:rPr lang="tr-TR" sz="3600" dirty="0" smtClean="0"/>
              <a:t>Sosyal ve </a:t>
            </a:r>
            <a:r>
              <a:rPr lang="tr-TR" sz="3600" dirty="0"/>
              <a:t>K</a:t>
            </a:r>
            <a:r>
              <a:rPr lang="tr-TR" sz="3600" dirty="0" smtClean="0"/>
              <a:t>urumsal Boyut</a:t>
            </a:r>
            <a:endParaRPr lang="tr-TR" sz="3600" dirty="0"/>
          </a:p>
        </p:txBody>
      </p:sp>
      <p:sp>
        <p:nvSpPr>
          <p:cNvPr id="3" name="Alt Başlık 2"/>
          <p:cNvSpPr>
            <a:spLocks noGrp="1"/>
          </p:cNvSpPr>
          <p:nvPr>
            <p:ph type="subTitle" idx="1"/>
          </p:nvPr>
        </p:nvSpPr>
        <p:spPr>
          <a:xfrm>
            <a:off x="2692398" y="3677477"/>
            <a:ext cx="6815669" cy="1300921"/>
          </a:xfrm>
        </p:spPr>
        <p:txBody>
          <a:bodyPr>
            <a:normAutofit lnSpcReduction="10000"/>
          </a:bodyPr>
          <a:lstStyle/>
          <a:p>
            <a:r>
              <a:rPr lang="tr-TR" dirty="0" smtClean="0"/>
              <a:t>					</a:t>
            </a:r>
          </a:p>
          <a:p>
            <a:r>
              <a:rPr lang="tr-TR" dirty="0"/>
              <a:t>	</a:t>
            </a:r>
            <a:r>
              <a:rPr lang="tr-TR" dirty="0" smtClean="0"/>
              <a:t>						Dr. </a:t>
            </a:r>
            <a:r>
              <a:rPr lang="tr-TR" dirty="0" err="1" smtClean="0"/>
              <a:t>Öğr</a:t>
            </a:r>
            <a:r>
              <a:rPr lang="tr-TR" dirty="0" smtClean="0"/>
              <a:t>. Üyesi Duygu Felek</a:t>
            </a:r>
          </a:p>
          <a:p>
            <a:r>
              <a:rPr lang="tr-TR" dirty="0" smtClean="0"/>
              <a:t>							İç Hastalıkları Anabilim Dalı</a:t>
            </a:r>
            <a:endParaRPr lang="tr-TR" dirty="0"/>
          </a:p>
        </p:txBody>
      </p:sp>
    </p:spTree>
    <p:extLst>
      <p:ext uri="{BB962C8B-B14F-4D97-AF65-F5344CB8AC3E}">
        <p14:creationId xmlns:p14="http://schemas.microsoft.com/office/powerpoint/2010/main" val="2880592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Sunumun Amacı</a:t>
            </a:r>
            <a:endParaRPr lang="tr-TR" b="1" dirty="0"/>
          </a:p>
        </p:txBody>
      </p:sp>
      <p:sp>
        <p:nvSpPr>
          <p:cNvPr id="3" name="İçerik Yer Tutucusu 2"/>
          <p:cNvSpPr>
            <a:spLocks noGrp="1"/>
          </p:cNvSpPr>
          <p:nvPr>
            <p:ph idx="1"/>
          </p:nvPr>
        </p:nvSpPr>
        <p:spPr/>
        <p:txBody>
          <a:bodyPr>
            <a:normAutofit/>
          </a:bodyPr>
          <a:lstStyle/>
          <a:p>
            <a:pPr marL="0" indent="0">
              <a:buNone/>
            </a:pPr>
            <a:r>
              <a:rPr lang="tr-TR" sz="2000" dirty="0" smtClean="0"/>
              <a:t>Bu sunumda üç temel soruya odaklanmaktır</a:t>
            </a:r>
          </a:p>
          <a:p>
            <a:pPr marL="0" indent="0">
              <a:buNone/>
            </a:pPr>
            <a:endParaRPr lang="tr-TR" sz="2000" dirty="0" smtClean="0"/>
          </a:p>
          <a:p>
            <a:pPr marL="0" indent="0">
              <a:buNone/>
            </a:pPr>
            <a:r>
              <a:rPr lang="tr-TR" sz="2000" dirty="0" smtClean="0"/>
              <a:t>1. Sağlıklı bir öğrenme ve çalışma ortamı nasıl olmalıdır?</a:t>
            </a:r>
          </a:p>
          <a:p>
            <a:pPr marL="0" indent="0">
              <a:buNone/>
            </a:pPr>
            <a:r>
              <a:rPr lang="tr-TR" sz="2000" dirty="0" smtClean="0"/>
              <a:t>2. Sosyal ve kurumsal faktörler bireyin iyilik halini nasıl etkiler?</a:t>
            </a:r>
          </a:p>
          <a:p>
            <a:pPr marL="0" indent="0">
              <a:buNone/>
            </a:pPr>
            <a:r>
              <a:rPr lang="tr-TR" sz="2000" dirty="0" smtClean="0"/>
              <a:t>3. Kurumlar güvenli öğrenme ortamlarını nasıl güçlendirebilir?</a:t>
            </a:r>
            <a:endParaRPr lang="tr-TR" sz="2000" dirty="0"/>
          </a:p>
        </p:txBody>
      </p:sp>
    </p:spTree>
    <p:extLst>
      <p:ext uri="{BB962C8B-B14F-4D97-AF65-F5344CB8AC3E}">
        <p14:creationId xmlns:p14="http://schemas.microsoft.com/office/powerpoint/2010/main" val="111193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Bütünleşik iyilik hali</a:t>
            </a: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r>
              <a:rPr lang="tr-TR" sz="2000" dirty="0" smtClean="0"/>
              <a:t>Bireyin sağlığının yalnızca bireysel faktörlerle değil aynı zamanda sosyal ve kurumsal çevre ile birlikte değerlendirilmesidir.  (</a:t>
            </a:r>
            <a:r>
              <a:rPr lang="tr-TR" sz="2000" dirty="0" err="1" smtClean="0"/>
              <a:t>Keyes</a:t>
            </a:r>
            <a:r>
              <a:rPr lang="tr-TR" sz="2000" dirty="0" smtClean="0"/>
              <a:t>, 2002; </a:t>
            </a:r>
            <a:r>
              <a:rPr lang="tr-TR" sz="2000" dirty="0" err="1" smtClean="0"/>
              <a:t>Hettler</a:t>
            </a:r>
            <a:r>
              <a:rPr lang="tr-TR" sz="2000" dirty="0" smtClean="0"/>
              <a:t>, 1980)</a:t>
            </a:r>
          </a:p>
          <a:p>
            <a:pPr marL="0" indent="0">
              <a:buNone/>
            </a:pPr>
            <a:endParaRPr lang="tr-TR" sz="2000" dirty="0" smtClean="0"/>
          </a:p>
          <a:p>
            <a:pPr marL="0" indent="0">
              <a:buNone/>
            </a:pPr>
            <a:r>
              <a:rPr lang="tr-TR" sz="2000" b="1" dirty="0" err="1"/>
              <a:t>Biopsychosocial</a:t>
            </a:r>
            <a:r>
              <a:rPr lang="tr-TR" sz="2000" b="1" dirty="0"/>
              <a:t> Model (Engel, 1977</a:t>
            </a:r>
            <a:r>
              <a:rPr lang="tr-TR" sz="2000" b="1" dirty="0" smtClean="0"/>
              <a:t>)’ e göre; Bütünleşik İyilik Halinin Boyutları üç temel alanı içerir:</a:t>
            </a:r>
          </a:p>
          <a:p>
            <a:r>
              <a:rPr lang="tr-TR" sz="2000" dirty="0"/>
              <a:t>B</a:t>
            </a:r>
            <a:r>
              <a:rPr lang="tr-TR" sz="2000" dirty="0" smtClean="0"/>
              <a:t>ireysel iyilik hali</a:t>
            </a:r>
          </a:p>
          <a:p>
            <a:r>
              <a:rPr lang="tr-TR" sz="2000" dirty="0"/>
              <a:t>S</a:t>
            </a:r>
            <a:r>
              <a:rPr lang="tr-TR" sz="2000" dirty="0" smtClean="0"/>
              <a:t>osyal iyilik hali</a:t>
            </a:r>
          </a:p>
          <a:p>
            <a:r>
              <a:rPr lang="tr-TR" sz="2000" dirty="0"/>
              <a:t>K</a:t>
            </a:r>
            <a:r>
              <a:rPr lang="tr-TR" sz="2000" dirty="0" smtClean="0"/>
              <a:t>urumsal iyilik hali</a:t>
            </a:r>
          </a:p>
          <a:p>
            <a:pPr marL="0" indent="0">
              <a:buNone/>
            </a:pPr>
            <a:r>
              <a:rPr lang="tr-TR" sz="2000" dirty="0" smtClean="0"/>
              <a:t>Bu alanlar birbirini sürekli olarak etkiler. </a:t>
            </a:r>
          </a:p>
          <a:p>
            <a:pPr marL="0" indent="0">
              <a:buNone/>
            </a:pPr>
            <a:endParaRPr lang="tr-TR" dirty="0" smtClean="0"/>
          </a:p>
          <a:p>
            <a:endParaRPr lang="tr-TR" dirty="0"/>
          </a:p>
        </p:txBody>
      </p:sp>
    </p:spTree>
    <p:extLst>
      <p:ext uri="{BB962C8B-B14F-4D97-AF65-F5344CB8AC3E}">
        <p14:creationId xmlns:p14="http://schemas.microsoft.com/office/powerpoint/2010/main" val="4090103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nl-NL" b="1" dirty="0" smtClean="0"/>
              <a:t>İyilik Halinin Çok Boyutlu Yapısı</a:t>
            </a:r>
            <a:endParaRPr lang="tr-TR" b="1" dirty="0"/>
          </a:p>
        </p:txBody>
      </p:sp>
      <p:sp>
        <p:nvSpPr>
          <p:cNvPr id="3" name="İçerik Yer Tutucusu 2"/>
          <p:cNvSpPr>
            <a:spLocks noGrp="1"/>
          </p:cNvSpPr>
          <p:nvPr>
            <p:ph idx="1"/>
          </p:nvPr>
        </p:nvSpPr>
        <p:spPr>
          <a:xfrm>
            <a:off x="1295401" y="2556932"/>
            <a:ext cx="9601196" cy="3318936"/>
          </a:xfrm>
        </p:spPr>
        <p:txBody>
          <a:bodyPr>
            <a:normAutofit fontScale="55000" lnSpcReduction="20000"/>
          </a:bodyPr>
          <a:lstStyle/>
          <a:p>
            <a:r>
              <a:rPr lang="tr-TR" sz="2600" dirty="0" smtClean="0"/>
              <a:t>Modern yaklaşımlara göre iyilik hali çok boyutlu bir kavramdır. Bu bağlamda yaygın kullanılan modellerden biri: </a:t>
            </a:r>
            <a:r>
              <a:rPr lang="tr-TR" sz="2600" b="1" dirty="0" smtClean="0"/>
              <a:t>8 Boyutlu İyilik Hali Modeli</a:t>
            </a:r>
          </a:p>
          <a:p>
            <a:pPr marL="0" indent="0">
              <a:buNone/>
            </a:pPr>
            <a:r>
              <a:rPr lang="tr-TR" sz="2600" b="1" dirty="0" smtClean="0"/>
              <a:t>İyilik Halinin Boyutları</a:t>
            </a:r>
          </a:p>
          <a:p>
            <a:r>
              <a:rPr lang="tr-TR" sz="2600" dirty="0" smtClean="0"/>
              <a:t>Fiziksel iyilik hali  </a:t>
            </a:r>
          </a:p>
          <a:p>
            <a:r>
              <a:rPr lang="tr-TR" sz="2600" dirty="0" smtClean="0"/>
              <a:t>Psikolojik iyilik hali</a:t>
            </a:r>
          </a:p>
          <a:p>
            <a:r>
              <a:rPr lang="tr-TR" sz="2600" dirty="0" smtClean="0"/>
              <a:t>Sosyal iyilik hali</a:t>
            </a:r>
          </a:p>
          <a:p>
            <a:r>
              <a:rPr lang="tr-TR" sz="2600" dirty="0" smtClean="0"/>
              <a:t>Entelektüel iyilik hali</a:t>
            </a:r>
          </a:p>
          <a:p>
            <a:r>
              <a:rPr lang="tr-TR" sz="2600" dirty="0" smtClean="0"/>
              <a:t>Mesleki / akademik iyilik hali</a:t>
            </a:r>
          </a:p>
          <a:p>
            <a:r>
              <a:rPr lang="tr-TR" sz="2600" dirty="0" smtClean="0"/>
              <a:t>Finansal iyilik hali</a:t>
            </a:r>
          </a:p>
          <a:p>
            <a:r>
              <a:rPr lang="tr-TR" sz="2600" dirty="0" smtClean="0"/>
              <a:t>Çevresel iyilik hali</a:t>
            </a:r>
          </a:p>
          <a:p>
            <a:r>
              <a:rPr lang="tr-TR" sz="2600" dirty="0" err="1" smtClean="0"/>
              <a:t>Spiritüel</a:t>
            </a:r>
            <a:r>
              <a:rPr lang="tr-TR" sz="2600" dirty="0" smtClean="0"/>
              <a:t> / anlam boyutu</a:t>
            </a:r>
          </a:p>
          <a:p>
            <a:endParaRPr lang="tr-TR" dirty="0"/>
          </a:p>
        </p:txBody>
      </p:sp>
    </p:spTree>
    <p:extLst>
      <p:ext uri="{BB962C8B-B14F-4D97-AF65-F5344CB8AC3E}">
        <p14:creationId xmlns:p14="http://schemas.microsoft.com/office/powerpoint/2010/main" val="1286514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7149062-0C50-1B42-F128-D5C7B91A8A68}"/>
              </a:ext>
            </a:extLst>
          </p:cNvPr>
          <p:cNvSpPr>
            <a:spLocks noGrp="1"/>
          </p:cNvSpPr>
          <p:nvPr>
            <p:ph type="title"/>
          </p:nvPr>
        </p:nvSpPr>
        <p:spPr/>
        <p:txBody>
          <a:bodyPr/>
          <a:lstStyle/>
          <a:p>
            <a:r>
              <a:rPr lang="tr-TR" dirty="0"/>
              <a:t>Bütünleşik İyilik Hali ve Güvenli Öğrenme Ortamı</a:t>
            </a:r>
          </a:p>
        </p:txBody>
      </p:sp>
      <p:sp>
        <p:nvSpPr>
          <p:cNvPr id="3" name="İçerik Yer Tutucusu 2">
            <a:extLst>
              <a:ext uri="{FF2B5EF4-FFF2-40B4-BE49-F238E27FC236}">
                <a16:creationId xmlns:a16="http://schemas.microsoft.com/office/drawing/2014/main" xmlns="" id="{7D02BD18-C98F-A5E0-5597-4E66B2EDEBAC}"/>
              </a:ext>
            </a:extLst>
          </p:cNvPr>
          <p:cNvSpPr>
            <a:spLocks noGrp="1"/>
          </p:cNvSpPr>
          <p:nvPr>
            <p:ph idx="1"/>
          </p:nvPr>
        </p:nvSpPr>
        <p:spPr/>
        <p:txBody>
          <a:bodyPr>
            <a:normAutofit lnSpcReduction="10000"/>
          </a:bodyPr>
          <a:lstStyle/>
          <a:p>
            <a:r>
              <a:rPr lang="tr-TR" dirty="0"/>
              <a:t>Bütünleşik iyilik hali; çalışanların ve öğrencilerin fiziksel, ruhsal, sosyal ve mesleki olarak desteklendiği, saygı gördüğü, adalete güvendiği ve kendini güvende hissettiği kurumsal iklimdir.</a:t>
            </a:r>
          </a:p>
          <a:p>
            <a:r>
              <a:rPr lang="tr-TR" dirty="0"/>
              <a:t>Sosyal ve kurumsal iyilik hali; kişinin ekip içinde aidiyet hissetmesi, dışlanmaması, destek görebilmesi ve haksızlık karşısında başvurabileceği şeffaf mekanizmaların bulunmasıyla güçlenir.</a:t>
            </a:r>
          </a:p>
          <a:p>
            <a:r>
              <a:rPr lang="tr-TR" dirty="0"/>
              <a:t>Bu kavram yalnızca bireyin iyi hissetmesi anlamına gelmez; psikolojik güvenliğin, açık iletişimin, erişilebilir destek mekanizmalarının ve sürdürülebilir çalışma koşullarının birlikte var olması anlamına gelir.</a:t>
            </a:r>
          </a:p>
          <a:p>
            <a:r>
              <a:rPr lang="tr-TR" dirty="0"/>
              <a:t>İnsanların hata yapmaktan korktuğu, dışlandığı, sesini çıkaramadığı ya da sürekli baskı altında çalıştığı bir yerde gerçek anlamda iyilik halinden ve güvenli öğrenme ortamından söz edilemez.</a:t>
            </a:r>
          </a:p>
          <a:p>
            <a:endParaRPr lang="tr-TR" dirty="0"/>
          </a:p>
        </p:txBody>
      </p:sp>
    </p:spTree>
    <p:extLst>
      <p:ext uri="{BB962C8B-B14F-4D97-AF65-F5344CB8AC3E}">
        <p14:creationId xmlns:p14="http://schemas.microsoft.com/office/powerpoint/2010/main" val="115015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“İyilik hali bir denge meselesidir.</a:t>
            </a:r>
            <a:br>
              <a:rPr lang="tr-TR" dirty="0"/>
            </a:br>
            <a:r>
              <a:rPr lang="tr-TR" dirty="0"/>
              <a:t>Hayatın bir alanı çok zayıf olduğunda diğer alanlar da etkilenir.”</a:t>
            </a:r>
          </a:p>
        </p:txBody>
      </p:sp>
    </p:spTree>
    <p:extLst>
      <p:ext uri="{BB962C8B-B14F-4D97-AF65-F5344CB8AC3E}">
        <p14:creationId xmlns:p14="http://schemas.microsoft.com/office/powerpoint/2010/main" val="1833351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Kurumsal Ortamın Önemi</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Araştırmalar göstermektedir ki: Destekleyici olmayan ortamlarda</a:t>
            </a:r>
          </a:p>
          <a:p>
            <a:r>
              <a:rPr lang="tr-TR" dirty="0"/>
              <a:t>M</a:t>
            </a:r>
            <a:r>
              <a:rPr lang="tr-TR" dirty="0" smtClean="0"/>
              <a:t>otivasyon azalabilir</a:t>
            </a:r>
          </a:p>
          <a:p>
            <a:r>
              <a:rPr lang="tr-TR" dirty="0" smtClean="0"/>
              <a:t>Stres artabilir</a:t>
            </a:r>
          </a:p>
          <a:p>
            <a:r>
              <a:rPr lang="tr-TR" dirty="0" smtClean="0"/>
              <a:t>Tükenmişlik gelişebilir</a:t>
            </a:r>
          </a:p>
          <a:p>
            <a:pPr marL="0" indent="0">
              <a:buNone/>
            </a:pPr>
            <a:endParaRPr lang="tr-TR" dirty="0" smtClean="0"/>
          </a:p>
          <a:p>
            <a:pPr marL="0" indent="0">
              <a:buNone/>
            </a:pPr>
            <a:r>
              <a:rPr lang="tr-TR" dirty="0" smtClean="0"/>
              <a:t>Bu durum literatürde </a:t>
            </a:r>
            <a:r>
              <a:rPr lang="tr-TR" b="1" dirty="0" err="1" smtClean="0"/>
              <a:t>Burnout</a:t>
            </a:r>
            <a:r>
              <a:rPr lang="tr-TR" b="1" dirty="0" smtClean="0"/>
              <a:t> </a:t>
            </a:r>
            <a:r>
              <a:rPr lang="tr-TR" dirty="0" smtClean="0"/>
              <a:t>olarak tanımlanmaktadır. (</a:t>
            </a:r>
            <a:r>
              <a:rPr lang="tr-TR" dirty="0" err="1" smtClean="0"/>
              <a:t>Maslach</a:t>
            </a:r>
            <a:r>
              <a:rPr lang="tr-TR" dirty="0" smtClean="0"/>
              <a:t> &amp; </a:t>
            </a:r>
            <a:r>
              <a:rPr lang="tr-TR" dirty="0" err="1" smtClean="0"/>
              <a:t>Leiter</a:t>
            </a:r>
            <a:r>
              <a:rPr lang="tr-TR" dirty="0" smtClean="0"/>
              <a:t>, 2016)</a:t>
            </a:r>
            <a:endParaRPr lang="tr-TR" dirty="0"/>
          </a:p>
        </p:txBody>
      </p:sp>
    </p:spTree>
    <p:extLst>
      <p:ext uri="{BB962C8B-B14F-4D97-AF65-F5344CB8AC3E}">
        <p14:creationId xmlns:p14="http://schemas.microsoft.com/office/powerpoint/2010/main" val="645701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Psikolojik Güvenlik</a:t>
            </a:r>
            <a:endParaRPr lang="tr-TR" b="1" dirty="0"/>
          </a:p>
        </p:txBody>
      </p:sp>
      <p:sp>
        <p:nvSpPr>
          <p:cNvPr id="3" name="İçerik Yer Tutucusu 2"/>
          <p:cNvSpPr>
            <a:spLocks noGrp="1"/>
          </p:cNvSpPr>
          <p:nvPr>
            <p:ph idx="1"/>
          </p:nvPr>
        </p:nvSpPr>
        <p:spPr/>
        <p:txBody>
          <a:bodyPr>
            <a:normAutofit lnSpcReduction="10000"/>
          </a:bodyPr>
          <a:lstStyle/>
          <a:p>
            <a:r>
              <a:rPr lang="tr-TR" dirty="0" smtClean="0"/>
              <a:t>Destekleyici öğrenme ortamlarında bireyler: fikirlerini ifade edebilir, soru sorabilir ve hata yapmaktan korkmazlar.</a:t>
            </a:r>
          </a:p>
          <a:p>
            <a:endParaRPr lang="tr-TR" dirty="0" smtClean="0"/>
          </a:p>
          <a:p>
            <a:pPr marL="0" indent="0">
              <a:buNone/>
            </a:pPr>
            <a:r>
              <a:rPr lang="tr-TR" dirty="0" smtClean="0"/>
              <a:t>Bu durum </a:t>
            </a:r>
            <a:r>
              <a:rPr lang="tr-TR" b="1" dirty="0" err="1" smtClean="0"/>
              <a:t>Psychological</a:t>
            </a:r>
            <a:r>
              <a:rPr lang="tr-TR" b="1" dirty="0" smtClean="0"/>
              <a:t> </a:t>
            </a:r>
            <a:r>
              <a:rPr lang="tr-TR" b="1" dirty="0" err="1" smtClean="0"/>
              <a:t>Safety</a:t>
            </a:r>
            <a:r>
              <a:rPr lang="tr-TR" dirty="0" smtClean="0"/>
              <a:t> kavramı ile açıklanmaktadır. </a:t>
            </a:r>
          </a:p>
          <a:p>
            <a:pPr marL="0" indent="0">
              <a:buNone/>
            </a:pPr>
            <a:r>
              <a:rPr lang="tr-TR" dirty="0" smtClean="0"/>
              <a:t>(</a:t>
            </a:r>
            <a:r>
              <a:rPr lang="tr-TR" dirty="0" err="1" smtClean="0"/>
              <a:t>Edmondson</a:t>
            </a:r>
            <a:r>
              <a:rPr lang="tr-TR" dirty="0" smtClean="0"/>
              <a:t>, 1999)</a:t>
            </a:r>
          </a:p>
          <a:p>
            <a:pPr marL="0" indent="0">
              <a:buNone/>
            </a:pPr>
            <a:endParaRPr lang="tr-TR" dirty="0" smtClean="0"/>
          </a:p>
          <a:p>
            <a:r>
              <a:rPr lang="tr-TR" dirty="0" smtClean="0"/>
              <a:t>Psikolojik güvenlik; öğrenme kalitesini artırır,  yenilikçi düşünmeyi destekler</a:t>
            </a:r>
            <a:endParaRPr lang="tr-TR" dirty="0"/>
          </a:p>
        </p:txBody>
      </p:sp>
    </p:spTree>
    <p:extLst>
      <p:ext uri="{BB962C8B-B14F-4D97-AF65-F5344CB8AC3E}">
        <p14:creationId xmlns:p14="http://schemas.microsoft.com/office/powerpoint/2010/main" val="396095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Güvenli öğrenme ortamlarının temel özellikleri </a:t>
            </a:r>
            <a:r>
              <a:rPr lang="tr-TR" b="1" dirty="0" smtClean="0"/>
              <a:t>şunlardır</a:t>
            </a:r>
            <a:endParaRPr lang="tr-TR" b="1" dirty="0"/>
          </a:p>
        </p:txBody>
      </p:sp>
      <p:sp>
        <p:nvSpPr>
          <p:cNvPr id="3" name="İçerik Yer Tutucusu 2"/>
          <p:cNvSpPr>
            <a:spLocks noGrp="1"/>
          </p:cNvSpPr>
          <p:nvPr>
            <p:ph idx="1"/>
          </p:nvPr>
        </p:nvSpPr>
        <p:spPr/>
        <p:txBody>
          <a:bodyPr>
            <a:normAutofit fontScale="77500" lnSpcReduction="20000"/>
          </a:bodyPr>
          <a:lstStyle/>
          <a:p>
            <a:r>
              <a:rPr lang="tr-TR" dirty="0"/>
              <a:t>S</a:t>
            </a:r>
            <a:r>
              <a:rPr lang="tr-TR" dirty="0" smtClean="0"/>
              <a:t>aygı ve kapsayıcılık</a:t>
            </a:r>
          </a:p>
          <a:p>
            <a:r>
              <a:rPr lang="tr-TR" dirty="0"/>
              <a:t>P</a:t>
            </a:r>
            <a:r>
              <a:rPr lang="tr-TR" dirty="0" smtClean="0"/>
              <a:t>sikolojik güvenlik</a:t>
            </a:r>
          </a:p>
          <a:p>
            <a:r>
              <a:rPr lang="tr-TR" dirty="0"/>
              <a:t>A</a:t>
            </a:r>
            <a:r>
              <a:rPr lang="tr-TR" dirty="0" smtClean="0"/>
              <a:t>çık iletişim ve geri bildirim</a:t>
            </a:r>
          </a:p>
          <a:p>
            <a:r>
              <a:rPr lang="tr-TR" dirty="0"/>
              <a:t>S</a:t>
            </a:r>
            <a:r>
              <a:rPr lang="tr-TR" dirty="0" smtClean="0"/>
              <a:t>osyal destek ve iş birliği</a:t>
            </a:r>
          </a:p>
          <a:p>
            <a:r>
              <a:rPr lang="tr-TR" dirty="0"/>
              <a:t>A</a:t>
            </a:r>
            <a:r>
              <a:rPr lang="tr-TR" dirty="0" smtClean="0"/>
              <a:t>dil ve şeffaf süreçler</a:t>
            </a:r>
          </a:p>
          <a:p>
            <a:r>
              <a:rPr lang="tr-TR" dirty="0"/>
              <a:t>İ</a:t>
            </a:r>
            <a:r>
              <a:rPr lang="tr-TR" dirty="0" smtClean="0"/>
              <a:t>yilik halini destekleyen kurumsal politikalar</a:t>
            </a:r>
          </a:p>
          <a:p>
            <a:pPr marL="0" indent="0">
              <a:buNone/>
            </a:pPr>
            <a:r>
              <a:rPr lang="tr-TR" dirty="0" smtClean="0"/>
              <a:t>Bu tür ortamlar öğrenme kalitesini, akademik başarıyı ve kurumsal bağlılığı artırmaktadır.</a:t>
            </a:r>
          </a:p>
          <a:p>
            <a:pPr marL="0" indent="0">
              <a:buNone/>
            </a:pPr>
            <a:r>
              <a:rPr lang="tr-TR" dirty="0"/>
              <a:t>Üniversitelerde bu faktörler: kulüpler, akademik topluluklar, ekip çalışmaları, sosyal etkinlikler ile </a:t>
            </a:r>
            <a:r>
              <a:rPr lang="tr-TR" dirty="0" smtClean="0"/>
              <a:t>güçlendirilmektedir.</a:t>
            </a:r>
            <a:endParaRPr lang="tr-TR" dirty="0"/>
          </a:p>
          <a:p>
            <a:pPr marL="0" indent="0">
              <a:buNone/>
            </a:pPr>
            <a:endParaRPr lang="tr-TR" dirty="0" smtClean="0"/>
          </a:p>
          <a:p>
            <a:endParaRPr lang="tr-TR" dirty="0"/>
          </a:p>
        </p:txBody>
      </p:sp>
    </p:spTree>
    <p:extLst>
      <p:ext uri="{BB962C8B-B14F-4D97-AF65-F5344CB8AC3E}">
        <p14:creationId xmlns:p14="http://schemas.microsoft.com/office/powerpoint/2010/main" val="2576313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Sosyal Boyut</a:t>
            </a:r>
            <a:endParaRPr lang="tr-TR" b="1" dirty="0"/>
          </a:p>
        </p:txBody>
      </p:sp>
      <p:sp>
        <p:nvSpPr>
          <p:cNvPr id="3" name="İçerik Yer Tutucusu 2"/>
          <p:cNvSpPr>
            <a:spLocks noGrp="1"/>
          </p:cNvSpPr>
          <p:nvPr>
            <p:ph idx="1"/>
          </p:nvPr>
        </p:nvSpPr>
        <p:spPr/>
        <p:txBody>
          <a:bodyPr>
            <a:normAutofit fontScale="55000" lnSpcReduction="20000"/>
          </a:bodyPr>
          <a:lstStyle/>
          <a:p>
            <a:pPr marL="0" indent="0">
              <a:buNone/>
            </a:pPr>
            <a:r>
              <a:rPr lang="tr-TR" dirty="0" smtClean="0"/>
              <a:t>Sosyal iyilik hali bireyin bulunduğu ortamda</a:t>
            </a:r>
          </a:p>
          <a:p>
            <a:r>
              <a:rPr lang="tr-TR" dirty="0" smtClean="0"/>
              <a:t>Aidiyet</a:t>
            </a:r>
          </a:p>
          <a:p>
            <a:r>
              <a:rPr lang="tr-TR" dirty="0"/>
              <a:t>G</a:t>
            </a:r>
            <a:r>
              <a:rPr lang="tr-TR" dirty="0" smtClean="0"/>
              <a:t>üven</a:t>
            </a:r>
          </a:p>
          <a:p>
            <a:r>
              <a:rPr lang="tr-TR" dirty="0"/>
              <a:t>D</a:t>
            </a:r>
            <a:r>
              <a:rPr lang="tr-TR" dirty="0" smtClean="0"/>
              <a:t>estek</a:t>
            </a:r>
          </a:p>
          <a:p>
            <a:pPr marL="0" indent="0">
              <a:buNone/>
            </a:pPr>
            <a:r>
              <a:rPr lang="tr-TR" dirty="0" smtClean="0"/>
              <a:t>hissetmesi ile ilişkilidir. (</a:t>
            </a:r>
            <a:r>
              <a:rPr lang="tr-TR" dirty="0" err="1" smtClean="0"/>
              <a:t>Cohen</a:t>
            </a:r>
            <a:r>
              <a:rPr lang="tr-TR" dirty="0" smtClean="0"/>
              <a:t> &amp; </a:t>
            </a:r>
            <a:r>
              <a:rPr lang="tr-TR" dirty="0" err="1" smtClean="0"/>
              <a:t>Wills</a:t>
            </a:r>
            <a:r>
              <a:rPr lang="tr-TR" dirty="0" smtClean="0"/>
              <a:t>, 1985).</a:t>
            </a:r>
          </a:p>
          <a:p>
            <a:pPr marL="0" indent="0">
              <a:buNone/>
            </a:pPr>
            <a:r>
              <a:rPr lang="tr-TR" dirty="0" smtClean="0"/>
              <a:t>(Temel kavramlardan biri: </a:t>
            </a:r>
            <a:r>
              <a:rPr lang="tr-TR" b="1" dirty="0" err="1" smtClean="0"/>
              <a:t>Social</a:t>
            </a:r>
            <a:r>
              <a:rPr lang="tr-TR" b="1" dirty="0" smtClean="0"/>
              <a:t> </a:t>
            </a:r>
            <a:r>
              <a:rPr lang="tr-TR" b="1" dirty="0" err="1" smtClean="0"/>
              <a:t>Support</a:t>
            </a:r>
            <a:r>
              <a:rPr lang="tr-TR" b="1" dirty="0" smtClean="0"/>
              <a:t>)</a:t>
            </a:r>
          </a:p>
          <a:p>
            <a:pPr marL="0" indent="0">
              <a:buNone/>
            </a:pPr>
            <a:endParaRPr lang="tr-TR" b="1" dirty="0"/>
          </a:p>
          <a:p>
            <a:r>
              <a:rPr lang="tr-TR" dirty="0"/>
              <a:t>Araştırmalar güçlü sosyal ilişkilerin şu riskleri azaltabildiğini göstermektedir:</a:t>
            </a:r>
          </a:p>
          <a:p>
            <a:pPr lvl="0"/>
            <a:r>
              <a:rPr lang="tr-TR" dirty="0" err="1"/>
              <a:t>Burnout</a:t>
            </a:r>
            <a:endParaRPr lang="tr-TR" dirty="0"/>
          </a:p>
          <a:p>
            <a:pPr lvl="0"/>
            <a:r>
              <a:rPr lang="tr-TR" dirty="0" err="1"/>
              <a:t>Depression</a:t>
            </a:r>
            <a:endParaRPr lang="tr-TR" dirty="0"/>
          </a:p>
          <a:p>
            <a:pPr lvl="0"/>
            <a:r>
              <a:rPr lang="tr-TR" dirty="0" err="1"/>
              <a:t>Anxiety</a:t>
            </a:r>
            <a:r>
              <a:rPr lang="tr-TR" dirty="0"/>
              <a:t> </a:t>
            </a:r>
            <a:r>
              <a:rPr lang="tr-TR" dirty="0" err="1"/>
              <a:t>Disorder</a:t>
            </a:r>
            <a:endParaRPr lang="tr-TR" dirty="0"/>
          </a:p>
          <a:p>
            <a:pPr marL="0" indent="0">
              <a:buNone/>
            </a:pPr>
            <a:endParaRPr lang="tr-TR" b="1"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4145297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Güvenli öğrenme ortamlarında:</a:t>
            </a:r>
          </a:p>
          <a:p>
            <a:pPr lvl="0"/>
            <a:r>
              <a:rPr lang="tr-TR" dirty="0"/>
              <a:t>S</a:t>
            </a:r>
            <a:r>
              <a:rPr lang="tr-TR" dirty="0" smtClean="0"/>
              <a:t>aygılı </a:t>
            </a:r>
            <a:r>
              <a:rPr lang="tr-TR" dirty="0"/>
              <a:t>iletişim</a:t>
            </a:r>
          </a:p>
          <a:p>
            <a:pPr lvl="0"/>
            <a:r>
              <a:rPr lang="tr-TR" dirty="0"/>
              <a:t>E</a:t>
            </a:r>
            <a:r>
              <a:rPr lang="tr-TR" dirty="0" smtClean="0"/>
              <a:t>mpati</a:t>
            </a:r>
            <a:endParaRPr lang="tr-TR" dirty="0"/>
          </a:p>
          <a:p>
            <a:pPr lvl="0"/>
            <a:r>
              <a:rPr lang="tr-TR" dirty="0"/>
              <a:t>A</a:t>
            </a:r>
            <a:r>
              <a:rPr lang="tr-TR" dirty="0" smtClean="0"/>
              <a:t>çık </a:t>
            </a:r>
            <a:r>
              <a:rPr lang="tr-TR" dirty="0"/>
              <a:t>geri </a:t>
            </a:r>
            <a:r>
              <a:rPr lang="tr-TR" dirty="0" smtClean="0"/>
              <a:t>bildirim bulunmaktadır.</a:t>
            </a:r>
            <a:endParaRPr lang="tr-TR" dirty="0"/>
          </a:p>
          <a:p>
            <a:endParaRPr lang="tr-TR" dirty="0" smtClean="0"/>
          </a:p>
          <a:p>
            <a:r>
              <a:rPr lang="tr-TR" dirty="0" smtClean="0"/>
              <a:t>Bu </a:t>
            </a:r>
            <a:r>
              <a:rPr lang="tr-TR" dirty="0"/>
              <a:t>durum hem öğrenme kalitesini hem de psikolojik güvenliği </a:t>
            </a:r>
            <a:r>
              <a:rPr lang="tr-TR" dirty="0" smtClean="0"/>
              <a:t>artırmaktadır.</a:t>
            </a:r>
            <a:endParaRPr lang="tr-TR" dirty="0"/>
          </a:p>
        </p:txBody>
      </p:sp>
    </p:spTree>
    <p:extLst>
      <p:ext uri="{BB962C8B-B14F-4D97-AF65-F5344CB8AC3E}">
        <p14:creationId xmlns:p14="http://schemas.microsoft.com/office/powerpoint/2010/main" val="3511412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Kurumsal Boyut</a:t>
            </a:r>
            <a:endParaRPr lang="tr-TR" b="1" dirty="0"/>
          </a:p>
        </p:txBody>
      </p:sp>
      <p:sp>
        <p:nvSpPr>
          <p:cNvPr id="3" name="İçerik Yer Tutucusu 2"/>
          <p:cNvSpPr>
            <a:spLocks noGrp="1"/>
          </p:cNvSpPr>
          <p:nvPr>
            <p:ph idx="1"/>
          </p:nvPr>
        </p:nvSpPr>
        <p:spPr/>
        <p:txBody>
          <a:bodyPr/>
          <a:lstStyle/>
          <a:p>
            <a:pPr marL="0" indent="0">
              <a:buNone/>
            </a:pPr>
            <a:r>
              <a:rPr lang="tr-TR" dirty="0" smtClean="0"/>
              <a:t>Kurumsal iyilik hali: Kurumun öğrencilerin ve çalışanların sağlığını ile gelişimini destekleyen</a:t>
            </a:r>
          </a:p>
          <a:p>
            <a:r>
              <a:rPr lang="tr-TR" dirty="0"/>
              <a:t>Y</a:t>
            </a:r>
            <a:r>
              <a:rPr lang="tr-TR" dirty="0" smtClean="0"/>
              <a:t>apısal</a:t>
            </a:r>
          </a:p>
          <a:p>
            <a:r>
              <a:rPr lang="tr-TR" dirty="0"/>
              <a:t>K</a:t>
            </a:r>
            <a:r>
              <a:rPr lang="tr-TR" dirty="0" smtClean="0"/>
              <a:t>ültürel</a:t>
            </a:r>
          </a:p>
          <a:p>
            <a:r>
              <a:rPr lang="tr-TR" dirty="0" smtClean="0"/>
              <a:t>Yönetsel     </a:t>
            </a:r>
          </a:p>
          <a:p>
            <a:pPr marL="0" indent="0">
              <a:buNone/>
            </a:pPr>
            <a:r>
              <a:rPr lang="tr-TR" dirty="0" smtClean="0"/>
              <a:t> özelliklerini ifade eder.</a:t>
            </a:r>
            <a:endParaRPr lang="tr-TR" dirty="0"/>
          </a:p>
        </p:txBody>
      </p:sp>
    </p:spTree>
    <p:extLst>
      <p:ext uri="{BB962C8B-B14F-4D97-AF65-F5344CB8AC3E}">
        <p14:creationId xmlns:p14="http://schemas.microsoft.com/office/powerpoint/2010/main" val="1693837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Sağlıklı Kurum Yaklaşımı</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Sağlıklı kurum anlayışı şu unsurları içerir:</a:t>
            </a:r>
          </a:p>
          <a:p>
            <a:r>
              <a:rPr lang="tr-TR" dirty="0"/>
              <a:t>G</a:t>
            </a:r>
            <a:r>
              <a:rPr lang="tr-TR" dirty="0" smtClean="0"/>
              <a:t>üvenli öğrenme ortamı</a:t>
            </a:r>
          </a:p>
          <a:p>
            <a:r>
              <a:rPr lang="tr-TR" dirty="0"/>
              <a:t>D</a:t>
            </a:r>
            <a:r>
              <a:rPr lang="tr-TR" dirty="0" smtClean="0"/>
              <a:t>estekleyici kurum kültürü</a:t>
            </a:r>
          </a:p>
          <a:p>
            <a:r>
              <a:rPr lang="tr-TR" dirty="0"/>
              <a:t>S</a:t>
            </a:r>
            <a:r>
              <a:rPr lang="tr-TR" dirty="0" smtClean="0"/>
              <a:t>ağlıklı çalışma koşulları</a:t>
            </a:r>
          </a:p>
          <a:p>
            <a:r>
              <a:rPr lang="tr-TR" dirty="0"/>
              <a:t>K</a:t>
            </a:r>
            <a:r>
              <a:rPr lang="tr-TR" dirty="0" smtClean="0"/>
              <a:t>urumsal destek sistemleri</a:t>
            </a:r>
          </a:p>
          <a:p>
            <a:pPr marL="0" indent="0">
              <a:buNone/>
            </a:pPr>
            <a:endParaRPr lang="tr-TR" dirty="0" smtClean="0"/>
          </a:p>
          <a:p>
            <a:pPr marL="0" indent="0">
              <a:buNone/>
            </a:pPr>
            <a:r>
              <a:rPr lang="tr-TR" dirty="0" smtClean="0"/>
              <a:t>Bu yaklaşım </a:t>
            </a:r>
            <a:r>
              <a:rPr lang="tr-TR" b="1" dirty="0" smtClean="0"/>
              <a:t>World </a:t>
            </a:r>
            <a:r>
              <a:rPr lang="tr-TR" b="1" dirty="0" err="1" smtClean="0"/>
              <a:t>Health</a:t>
            </a:r>
            <a:r>
              <a:rPr lang="tr-TR" b="1" dirty="0" smtClean="0"/>
              <a:t> </a:t>
            </a:r>
            <a:r>
              <a:rPr lang="tr-TR" b="1" dirty="0" err="1" smtClean="0"/>
              <a:t>Organization</a:t>
            </a:r>
            <a:r>
              <a:rPr lang="tr-TR" b="1" dirty="0" smtClean="0"/>
              <a:t> (WHO, 2010)</a:t>
            </a:r>
            <a:r>
              <a:rPr lang="tr-TR" dirty="0" smtClean="0"/>
              <a:t> tarafından da desteklenmektedir.</a:t>
            </a:r>
          </a:p>
          <a:p>
            <a:endParaRPr lang="tr-TR" dirty="0"/>
          </a:p>
        </p:txBody>
      </p:sp>
    </p:spTree>
    <p:extLst>
      <p:ext uri="{BB962C8B-B14F-4D97-AF65-F5344CB8AC3E}">
        <p14:creationId xmlns:p14="http://schemas.microsoft.com/office/powerpoint/2010/main" val="3273163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Güvenli öğrenme ortamı</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Güvenli </a:t>
            </a:r>
            <a:r>
              <a:rPr lang="tr-TR" dirty="0"/>
              <a:t>öğrenme ortamı şunları içerir:</a:t>
            </a:r>
          </a:p>
          <a:p>
            <a:pPr lvl="0"/>
            <a:r>
              <a:rPr lang="tr-TR" dirty="0"/>
              <a:t>S</a:t>
            </a:r>
            <a:r>
              <a:rPr lang="tr-TR" dirty="0" smtClean="0"/>
              <a:t>aygılı </a:t>
            </a:r>
            <a:r>
              <a:rPr lang="tr-TR" dirty="0"/>
              <a:t>akademik ortam</a:t>
            </a:r>
          </a:p>
          <a:p>
            <a:pPr lvl="0"/>
            <a:r>
              <a:rPr lang="tr-TR" dirty="0"/>
              <a:t>A</a:t>
            </a:r>
            <a:r>
              <a:rPr lang="tr-TR" dirty="0" smtClean="0"/>
              <a:t>yrımcılığın </a:t>
            </a:r>
            <a:r>
              <a:rPr lang="tr-TR" dirty="0"/>
              <a:t>olmaması</a:t>
            </a:r>
          </a:p>
          <a:p>
            <a:pPr lvl="0"/>
            <a:r>
              <a:rPr lang="tr-TR" dirty="0"/>
              <a:t>P</a:t>
            </a:r>
            <a:r>
              <a:rPr lang="tr-TR" dirty="0" smtClean="0"/>
              <a:t>sikolojik </a:t>
            </a:r>
            <a:r>
              <a:rPr lang="tr-TR" dirty="0"/>
              <a:t>güvenlik</a:t>
            </a:r>
          </a:p>
          <a:p>
            <a:pPr lvl="0"/>
            <a:r>
              <a:rPr lang="tr-TR" dirty="0"/>
              <a:t>H</a:t>
            </a:r>
            <a:r>
              <a:rPr lang="tr-TR" dirty="0" smtClean="0"/>
              <a:t>atalardan </a:t>
            </a:r>
            <a:r>
              <a:rPr lang="tr-TR" dirty="0"/>
              <a:t>öğrenme kültürü</a:t>
            </a:r>
          </a:p>
          <a:p>
            <a:pPr marL="0" indent="0">
              <a:buNone/>
            </a:pPr>
            <a:r>
              <a:rPr lang="tr-TR" dirty="0"/>
              <a:t>Bu ortam öğrencilerin ve çalışanların </a:t>
            </a:r>
            <a:r>
              <a:rPr lang="tr-TR" b="1" dirty="0"/>
              <a:t>kendilerini ifade edebilmelerini</a:t>
            </a:r>
            <a:r>
              <a:rPr lang="tr-TR" dirty="0"/>
              <a:t> sağlar.</a:t>
            </a:r>
          </a:p>
        </p:txBody>
      </p:sp>
    </p:spTree>
    <p:extLst>
      <p:ext uri="{BB962C8B-B14F-4D97-AF65-F5344CB8AC3E}">
        <p14:creationId xmlns:p14="http://schemas.microsoft.com/office/powerpoint/2010/main" val="306110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Sağlıklı öğrenme ortamlarında iletişim </a:t>
            </a:r>
            <a:r>
              <a:rPr lang="tr-TR" b="1" dirty="0"/>
              <a:t>tek yönlü değil, çift yönlüdür.</a:t>
            </a:r>
            <a:endParaRPr lang="tr-TR" dirty="0"/>
          </a:p>
          <a:p>
            <a:pPr marL="0" indent="0">
              <a:buNone/>
            </a:pPr>
            <a:r>
              <a:rPr lang="tr-TR" dirty="0"/>
              <a:t>Bu ortamda:</a:t>
            </a:r>
          </a:p>
          <a:p>
            <a:pPr lvl="0"/>
            <a:r>
              <a:rPr lang="tr-TR" dirty="0"/>
              <a:t>Ö</a:t>
            </a:r>
            <a:r>
              <a:rPr lang="tr-TR" dirty="0" smtClean="0"/>
              <a:t>ğrenciler </a:t>
            </a:r>
            <a:r>
              <a:rPr lang="tr-TR" dirty="0"/>
              <a:t>görüşlerini paylaşabilir</a:t>
            </a:r>
          </a:p>
          <a:p>
            <a:pPr lvl="0"/>
            <a:r>
              <a:rPr lang="tr-TR" dirty="0"/>
              <a:t>Ç</a:t>
            </a:r>
            <a:r>
              <a:rPr lang="tr-TR" dirty="0" smtClean="0"/>
              <a:t>alışanlar </a:t>
            </a:r>
            <a:r>
              <a:rPr lang="tr-TR" dirty="0"/>
              <a:t>geri bildirim verebilir</a:t>
            </a:r>
          </a:p>
          <a:p>
            <a:pPr lvl="0"/>
            <a:r>
              <a:rPr lang="tr-TR" dirty="0"/>
              <a:t>Y</a:t>
            </a:r>
            <a:r>
              <a:rPr lang="tr-TR" dirty="0" smtClean="0"/>
              <a:t>öneticiler </a:t>
            </a:r>
            <a:r>
              <a:rPr lang="tr-TR" dirty="0"/>
              <a:t>erişilebilir olur</a:t>
            </a:r>
          </a:p>
          <a:p>
            <a:r>
              <a:rPr lang="tr-TR" dirty="0"/>
              <a:t>Açık iletişim kurumsal güveni güçlendirir.</a:t>
            </a:r>
          </a:p>
        </p:txBody>
      </p:sp>
    </p:spTree>
    <p:extLst>
      <p:ext uri="{BB962C8B-B14F-4D97-AF65-F5344CB8AC3E}">
        <p14:creationId xmlns:p14="http://schemas.microsoft.com/office/powerpoint/2010/main" val="1674281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29F4AA4-653D-E6E3-4F10-2D13E9E01A9D}"/>
              </a:ext>
            </a:extLst>
          </p:cNvPr>
          <p:cNvSpPr>
            <a:spLocks noGrp="1"/>
          </p:cNvSpPr>
          <p:nvPr>
            <p:ph type="title"/>
          </p:nvPr>
        </p:nvSpPr>
        <p:spPr/>
        <p:txBody>
          <a:bodyPr/>
          <a:lstStyle/>
          <a:p>
            <a:r>
              <a:rPr lang="tr-TR" dirty="0"/>
              <a:t>Neden Bu Konuları Bir Arada Konuşuyoruz?</a:t>
            </a:r>
          </a:p>
        </p:txBody>
      </p:sp>
      <p:sp>
        <p:nvSpPr>
          <p:cNvPr id="3" name="İçerik Yer Tutucusu 2">
            <a:extLst>
              <a:ext uri="{FF2B5EF4-FFF2-40B4-BE49-F238E27FC236}">
                <a16:creationId xmlns:a16="http://schemas.microsoft.com/office/drawing/2014/main" xmlns="" id="{538AF829-8F90-5495-4372-5BFBF589988D}"/>
              </a:ext>
            </a:extLst>
          </p:cNvPr>
          <p:cNvSpPr>
            <a:spLocks noGrp="1"/>
          </p:cNvSpPr>
          <p:nvPr>
            <p:ph idx="1"/>
          </p:nvPr>
        </p:nvSpPr>
        <p:spPr/>
        <p:txBody>
          <a:bodyPr/>
          <a:lstStyle/>
          <a:p>
            <a:r>
              <a:rPr lang="tr-TR" dirty="0"/>
              <a:t>Çünkü çalışan, öğrenci ve hasta aynı ekosistemin içindedir ve birbirini doğrudan etkiler.</a:t>
            </a:r>
          </a:p>
          <a:p>
            <a:r>
              <a:rPr lang="tr-TR" dirty="0"/>
              <a:t>Çalışanın tükenmiş olduğu, öğrencinin soru sormaktan çekindiği, iletişimin korku ve baskı üzerinden yürüdüğü bir ortamda yalnızca bireysel zorlanma ortaya çıkmaz; kalite, ekip işleyişi ve güvenlik de zarar görür.</a:t>
            </a:r>
          </a:p>
          <a:p>
            <a:r>
              <a:rPr lang="tr-TR" dirty="0"/>
              <a:t>Üniversite hastaneleri yalnızca sağlık hizmeti sunan kurumlar değildir. Aynı zamanda öğrenmenin, eğitimin ve mesleki gelişimin sürdüğü kurumlardır.</a:t>
            </a:r>
          </a:p>
          <a:p>
            <a:r>
              <a:rPr lang="tr-TR" dirty="0"/>
              <a:t>Bu nedenle insanın iyilik halini korumadan kaliteyi, güvenliği, eğitimi ve kurumsal sürdürülebilirliği korumak mümkün değildir.</a:t>
            </a:r>
          </a:p>
          <a:p>
            <a:endParaRPr lang="tr-TR" dirty="0"/>
          </a:p>
        </p:txBody>
      </p:sp>
    </p:spTree>
    <p:extLst>
      <p:ext uri="{BB962C8B-B14F-4D97-AF65-F5344CB8AC3E}">
        <p14:creationId xmlns:p14="http://schemas.microsoft.com/office/powerpoint/2010/main" val="1750312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Destekleyici kurum kültürü</a:t>
            </a:r>
            <a:endParaRPr lang="tr-TR" dirty="0"/>
          </a:p>
        </p:txBody>
      </p:sp>
      <p:sp>
        <p:nvSpPr>
          <p:cNvPr id="3" name="İçerik Yer Tutucusu 2"/>
          <p:cNvSpPr>
            <a:spLocks noGrp="1"/>
          </p:cNvSpPr>
          <p:nvPr>
            <p:ph idx="1"/>
          </p:nvPr>
        </p:nvSpPr>
        <p:spPr/>
        <p:txBody>
          <a:bodyPr/>
          <a:lstStyle/>
          <a:p>
            <a:pPr marL="0" indent="0">
              <a:buNone/>
            </a:pPr>
            <a:r>
              <a:rPr lang="tr-TR" dirty="0" smtClean="0"/>
              <a:t>Kurumsal </a:t>
            </a:r>
            <a:r>
              <a:rPr lang="tr-TR" dirty="0"/>
              <a:t>iyilik hali güçlü olan kurumlarda:</a:t>
            </a:r>
          </a:p>
          <a:p>
            <a:pPr lvl="0"/>
            <a:r>
              <a:rPr lang="tr-TR" dirty="0"/>
              <a:t>Y</a:t>
            </a:r>
            <a:r>
              <a:rPr lang="tr-TR" dirty="0" smtClean="0"/>
              <a:t>öneticiler </a:t>
            </a:r>
            <a:r>
              <a:rPr lang="tr-TR" dirty="0"/>
              <a:t>erişilebilirdir</a:t>
            </a:r>
          </a:p>
          <a:p>
            <a:pPr lvl="0"/>
            <a:r>
              <a:rPr lang="tr-TR" dirty="0"/>
              <a:t>G</a:t>
            </a:r>
            <a:r>
              <a:rPr lang="tr-TR" dirty="0" smtClean="0"/>
              <a:t>eri </a:t>
            </a:r>
            <a:r>
              <a:rPr lang="tr-TR" dirty="0"/>
              <a:t>bildirim mekanizmaları vardır</a:t>
            </a:r>
          </a:p>
          <a:p>
            <a:pPr lvl="0"/>
            <a:r>
              <a:rPr lang="tr-TR" dirty="0"/>
              <a:t>K</a:t>
            </a:r>
            <a:r>
              <a:rPr lang="tr-TR" dirty="0" smtClean="0"/>
              <a:t>atılımcı </a:t>
            </a:r>
            <a:r>
              <a:rPr lang="tr-TR" dirty="0"/>
              <a:t>yönetim anlayışı </a:t>
            </a:r>
            <a:r>
              <a:rPr lang="tr-TR" dirty="0" smtClean="0"/>
              <a:t>vardır</a:t>
            </a:r>
          </a:p>
          <a:p>
            <a:pPr lvl="0"/>
            <a:endParaRPr lang="tr-TR" dirty="0"/>
          </a:p>
          <a:p>
            <a:pPr marL="0" indent="0">
              <a:buNone/>
            </a:pPr>
            <a:r>
              <a:rPr lang="tr-TR" dirty="0"/>
              <a:t>Bu durum kuruma olan güveni artırır.</a:t>
            </a:r>
          </a:p>
          <a:p>
            <a:pPr lvl="0"/>
            <a:endParaRPr lang="tr-TR" dirty="0"/>
          </a:p>
          <a:p>
            <a:endParaRPr lang="tr-TR" dirty="0"/>
          </a:p>
        </p:txBody>
      </p:sp>
    </p:spTree>
    <p:extLst>
      <p:ext uri="{BB962C8B-B14F-4D97-AF65-F5344CB8AC3E}">
        <p14:creationId xmlns:p14="http://schemas.microsoft.com/office/powerpoint/2010/main" val="804421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Sağlıklı çalışma ve öğrenme koşulları</a:t>
            </a:r>
            <a:endParaRPr lang="tr-TR" dirty="0"/>
          </a:p>
        </p:txBody>
      </p:sp>
      <p:sp>
        <p:nvSpPr>
          <p:cNvPr id="3" name="İçerik Yer Tutucusu 2"/>
          <p:cNvSpPr>
            <a:spLocks noGrp="1"/>
          </p:cNvSpPr>
          <p:nvPr>
            <p:ph idx="1"/>
          </p:nvPr>
        </p:nvSpPr>
        <p:spPr/>
        <p:txBody>
          <a:bodyPr/>
          <a:lstStyle/>
          <a:p>
            <a:pPr marL="0" indent="0">
              <a:buNone/>
            </a:pPr>
            <a:r>
              <a:rPr lang="tr-TR" dirty="0"/>
              <a:t>Kurumsal iyilik hali için önemli faktörler:</a:t>
            </a:r>
          </a:p>
          <a:p>
            <a:pPr lvl="0"/>
            <a:r>
              <a:rPr lang="tr-TR" dirty="0"/>
              <a:t>D</a:t>
            </a:r>
            <a:r>
              <a:rPr lang="tr-TR" dirty="0" smtClean="0"/>
              <a:t>engeli </a:t>
            </a:r>
            <a:r>
              <a:rPr lang="tr-TR" dirty="0"/>
              <a:t>iş yükü</a:t>
            </a:r>
          </a:p>
          <a:p>
            <a:pPr lvl="0"/>
            <a:r>
              <a:rPr lang="tr-TR" dirty="0"/>
              <a:t>U</a:t>
            </a:r>
            <a:r>
              <a:rPr lang="tr-TR" dirty="0" smtClean="0"/>
              <a:t>ygun </a:t>
            </a:r>
            <a:r>
              <a:rPr lang="tr-TR" dirty="0"/>
              <a:t>çalışma ortamı</a:t>
            </a:r>
          </a:p>
          <a:p>
            <a:pPr lvl="0"/>
            <a:r>
              <a:rPr lang="tr-TR" dirty="0"/>
              <a:t>D</a:t>
            </a:r>
            <a:r>
              <a:rPr lang="tr-TR" dirty="0" smtClean="0"/>
              <a:t>inlenme </a:t>
            </a:r>
            <a:r>
              <a:rPr lang="tr-TR" dirty="0"/>
              <a:t>alanları</a:t>
            </a:r>
          </a:p>
          <a:p>
            <a:pPr lvl="0"/>
            <a:r>
              <a:rPr lang="tr-TR" dirty="0"/>
              <a:t>A</a:t>
            </a:r>
            <a:r>
              <a:rPr lang="tr-TR" dirty="0" smtClean="0"/>
              <a:t>kademik </a:t>
            </a:r>
            <a:r>
              <a:rPr lang="tr-TR" dirty="0"/>
              <a:t>destek</a:t>
            </a:r>
          </a:p>
          <a:p>
            <a:pPr marL="0" indent="0">
              <a:buNone/>
            </a:pPr>
            <a:r>
              <a:rPr lang="tr-TR" dirty="0"/>
              <a:t>Bu faktörler özellikle </a:t>
            </a:r>
            <a:r>
              <a:rPr lang="tr-TR" b="1" dirty="0" err="1"/>
              <a:t>Burnout</a:t>
            </a:r>
            <a:r>
              <a:rPr lang="tr-TR" b="1" dirty="0"/>
              <a:t> riskini azaltır.</a:t>
            </a:r>
            <a:endParaRPr lang="tr-TR" dirty="0"/>
          </a:p>
        </p:txBody>
      </p:sp>
    </p:spTree>
    <p:extLst>
      <p:ext uri="{BB962C8B-B14F-4D97-AF65-F5344CB8AC3E}">
        <p14:creationId xmlns:p14="http://schemas.microsoft.com/office/powerpoint/2010/main" val="3347032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Kurumsal İyilik Halini Destekleyen Uygulamalar</a:t>
            </a:r>
            <a:endParaRPr lang="tr-TR" b="1" dirty="0"/>
          </a:p>
        </p:txBody>
      </p:sp>
      <p:sp>
        <p:nvSpPr>
          <p:cNvPr id="3" name="İçerik Yer Tutucusu 2"/>
          <p:cNvSpPr>
            <a:spLocks noGrp="1"/>
          </p:cNvSpPr>
          <p:nvPr>
            <p:ph idx="1"/>
          </p:nvPr>
        </p:nvSpPr>
        <p:spPr>
          <a:xfrm>
            <a:off x="1295402" y="2556932"/>
            <a:ext cx="9601196" cy="3318936"/>
          </a:xfrm>
        </p:spPr>
        <p:txBody>
          <a:bodyPr>
            <a:normAutofit fontScale="92500" lnSpcReduction="20000"/>
          </a:bodyPr>
          <a:lstStyle/>
          <a:p>
            <a:pPr marL="0" indent="0">
              <a:buNone/>
            </a:pPr>
            <a:r>
              <a:rPr lang="tr-TR" dirty="0" smtClean="0"/>
              <a:t>Üniversitelerde yaygın uygulamalar:</a:t>
            </a:r>
          </a:p>
          <a:p>
            <a:r>
              <a:rPr lang="tr-TR" dirty="0"/>
              <a:t>P</a:t>
            </a:r>
            <a:r>
              <a:rPr lang="tr-TR" dirty="0" smtClean="0"/>
              <a:t>sikolojik danışmanlık hizmetleri</a:t>
            </a:r>
          </a:p>
          <a:p>
            <a:r>
              <a:rPr lang="tr-TR" dirty="0" err="1"/>
              <a:t>M</a:t>
            </a:r>
            <a:r>
              <a:rPr lang="tr-TR" dirty="0" err="1" smtClean="0"/>
              <a:t>entorluk</a:t>
            </a:r>
            <a:r>
              <a:rPr lang="tr-TR" dirty="0" smtClean="0"/>
              <a:t> programları</a:t>
            </a:r>
          </a:p>
          <a:p>
            <a:r>
              <a:rPr lang="tr-TR" dirty="0" smtClean="0"/>
              <a:t>İş ve yaşam dengesi politikaları</a:t>
            </a:r>
          </a:p>
          <a:p>
            <a:r>
              <a:rPr lang="tr-TR" dirty="0"/>
              <a:t>S</a:t>
            </a:r>
            <a:r>
              <a:rPr lang="tr-TR" dirty="0" smtClean="0"/>
              <a:t>ağlıklı kampüs programları</a:t>
            </a:r>
          </a:p>
          <a:p>
            <a:r>
              <a:rPr lang="tr-TR" dirty="0"/>
              <a:t>P</a:t>
            </a:r>
            <a:r>
              <a:rPr lang="tr-TR" dirty="0" smtClean="0"/>
              <a:t>rofesyonel gelişim fırsatları</a:t>
            </a:r>
          </a:p>
          <a:p>
            <a:r>
              <a:rPr lang="tr-TR" dirty="0" smtClean="0"/>
              <a:t>Açık iletişim ve Geri Bildirim Kültürü</a:t>
            </a:r>
          </a:p>
          <a:p>
            <a:r>
              <a:rPr lang="tr-TR" dirty="0" smtClean="0"/>
              <a:t>Sosyal ve Kültürel Etkinlikler</a:t>
            </a:r>
            <a:endParaRPr lang="tr-TR" dirty="0"/>
          </a:p>
        </p:txBody>
      </p:sp>
    </p:spTree>
    <p:extLst>
      <p:ext uri="{BB962C8B-B14F-4D97-AF65-F5344CB8AC3E}">
        <p14:creationId xmlns:p14="http://schemas.microsoft.com/office/powerpoint/2010/main" val="3667650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Kurumsal </a:t>
            </a:r>
            <a:r>
              <a:rPr lang="tr-TR" b="1" dirty="0" err="1" smtClean="0"/>
              <a:t>Well-being</a:t>
            </a:r>
            <a:r>
              <a:rPr lang="tr-TR" b="1" dirty="0" smtClean="0"/>
              <a:t> Programları</a:t>
            </a:r>
            <a:endParaRPr lang="tr-TR" b="1" dirty="0"/>
          </a:p>
        </p:txBody>
      </p:sp>
      <p:sp>
        <p:nvSpPr>
          <p:cNvPr id="3" name="İçerik Yer Tutucusu 2"/>
          <p:cNvSpPr>
            <a:spLocks noGrp="1"/>
          </p:cNvSpPr>
          <p:nvPr>
            <p:ph idx="1"/>
          </p:nvPr>
        </p:nvSpPr>
        <p:spPr/>
        <p:txBody>
          <a:bodyPr>
            <a:normAutofit fontScale="92500" lnSpcReduction="10000"/>
          </a:bodyPr>
          <a:lstStyle/>
          <a:p>
            <a:r>
              <a:rPr lang="tr-TR" dirty="0" smtClean="0"/>
              <a:t>Modern üniversitelerde uygulanan programlar:</a:t>
            </a:r>
          </a:p>
          <a:p>
            <a:pPr marL="0" indent="0">
              <a:buNone/>
            </a:pPr>
            <a:r>
              <a:rPr lang="tr-TR" dirty="0" smtClean="0"/>
              <a:t>Stres yönetimi eğitimleri</a:t>
            </a:r>
          </a:p>
          <a:p>
            <a:pPr marL="0" indent="0">
              <a:buNone/>
            </a:pPr>
            <a:r>
              <a:rPr lang="tr-TR" dirty="0" smtClean="0"/>
              <a:t>İyi oluş (</a:t>
            </a:r>
            <a:r>
              <a:rPr lang="tr-TR" dirty="0" err="1" smtClean="0"/>
              <a:t>well</a:t>
            </a:r>
            <a:r>
              <a:rPr lang="tr-TR" dirty="0" smtClean="0"/>
              <a:t> </a:t>
            </a:r>
            <a:r>
              <a:rPr lang="tr-TR" dirty="0" err="1" smtClean="0"/>
              <a:t>being</a:t>
            </a:r>
            <a:r>
              <a:rPr lang="tr-TR" dirty="0" smtClean="0"/>
              <a:t>) programları</a:t>
            </a:r>
          </a:p>
          <a:p>
            <a:pPr marL="0" indent="0">
              <a:buNone/>
            </a:pPr>
            <a:r>
              <a:rPr lang="tr-TR" dirty="0" smtClean="0"/>
              <a:t>Sağlık taramaları</a:t>
            </a:r>
          </a:p>
          <a:p>
            <a:pPr marL="0" indent="0">
              <a:buNone/>
            </a:pPr>
            <a:r>
              <a:rPr lang="tr-TR" dirty="0"/>
              <a:t>P</a:t>
            </a:r>
            <a:r>
              <a:rPr lang="tr-TR" dirty="0" smtClean="0"/>
              <a:t>sikolojik destek hizmetlerini kapsamaktadır.</a:t>
            </a:r>
          </a:p>
          <a:p>
            <a:pPr marL="0" indent="0">
              <a:buNone/>
            </a:pPr>
            <a:endParaRPr lang="tr-TR" dirty="0" smtClean="0"/>
          </a:p>
          <a:p>
            <a:pPr marL="0" indent="0">
              <a:buNone/>
            </a:pPr>
            <a:r>
              <a:rPr lang="tr-TR" dirty="0"/>
              <a:t>(</a:t>
            </a:r>
            <a:r>
              <a:rPr lang="tr-TR" dirty="0" smtClean="0"/>
              <a:t>Örnek program: </a:t>
            </a:r>
            <a:r>
              <a:rPr lang="tr-TR" b="1" dirty="0" err="1" smtClean="0"/>
              <a:t>Mindfulness-Based</a:t>
            </a:r>
            <a:r>
              <a:rPr lang="tr-TR" b="1" dirty="0" smtClean="0"/>
              <a:t> </a:t>
            </a:r>
            <a:r>
              <a:rPr lang="tr-TR" b="1" dirty="0" err="1" smtClean="0"/>
              <a:t>Stress</a:t>
            </a:r>
            <a:r>
              <a:rPr lang="tr-TR" b="1" dirty="0" smtClean="0"/>
              <a:t> </a:t>
            </a:r>
            <a:r>
              <a:rPr lang="tr-TR" b="1" dirty="0" err="1" smtClean="0"/>
              <a:t>Reduction</a:t>
            </a:r>
            <a:r>
              <a:rPr lang="tr-TR" b="1" dirty="0" smtClean="0"/>
              <a:t>, </a:t>
            </a:r>
            <a:r>
              <a:rPr lang="tr-TR" dirty="0" err="1" smtClean="0"/>
              <a:t>Kabat-Zinn</a:t>
            </a:r>
            <a:r>
              <a:rPr lang="tr-TR" dirty="0" smtClean="0"/>
              <a:t>, 1990</a:t>
            </a:r>
            <a:r>
              <a:rPr lang="tr-TR" b="1" dirty="0" smtClean="0"/>
              <a:t>)</a:t>
            </a:r>
            <a:endParaRPr lang="tr-TR" dirty="0" smtClean="0"/>
          </a:p>
          <a:p>
            <a:endParaRPr lang="tr-TR" dirty="0"/>
          </a:p>
        </p:txBody>
      </p:sp>
    </p:spTree>
    <p:extLst>
      <p:ext uri="{BB962C8B-B14F-4D97-AF65-F5344CB8AC3E}">
        <p14:creationId xmlns:p14="http://schemas.microsoft.com/office/powerpoint/2010/main" val="2602182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dirty="0"/>
              <a:t>Güçlü sosyal destek → Psikolojik iyiliğe katkı sağlayacak</a:t>
            </a:r>
          </a:p>
          <a:p>
            <a:pPr lvl="0"/>
            <a:r>
              <a:rPr lang="tr-TR" dirty="0"/>
              <a:t>Destekleyici kurum → Motivasyonu artıracak</a:t>
            </a:r>
          </a:p>
          <a:p>
            <a:pPr lvl="0"/>
            <a:r>
              <a:rPr lang="tr-TR" dirty="0"/>
              <a:t>Güvenli öğrenme ortamı → Akademik başarıyı yükseltecektir</a:t>
            </a:r>
          </a:p>
        </p:txBody>
      </p:sp>
    </p:spTree>
    <p:extLst>
      <p:ext uri="{BB962C8B-B14F-4D97-AF65-F5344CB8AC3E}">
        <p14:creationId xmlns:p14="http://schemas.microsoft.com/office/powerpoint/2010/main" val="3432240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Nerede ve Nasıl Başvurulur?</a:t>
            </a:r>
            <a:r>
              <a:rPr lang="tr-TR" dirty="0"/>
              <a:t> </a:t>
            </a:r>
          </a:p>
        </p:txBody>
      </p:sp>
      <p:sp>
        <p:nvSpPr>
          <p:cNvPr id="3" name="İçerik Yer Tutucusu 2"/>
          <p:cNvSpPr>
            <a:spLocks noGrp="1"/>
          </p:cNvSpPr>
          <p:nvPr>
            <p:ph idx="1"/>
          </p:nvPr>
        </p:nvSpPr>
        <p:spPr/>
        <p:txBody>
          <a:bodyPr>
            <a:normAutofit fontScale="85000" lnSpcReduction="20000"/>
          </a:bodyPr>
          <a:lstStyle/>
          <a:p>
            <a:pPr marL="0" indent="0">
              <a:buNone/>
            </a:pPr>
            <a:r>
              <a:rPr lang="tr-TR" b="1" dirty="0" err="1" smtClean="0"/>
              <a:t>Mediko</a:t>
            </a:r>
            <a:r>
              <a:rPr lang="tr-TR" b="1" dirty="0" smtClean="0"/>
              <a:t>‑Sosyal </a:t>
            </a:r>
            <a:r>
              <a:rPr lang="tr-TR" b="1" dirty="0"/>
              <a:t>Merkez </a:t>
            </a:r>
            <a:r>
              <a:rPr lang="tr-TR" b="1" dirty="0" smtClean="0"/>
              <a:t>içerisindedir. </a:t>
            </a:r>
          </a:p>
          <a:p>
            <a:pPr lvl="0"/>
            <a:r>
              <a:rPr lang="tr-TR" dirty="0"/>
              <a:t>Birim </a:t>
            </a:r>
            <a:r>
              <a:rPr lang="tr-TR" b="1" dirty="0"/>
              <a:t>Ziraat Fakültesi binasında</a:t>
            </a:r>
            <a:r>
              <a:rPr lang="tr-TR" dirty="0"/>
              <a:t> hizmet vermektedir.</a:t>
            </a:r>
          </a:p>
          <a:p>
            <a:pPr lvl="0"/>
            <a:r>
              <a:rPr lang="tr-TR" dirty="0"/>
              <a:t>Danışmanlık hizmetleri </a:t>
            </a:r>
            <a:r>
              <a:rPr lang="tr-TR" b="1" dirty="0"/>
              <a:t>randevu ile yürütülmektedir</a:t>
            </a:r>
            <a:r>
              <a:rPr lang="tr-TR" dirty="0"/>
              <a:t>.</a:t>
            </a:r>
          </a:p>
          <a:p>
            <a:pPr lvl="0"/>
            <a:r>
              <a:rPr lang="tr-TR" dirty="0"/>
              <a:t>Başvurular üniversitenin resmi sitesi üzerinden veya ilgili birimle doğrudan iletişimle yapılabilir. </a:t>
            </a:r>
          </a:p>
          <a:p>
            <a:pPr marL="0" indent="0">
              <a:buNone/>
            </a:pPr>
            <a:r>
              <a:rPr lang="tr-TR" b="1" dirty="0" smtClean="0"/>
              <a:t>Randevu </a:t>
            </a:r>
            <a:r>
              <a:rPr lang="tr-TR" b="1" dirty="0"/>
              <a:t>alarak hem psikolojik hem diğer rehberlik ve danışmanlık </a:t>
            </a:r>
            <a:r>
              <a:rPr lang="tr-TR" b="1" dirty="0" smtClean="0"/>
              <a:t>konularında destek alınabilmektedir. Öğrencilerimiz ayrıca </a:t>
            </a:r>
            <a:r>
              <a:rPr lang="tr-TR" b="1" dirty="0"/>
              <a:t>kendi danışman hocalarına veya ilgili konuda sorumlu hocalara randevu </a:t>
            </a:r>
            <a:r>
              <a:rPr lang="tr-TR" b="1" dirty="0" err="1" smtClean="0"/>
              <a:t>alarakta</a:t>
            </a:r>
            <a:r>
              <a:rPr lang="tr-TR" b="1" dirty="0" smtClean="0"/>
              <a:t> başvurabilirler. </a:t>
            </a:r>
          </a:p>
          <a:p>
            <a:pPr marL="0" indent="0">
              <a:buNone/>
            </a:pPr>
            <a:r>
              <a:rPr lang="tr-TR" b="1" dirty="0" smtClean="0">
                <a:hlinkClick r:id="rId2"/>
              </a:rPr>
              <a:t>https</a:t>
            </a:r>
            <a:r>
              <a:rPr lang="tr-TR" b="1" dirty="0">
                <a:hlinkClick r:id="rId2"/>
              </a:rPr>
              <a:t>://</a:t>
            </a:r>
            <a:r>
              <a:rPr lang="tr-TR" b="1" dirty="0" smtClean="0">
                <a:hlinkClick r:id="rId2"/>
              </a:rPr>
              <a:t>tip.bozok.edu.tr/sayfa/rehberlik-danismanlik-ve-iyilik-hali-sorumlulari,tr-2924.aspx</a:t>
            </a:r>
            <a:endParaRPr lang="tr-TR" b="1" dirty="0" smtClean="0"/>
          </a:p>
        </p:txBody>
      </p:sp>
    </p:spTree>
    <p:extLst>
      <p:ext uri="{BB962C8B-B14F-4D97-AF65-F5344CB8AC3E}">
        <p14:creationId xmlns:p14="http://schemas.microsoft.com/office/powerpoint/2010/main" val="2820986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Sonuç olarak;</a:t>
            </a:r>
            <a:endParaRPr lang="tr-TR" b="1" dirty="0"/>
          </a:p>
        </p:txBody>
      </p:sp>
      <p:sp>
        <p:nvSpPr>
          <p:cNvPr id="3" name="İçerik Yer Tutucusu 2"/>
          <p:cNvSpPr>
            <a:spLocks noGrp="1"/>
          </p:cNvSpPr>
          <p:nvPr>
            <p:ph idx="1"/>
          </p:nvPr>
        </p:nvSpPr>
        <p:spPr/>
        <p:txBody>
          <a:bodyPr>
            <a:normAutofit/>
          </a:bodyPr>
          <a:lstStyle/>
          <a:p>
            <a:pPr marL="0" indent="0">
              <a:buNone/>
            </a:pPr>
            <a:r>
              <a:rPr lang="tr-TR" dirty="0" smtClean="0"/>
              <a:t>Yarım yüzyılı aşkın süredir geliştirilen kuramsal yaklaşımlar, güncel araştırmalar tarafından desteklenmeye devam etmektedir. </a:t>
            </a:r>
          </a:p>
          <a:p>
            <a:pPr marL="0" indent="0">
              <a:buNone/>
            </a:pPr>
            <a:r>
              <a:rPr lang="tr-TR" dirty="0" smtClean="0"/>
              <a:t>			Bireysel iyilik halinin sosyal ve kurumsal bağlamdan bağımsız 					değerlendirilemeyeceğini açık biçimde göstermektedir.</a:t>
            </a:r>
          </a:p>
          <a:p>
            <a:pPr marL="0" indent="0">
              <a:buNone/>
            </a:pPr>
            <a:r>
              <a:rPr lang="tr-TR" dirty="0" smtClean="0"/>
              <a:t>								Sosyal </a:t>
            </a:r>
            <a:r>
              <a:rPr lang="tr-TR" dirty="0"/>
              <a:t>ve kurumsal boyut birbirini güçlendirir.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060066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err="1" smtClean="0"/>
              <a:t>Kaynakça</a:t>
            </a:r>
            <a:r>
              <a:rPr lang="en-US" b="1" dirty="0" smtClean="0"/>
              <a:t> (APA)</a:t>
            </a:r>
          </a:p>
        </p:txBody>
      </p:sp>
      <p:sp>
        <p:nvSpPr>
          <p:cNvPr id="3" name="İçerik Yer Tutucusu 2"/>
          <p:cNvSpPr>
            <a:spLocks noGrp="1"/>
          </p:cNvSpPr>
          <p:nvPr>
            <p:ph idx="1"/>
          </p:nvPr>
        </p:nvSpPr>
        <p:spPr/>
        <p:txBody>
          <a:bodyPr>
            <a:normAutofit fontScale="62500" lnSpcReduction="20000"/>
          </a:bodyPr>
          <a:lstStyle/>
          <a:p>
            <a:r>
              <a:rPr lang="en-US" dirty="0" smtClean="0"/>
              <a:t>Cohen, S., &amp; Wills, T. A. (1985). Stress, social support, and the buffering hypothesis. </a:t>
            </a:r>
            <a:r>
              <a:rPr lang="en-US" i="1" dirty="0" smtClean="0"/>
              <a:t>Psychological Bulletin</a:t>
            </a:r>
            <a:r>
              <a:rPr lang="en-US" dirty="0" smtClean="0"/>
              <a:t>, 98(2), 310–357.</a:t>
            </a:r>
          </a:p>
          <a:p>
            <a:r>
              <a:rPr lang="en-US" dirty="0" smtClean="0"/>
              <a:t>Edmondson, A. (1999). Psychological safety and learning behavior in work teams. </a:t>
            </a:r>
            <a:r>
              <a:rPr lang="en-US" i="1" dirty="0" smtClean="0"/>
              <a:t>Administrative Science Quarterly</a:t>
            </a:r>
            <a:r>
              <a:rPr lang="en-US" dirty="0" smtClean="0"/>
              <a:t>, 44(2), 350–383.</a:t>
            </a:r>
          </a:p>
          <a:p>
            <a:r>
              <a:rPr lang="en-US" dirty="0" smtClean="0"/>
              <a:t>Engel, G. L. (1977). The need for a new medical model: A challenge for biomedicine. </a:t>
            </a:r>
            <a:r>
              <a:rPr lang="en-US" i="1" dirty="0" smtClean="0"/>
              <a:t>Science</a:t>
            </a:r>
            <a:r>
              <a:rPr lang="en-US" dirty="0" smtClean="0"/>
              <a:t>, 196(4286), 129–136.</a:t>
            </a:r>
          </a:p>
          <a:p>
            <a:r>
              <a:rPr lang="en-US" dirty="0" smtClean="0"/>
              <a:t>Hettler, B. (1980). Wellness promotion on a university campus. </a:t>
            </a:r>
            <a:r>
              <a:rPr lang="en-US" i="1" dirty="0" smtClean="0"/>
              <a:t>Family &amp; Community Health</a:t>
            </a:r>
            <a:r>
              <a:rPr lang="en-US" dirty="0" smtClean="0"/>
              <a:t>, 3(1), 77–95.</a:t>
            </a:r>
          </a:p>
          <a:p>
            <a:r>
              <a:rPr lang="en-US" dirty="0" err="1" smtClean="0"/>
              <a:t>Kabat</a:t>
            </a:r>
            <a:r>
              <a:rPr lang="en-US" dirty="0" smtClean="0"/>
              <a:t>-Zinn, J. (1990). </a:t>
            </a:r>
            <a:r>
              <a:rPr lang="en-US" i="1" dirty="0" smtClean="0"/>
              <a:t>Full catastrophe living</a:t>
            </a:r>
            <a:r>
              <a:rPr lang="en-US" dirty="0" smtClean="0"/>
              <a:t>. New York: </a:t>
            </a:r>
            <a:r>
              <a:rPr lang="en-US" dirty="0" err="1" smtClean="0"/>
              <a:t>Delacorte</a:t>
            </a:r>
            <a:r>
              <a:rPr lang="en-US" dirty="0" smtClean="0"/>
              <a:t>.</a:t>
            </a:r>
          </a:p>
          <a:p>
            <a:r>
              <a:rPr lang="en-US" dirty="0" err="1" smtClean="0"/>
              <a:t>Kawachi</a:t>
            </a:r>
            <a:r>
              <a:rPr lang="en-US" dirty="0" smtClean="0"/>
              <a:t>, I., &amp; Berkman, L. F. (2001). Social ties and mental health. </a:t>
            </a:r>
            <a:r>
              <a:rPr lang="en-US" i="1" dirty="0" smtClean="0"/>
              <a:t>Journal of Urban Health</a:t>
            </a:r>
            <a:r>
              <a:rPr lang="en-US" dirty="0" smtClean="0"/>
              <a:t>, 78(3), 458–467.</a:t>
            </a:r>
          </a:p>
          <a:p>
            <a:r>
              <a:rPr lang="en-US" dirty="0" smtClean="0"/>
              <a:t>Keyes, C. L. M. (2002). The mental health continuum. </a:t>
            </a:r>
            <a:r>
              <a:rPr lang="en-US" i="1" dirty="0" smtClean="0"/>
              <a:t>Journal of Health and Social Behavior</a:t>
            </a:r>
            <a:r>
              <a:rPr lang="en-US" dirty="0" smtClean="0"/>
              <a:t>, 43(2), 207–222.</a:t>
            </a:r>
          </a:p>
          <a:p>
            <a:r>
              <a:rPr lang="en-US" dirty="0" err="1" smtClean="0"/>
              <a:t>Maslach</a:t>
            </a:r>
            <a:r>
              <a:rPr lang="en-US" dirty="0" smtClean="0"/>
              <a:t>, C., &amp; Leiter, M. P. (2016). </a:t>
            </a:r>
            <a:r>
              <a:rPr lang="en-US" i="1" dirty="0" smtClean="0"/>
              <a:t>Burnout</a:t>
            </a:r>
            <a:r>
              <a:rPr lang="en-US" dirty="0" smtClean="0"/>
              <a:t>. Wiley.</a:t>
            </a:r>
          </a:p>
          <a:p>
            <a:r>
              <a:rPr lang="en-US" dirty="0" smtClean="0"/>
              <a:t>World Health Organization. (2010). </a:t>
            </a:r>
            <a:r>
              <a:rPr lang="en-US" i="1" dirty="0" smtClean="0"/>
              <a:t>Healthy workplaces: A model for action</a:t>
            </a:r>
            <a:r>
              <a:rPr lang="en-US" dirty="0" smtClean="0"/>
              <a:t>. Geneva: WHO.</a:t>
            </a:r>
            <a:endParaRPr lang="en-US" dirty="0"/>
          </a:p>
        </p:txBody>
      </p:sp>
    </p:spTree>
    <p:extLst>
      <p:ext uri="{BB962C8B-B14F-4D97-AF65-F5344CB8AC3E}">
        <p14:creationId xmlns:p14="http://schemas.microsoft.com/office/powerpoint/2010/main" val="7394711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Organizasyon ve Değerlendirme</a:t>
            </a:r>
            <a:endParaRPr lang="tr-TR" dirty="0"/>
          </a:p>
        </p:txBody>
      </p:sp>
      <p:sp>
        <p:nvSpPr>
          <p:cNvPr id="3" name="Metin kutusu 2"/>
          <p:cNvSpPr txBox="1"/>
          <p:nvPr/>
        </p:nvSpPr>
        <p:spPr>
          <a:xfrm>
            <a:off x="8166970" y="5185775"/>
            <a:ext cx="2505205" cy="369332"/>
          </a:xfrm>
          <a:prstGeom prst="rect">
            <a:avLst/>
          </a:prstGeom>
          <a:noFill/>
        </p:spPr>
        <p:txBody>
          <a:bodyPr wrap="square" rtlCol="0">
            <a:spAutoFit/>
          </a:bodyPr>
          <a:lstStyle/>
          <a:p>
            <a:r>
              <a:rPr lang="tr-TR" dirty="0" smtClean="0"/>
              <a:t>Dr. Fadime BAŞTÜRK</a:t>
            </a:r>
            <a:endParaRPr lang="tr-TR" dirty="0"/>
          </a:p>
        </p:txBody>
      </p:sp>
      <p:sp>
        <p:nvSpPr>
          <p:cNvPr id="4" name="Dikdörtgen 3"/>
          <p:cNvSpPr/>
          <p:nvPr/>
        </p:nvSpPr>
        <p:spPr>
          <a:xfrm>
            <a:off x="3048000" y="3013502"/>
            <a:ext cx="6096000" cy="461665"/>
          </a:xfrm>
          <a:prstGeom prst="rect">
            <a:avLst/>
          </a:prstGeom>
        </p:spPr>
        <p:txBody>
          <a:bodyPr>
            <a:spAutoFit/>
          </a:bodyPr>
          <a:lstStyle/>
          <a:p>
            <a:pPr lvl="0"/>
            <a:r>
              <a:rPr lang="tr-TR" sz="2400" dirty="0" smtClean="0">
                <a:solidFill>
                  <a:prstClr val="black"/>
                </a:solidFill>
                <a:latin typeface="Neue Haas Grotesk Text Pro"/>
              </a:rPr>
              <a:t>Eğitim </a:t>
            </a:r>
            <a:r>
              <a:rPr lang="tr-TR" sz="2400" dirty="0" smtClean="0">
                <a:solidFill>
                  <a:prstClr val="black"/>
                </a:solidFill>
                <a:latin typeface="Neue Haas Grotesk Text Pro"/>
              </a:rPr>
              <a:t>organizasyonu</a:t>
            </a:r>
            <a:r>
              <a:rPr lang="tr-TR" sz="2400" dirty="0" smtClean="0">
                <a:solidFill>
                  <a:prstClr val="black"/>
                </a:solidFill>
                <a:latin typeface="Neue Haas Grotesk Text Pro"/>
              </a:rPr>
              <a:t> ve anket uygulama</a:t>
            </a:r>
            <a:endParaRPr lang="tr-TR" sz="2400" dirty="0">
              <a:solidFill>
                <a:prstClr val="black"/>
              </a:solidFill>
              <a:latin typeface="Neue Haas Grotesk Text Pro"/>
            </a:endParaRPr>
          </a:p>
        </p:txBody>
      </p:sp>
    </p:spTree>
    <p:extLst>
      <p:ext uri="{BB962C8B-B14F-4D97-AF65-F5344CB8AC3E}">
        <p14:creationId xmlns:p14="http://schemas.microsoft.com/office/powerpoint/2010/main" val="3642113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xmlns="" id="{EF5096A9-E1CE-CEC2-448C-9CBA24907EE2}"/>
              </a:ext>
            </a:extLst>
          </p:cNvPr>
          <p:cNvSpPr txBox="1">
            <a:spLocks/>
          </p:cNvSpPr>
          <p:nvPr/>
        </p:nvSpPr>
        <p:spPr>
          <a:xfrm>
            <a:off x="5586607" y="1786833"/>
            <a:ext cx="5724395" cy="1442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tr-TR" sz="2400" dirty="0"/>
              <a:t>Kare kodu okutarak veya aşağıdaki linke tıklayarak </a:t>
            </a:r>
            <a:r>
              <a:rPr lang="tr-TR" sz="2400" dirty="0" smtClean="0"/>
              <a:t>eğitimi değerlendiriniz</a:t>
            </a: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91" y="1086308"/>
            <a:ext cx="4286250" cy="4286250"/>
          </a:xfrm>
          <a:prstGeom prst="rect">
            <a:avLst/>
          </a:prstGeom>
        </p:spPr>
      </p:pic>
      <p:sp>
        <p:nvSpPr>
          <p:cNvPr id="10" name="Metin kutusu 9"/>
          <p:cNvSpPr txBox="1"/>
          <p:nvPr/>
        </p:nvSpPr>
        <p:spPr>
          <a:xfrm>
            <a:off x="5925771" y="3015811"/>
            <a:ext cx="4420987" cy="830997"/>
          </a:xfrm>
          <a:prstGeom prst="rect">
            <a:avLst/>
          </a:prstGeom>
          <a:noFill/>
        </p:spPr>
        <p:txBody>
          <a:bodyPr wrap="square" rtlCol="0">
            <a:spAutoFit/>
          </a:bodyPr>
          <a:lstStyle/>
          <a:p>
            <a:r>
              <a:rPr lang="tr-TR" sz="1600" dirty="0"/>
              <a:t>https://docs.google.com/forms/d/e/1FAIpQLSdxEeTf61r13JJvvfxmuG8hu0UUNZGKnZkgTWPjRLlYGBr33w/viewform?usp=head</a:t>
            </a:r>
            <a:r>
              <a:rPr lang="tr-TR" sz="1000" dirty="0"/>
              <a:t>er</a:t>
            </a:r>
          </a:p>
        </p:txBody>
      </p:sp>
      <p:sp>
        <p:nvSpPr>
          <p:cNvPr id="11" name="Metin kutusu 10"/>
          <p:cNvSpPr txBox="1"/>
          <p:nvPr/>
        </p:nvSpPr>
        <p:spPr>
          <a:xfrm>
            <a:off x="8448804" y="4523401"/>
            <a:ext cx="2061225" cy="369332"/>
          </a:xfrm>
          <a:prstGeom prst="rect">
            <a:avLst/>
          </a:prstGeom>
          <a:noFill/>
        </p:spPr>
        <p:txBody>
          <a:bodyPr wrap="square" rtlCol="0">
            <a:spAutoFit/>
          </a:bodyPr>
          <a:lstStyle/>
          <a:p>
            <a:r>
              <a:rPr lang="tr-TR" dirty="0" smtClean="0"/>
              <a:t>Teşekkür Ederiz</a:t>
            </a:r>
            <a:endParaRPr lang="tr-TR" dirty="0"/>
          </a:p>
        </p:txBody>
      </p:sp>
    </p:spTree>
    <p:extLst>
      <p:ext uri="{BB962C8B-B14F-4D97-AF65-F5344CB8AC3E}">
        <p14:creationId xmlns:p14="http://schemas.microsoft.com/office/powerpoint/2010/main" val="151516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DC71B06-A612-41A6-EAF1-75797B9E664D}"/>
              </a:ext>
            </a:extLst>
          </p:cNvPr>
          <p:cNvSpPr>
            <a:spLocks noGrp="1"/>
          </p:cNvSpPr>
          <p:nvPr>
            <p:ph type="title"/>
          </p:nvPr>
        </p:nvSpPr>
        <p:spPr/>
        <p:txBody>
          <a:bodyPr/>
          <a:lstStyle/>
          <a:p>
            <a:r>
              <a:rPr lang="tr-TR" dirty="0"/>
              <a:t>Bütünleşik İyilik Halinin Temel Bileşenleri</a:t>
            </a:r>
          </a:p>
        </p:txBody>
      </p:sp>
      <p:sp>
        <p:nvSpPr>
          <p:cNvPr id="3" name="İçerik Yer Tutucusu 2">
            <a:extLst>
              <a:ext uri="{FF2B5EF4-FFF2-40B4-BE49-F238E27FC236}">
                <a16:creationId xmlns:a16="http://schemas.microsoft.com/office/drawing/2014/main" xmlns="" id="{B7A2B70A-EAF4-27B3-BD4A-748D95B6FDB4}"/>
              </a:ext>
            </a:extLst>
          </p:cNvPr>
          <p:cNvSpPr>
            <a:spLocks noGrp="1"/>
          </p:cNvSpPr>
          <p:nvPr>
            <p:ph idx="1"/>
          </p:nvPr>
        </p:nvSpPr>
        <p:spPr/>
        <p:txBody>
          <a:bodyPr>
            <a:normAutofit lnSpcReduction="10000"/>
          </a:bodyPr>
          <a:lstStyle/>
          <a:p>
            <a:r>
              <a:rPr lang="tr-TR" dirty="0"/>
              <a:t>Bütünleşik iyilik hali birkaç unsurun bir arada bulunmasını gerektirir. </a:t>
            </a:r>
          </a:p>
          <a:p>
            <a:pPr marL="457200" indent="-457200">
              <a:buFont typeface="+mj-lt"/>
              <a:buAutoNum type="arabicPeriod"/>
            </a:pPr>
            <a:r>
              <a:rPr lang="tr-TR" b="1" dirty="0"/>
              <a:t>Saygılı iletişim: </a:t>
            </a:r>
            <a:r>
              <a:rPr lang="tr-TR" dirty="0"/>
              <a:t>İnsanların değersizleştirilmeden, küçümsenmeden ve dışlanmadan iletişim kurabilmesi gerekir.</a:t>
            </a:r>
          </a:p>
          <a:p>
            <a:pPr marL="457200" indent="-457200">
              <a:buFont typeface="+mj-lt"/>
              <a:buAutoNum type="arabicPeriod"/>
            </a:pPr>
            <a:r>
              <a:rPr lang="tr-TR" b="1" dirty="0"/>
              <a:t>Psikolojik güvenlik: </a:t>
            </a:r>
            <a:r>
              <a:rPr lang="tr-TR" dirty="0"/>
              <a:t>Kişi soru sorabildiğinde, yardım isteyebildiğinde, hata yaptığını söyleyebildiğinde ve risk bildirebildiğinde kendini güvende hissetmelidir.</a:t>
            </a:r>
          </a:p>
          <a:p>
            <a:pPr marL="457200" indent="-457200">
              <a:buFont typeface="+mj-lt"/>
              <a:buAutoNum type="arabicPeriod"/>
            </a:pPr>
            <a:r>
              <a:rPr lang="tr-TR" b="1" dirty="0"/>
              <a:t>Adalet ve şeffaflık:</a:t>
            </a:r>
            <a:r>
              <a:rPr lang="tr-TR" dirty="0"/>
              <a:t> Görev dağılımının, geri bildirimin, değerlendirme süreçlerinin ve başvuru yollarının hakkaniyetli olması iyilik halinin temelidir.</a:t>
            </a:r>
          </a:p>
          <a:p>
            <a:pPr marL="457200" indent="-457200">
              <a:buFont typeface="+mj-lt"/>
              <a:buAutoNum type="arabicPeriod"/>
            </a:pPr>
            <a:r>
              <a:rPr lang="tr-TR" b="1" dirty="0"/>
              <a:t>Destek mekanizmaları: </a:t>
            </a:r>
            <a:r>
              <a:rPr lang="tr-TR" dirty="0"/>
              <a:t>Zorlanıldığında başvurulabilecek danışmanlık, rehberlik ve kurumsal destek yolları görünür olmalıdır.</a:t>
            </a:r>
          </a:p>
          <a:p>
            <a:pPr marL="457200" indent="-457200">
              <a:buFont typeface="+mj-lt"/>
              <a:buAutoNum type="arabicPeriod"/>
            </a:pPr>
            <a:r>
              <a:rPr lang="tr-TR" b="1" dirty="0"/>
              <a:t>Aidiyet:</a:t>
            </a:r>
            <a:r>
              <a:rPr lang="tr-TR" dirty="0"/>
              <a:t> İnsanların kendisini yalnız, görünmez ya da tehdit altında değil; kurumun değerli bir parçası olarak hissedebildiği yerlerde bütünleşik iyilik hali gelişir.</a:t>
            </a:r>
          </a:p>
          <a:p>
            <a:endParaRPr lang="tr-TR" dirty="0"/>
          </a:p>
        </p:txBody>
      </p:sp>
    </p:spTree>
    <p:extLst>
      <p:ext uri="{BB962C8B-B14F-4D97-AF65-F5344CB8AC3E}">
        <p14:creationId xmlns:p14="http://schemas.microsoft.com/office/powerpoint/2010/main" val="65058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014E403-E44C-617B-93D0-8695AD7D11A0}"/>
              </a:ext>
            </a:extLst>
          </p:cNvPr>
          <p:cNvSpPr>
            <a:spLocks noGrp="1"/>
          </p:cNvSpPr>
          <p:nvPr>
            <p:ph type="title"/>
          </p:nvPr>
        </p:nvSpPr>
        <p:spPr/>
        <p:txBody>
          <a:bodyPr/>
          <a:lstStyle/>
          <a:p>
            <a:r>
              <a:rPr lang="tr-TR" dirty="0"/>
              <a:t>Tükenmişlik: Kavramı ve Boyutları</a:t>
            </a:r>
            <a:br>
              <a:rPr lang="tr-TR" dirty="0"/>
            </a:br>
            <a:endParaRPr lang="tr-TR" dirty="0"/>
          </a:p>
        </p:txBody>
      </p:sp>
      <p:sp>
        <p:nvSpPr>
          <p:cNvPr id="3" name="İçerik Yer Tutucusu 2">
            <a:extLst>
              <a:ext uri="{FF2B5EF4-FFF2-40B4-BE49-F238E27FC236}">
                <a16:creationId xmlns:a16="http://schemas.microsoft.com/office/drawing/2014/main" xmlns="" id="{4AB4B847-306B-9E87-B2EC-27B2F9A16C6B}"/>
              </a:ext>
            </a:extLst>
          </p:cNvPr>
          <p:cNvSpPr>
            <a:spLocks noGrp="1"/>
          </p:cNvSpPr>
          <p:nvPr>
            <p:ph idx="1"/>
          </p:nvPr>
        </p:nvSpPr>
        <p:spPr/>
        <p:txBody>
          <a:bodyPr/>
          <a:lstStyle/>
          <a:p>
            <a:r>
              <a:rPr lang="tr-TR" dirty="0"/>
              <a:t>Tükenmişlik, basit bir yorgunluk hali ya da kısa süreli dinlenme eksikliği değildir; yönetilemeyen kronik iş stresinin sonucudur.</a:t>
            </a:r>
          </a:p>
          <a:p>
            <a:pPr marL="457200" indent="-457200">
              <a:buFont typeface="+mj-lt"/>
              <a:buAutoNum type="arabicPeriod"/>
            </a:pPr>
            <a:r>
              <a:rPr lang="tr-TR" dirty="0"/>
              <a:t>Birinci boyutu </a:t>
            </a:r>
            <a:r>
              <a:rPr lang="tr-TR" b="1" dirty="0"/>
              <a:t>duygusal tükenme</a:t>
            </a:r>
            <a:r>
              <a:rPr lang="tr-TR" dirty="0"/>
              <a:t>dir. Kişi kendini enerjisi tükenmiş, zorlanan ve devam etmekte güçlük çeken biri gibi hisseder.</a:t>
            </a:r>
          </a:p>
          <a:p>
            <a:pPr marL="457200" indent="-457200">
              <a:buFont typeface="+mj-lt"/>
              <a:buAutoNum type="arabicPeriod"/>
            </a:pPr>
            <a:r>
              <a:rPr lang="tr-TR" dirty="0"/>
              <a:t>İkinci boyutu </a:t>
            </a:r>
            <a:r>
              <a:rPr lang="tr-TR" b="1" dirty="0"/>
              <a:t>duyarsızlaşma</a:t>
            </a:r>
            <a:r>
              <a:rPr lang="tr-TR" dirty="0"/>
              <a:t>dır. Çevreye, hastalara, öğrencilere ya da ekip arkadaşlarına karşı mesafeli, mekanik ve zaman zaman sert bir tutum gelişebilir.</a:t>
            </a:r>
          </a:p>
          <a:p>
            <a:pPr marL="457200" indent="-457200">
              <a:buFont typeface="+mj-lt"/>
              <a:buAutoNum type="arabicPeriod"/>
            </a:pPr>
            <a:r>
              <a:rPr lang="tr-TR" dirty="0"/>
              <a:t>Üçüncü boyutu </a:t>
            </a:r>
            <a:r>
              <a:rPr lang="tr-TR" b="1" dirty="0"/>
              <a:t>kişisel başarı hissinin azalması</a:t>
            </a:r>
            <a:r>
              <a:rPr lang="tr-TR" dirty="0"/>
              <a:t>dır. Kişi zamanla “Ne yaparsam yapayım bir şey değişmiyor” düşüncesine kapılarak yaptığı işin anlamını yitirebilir.</a:t>
            </a:r>
          </a:p>
          <a:p>
            <a:r>
              <a:rPr lang="tr-TR" dirty="0"/>
              <a:t>Bu nedenle tükenmişlik, kişisel zayıflık değil; çoğu zaman sistemsel bir sorunun göstergesidir.</a:t>
            </a:r>
          </a:p>
          <a:p>
            <a:endParaRPr lang="tr-TR" dirty="0"/>
          </a:p>
        </p:txBody>
      </p:sp>
    </p:spTree>
    <p:extLst>
      <p:ext uri="{BB962C8B-B14F-4D97-AF65-F5344CB8AC3E}">
        <p14:creationId xmlns:p14="http://schemas.microsoft.com/office/powerpoint/2010/main" val="341577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715B9334-3E03-4CA7-3616-4D3C9DC2C7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xmlns="" id="{E75D9145-1FD2-2706-EC07-132EBCC05D4D}"/>
              </a:ext>
            </a:extLst>
          </p:cNvPr>
          <p:cNvSpPr>
            <a:spLocks noGrp="1"/>
          </p:cNvSpPr>
          <p:nvPr>
            <p:ph type="title"/>
          </p:nvPr>
        </p:nvSpPr>
        <p:spPr>
          <a:xfrm>
            <a:off x="1514856" y="548640"/>
            <a:ext cx="9162288" cy="1132258"/>
          </a:xfrm>
        </p:spPr>
        <p:txBody>
          <a:bodyPr>
            <a:normAutofit/>
          </a:bodyPr>
          <a:lstStyle/>
          <a:p>
            <a:r>
              <a:rPr lang="tr-TR" dirty="0"/>
              <a:t>Tükenmişlik Neden Gelişir?</a:t>
            </a:r>
          </a:p>
        </p:txBody>
      </p:sp>
      <p:graphicFrame>
        <p:nvGraphicFramePr>
          <p:cNvPr id="8" name="İçerik Yer Tutucusu 5">
            <a:extLst>
              <a:ext uri="{FF2B5EF4-FFF2-40B4-BE49-F238E27FC236}">
                <a16:creationId xmlns:a16="http://schemas.microsoft.com/office/drawing/2014/main" xmlns="" id="{1A12C83E-53A4-86A0-4E5E-96D7A7109891}"/>
              </a:ext>
            </a:extLst>
          </p:cNvPr>
          <p:cNvGraphicFramePr>
            <a:graphicFrameLocks noGrp="1"/>
          </p:cNvGraphicFramePr>
          <p:nvPr>
            <p:ph idx="1"/>
            <p:extLst>
              <p:ext uri="{D42A27DB-BD31-4B8C-83A1-F6EECF244321}">
                <p14:modId xmlns:p14="http://schemas.microsoft.com/office/powerpoint/2010/main" val="3933789739"/>
              </p:ext>
            </p:extLst>
          </p:nvPr>
        </p:nvGraphicFramePr>
        <p:xfrm>
          <a:off x="1514856" y="2039112"/>
          <a:ext cx="9162288" cy="406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64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D1A240C-D2D0-7866-F4C2-5EE22B207B3D}"/>
              </a:ext>
            </a:extLst>
          </p:cNvPr>
          <p:cNvSpPr>
            <a:spLocks noGrp="1"/>
          </p:cNvSpPr>
          <p:nvPr>
            <p:ph type="title"/>
          </p:nvPr>
        </p:nvSpPr>
        <p:spPr/>
        <p:txBody>
          <a:bodyPr/>
          <a:lstStyle/>
          <a:p>
            <a:r>
              <a:rPr lang="tr-TR" dirty="0"/>
              <a:t>Tükenmişliğin Kuruma ve Ekibe Maliyeti</a:t>
            </a:r>
          </a:p>
        </p:txBody>
      </p:sp>
      <p:sp>
        <p:nvSpPr>
          <p:cNvPr id="3" name="İçerik Yer Tutucusu 2">
            <a:extLst>
              <a:ext uri="{FF2B5EF4-FFF2-40B4-BE49-F238E27FC236}">
                <a16:creationId xmlns:a16="http://schemas.microsoft.com/office/drawing/2014/main" xmlns="" id="{4DFEAA63-3F86-3D0A-47F4-B525F011076E}"/>
              </a:ext>
            </a:extLst>
          </p:cNvPr>
          <p:cNvSpPr>
            <a:spLocks noGrp="1"/>
          </p:cNvSpPr>
          <p:nvPr>
            <p:ph idx="1"/>
          </p:nvPr>
        </p:nvSpPr>
        <p:spPr/>
        <p:txBody>
          <a:bodyPr/>
          <a:lstStyle/>
          <a:p>
            <a:r>
              <a:rPr lang="tr-TR" dirty="0"/>
              <a:t>Tükenmişliğin etkisi yalnızca bireyle sınırlı kalmaz; kuruma ve ekibe de doğrudan yansır.</a:t>
            </a:r>
          </a:p>
          <a:p>
            <a:r>
              <a:rPr lang="tr-TR" dirty="0"/>
              <a:t>Dikkat azalır, bilişsel yavaşlama artar ve bu durum hatalı karar verme riskini yükseltir.</a:t>
            </a:r>
          </a:p>
          <a:p>
            <a:r>
              <a:rPr lang="tr-TR" dirty="0"/>
              <a:t>Ekip içi iletişim bozulabilir; tahammülsüzlük, gerginlik ve çatışmalar artabilir.</a:t>
            </a:r>
          </a:p>
          <a:p>
            <a:r>
              <a:rPr lang="tr-TR" dirty="0"/>
              <a:t>Öğrenciler açısından bakıldığında ise tükenmişlik, pasifleşmeye, geri çekilmeye ve öğrenme merakının azalmasına neden olabilir.</a:t>
            </a:r>
          </a:p>
          <a:p>
            <a:r>
              <a:rPr lang="tr-TR" dirty="0"/>
              <a:t>Merakın, motivasyonun ve aidiyetin azaldığı yerde nitelikli eğitim ve sürdürülebilir kurumsal işleyiş de zayıflar.</a:t>
            </a:r>
          </a:p>
          <a:p>
            <a:endParaRPr lang="tr-TR" dirty="0"/>
          </a:p>
        </p:txBody>
      </p:sp>
    </p:spTree>
    <p:extLst>
      <p:ext uri="{BB962C8B-B14F-4D97-AF65-F5344CB8AC3E}">
        <p14:creationId xmlns:p14="http://schemas.microsoft.com/office/powerpoint/2010/main" val="395645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5C2F8EF-FDEE-D53D-F76A-C34C36B3F18C}"/>
              </a:ext>
            </a:extLst>
          </p:cNvPr>
          <p:cNvSpPr>
            <a:spLocks noGrp="1"/>
          </p:cNvSpPr>
          <p:nvPr>
            <p:ph type="title"/>
          </p:nvPr>
        </p:nvSpPr>
        <p:spPr/>
        <p:txBody>
          <a:bodyPr/>
          <a:lstStyle/>
          <a:p>
            <a:r>
              <a:rPr lang="tr-TR" dirty="0"/>
              <a:t>Tükenmişliğin Etkileri ve Bireysel Korunma</a:t>
            </a:r>
          </a:p>
        </p:txBody>
      </p:sp>
      <p:sp>
        <p:nvSpPr>
          <p:cNvPr id="3" name="İçerik Yer Tutucusu 2">
            <a:extLst>
              <a:ext uri="{FF2B5EF4-FFF2-40B4-BE49-F238E27FC236}">
                <a16:creationId xmlns:a16="http://schemas.microsoft.com/office/drawing/2014/main" xmlns="" id="{01D6A4A2-5951-9E9F-29C7-27EC0464FBA2}"/>
              </a:ext>
            </a:extLst>
          </p:cNvPr>
          <p:cNvSpPr>
            <a:spLocks noGrp="1"/>
          </p:cNvSpPr>
          <p:nvPr>
            <p:ph idx="1"/>
          </p:nvPr>
        </p:nvSpPr>
        <p:spPr/>
        <p:txBody>
          <a:bodyPr>
            <a:normAutofit/>
          </a:bodyPr>
          <a:lstStyle/>
          <a:p>
            <a:r>
              <a:rPr lang="tr-TR" dirty="0"/>
              <a:t>Bireysel düzeyde sınır koymak, dinlenme hakkını ertelememek, erken belirtileri fark etmek ve gerektiğinde yardım istemek koruyucudur.</a:t>
            </a:r>
          </a:p>
          <a:p>
            <a:r>
              <a:rPr lang="tr-TR" dirty="0"/>
              <a:t>Her zaman güçlü görünmeye çalışmak yerine yavaşlayabilmek, destek istemeyi normalleştirmek ve gerçekçi beklentiler belirlemek tükenmişlik riskini azaltır.</a:t>
            </a:r>
          </a:p>
          <a:p>
            <a:r>
              <a:rPr lang="tr-TR" dirty="0"/>
              <a:t>Ancak bireysel çaba tek başına yeterli değildir; kurumsal koşullar desteklenmediğinde kalıcı koruma sağlanamaz.</a:t>
            </a:r>
          </a:p>
          <a:p>
            <a:endParaRPr lang="tr-TR" dirty="0"/>
          </a:p>
          <a:p>
            <a:endParaRPr lang="tr-TR" dirty="0"/>
          </a:p>
        </p:txBody>
      </p:sp>
    </p:spTree>
    <p:extLst>
      <p:ext uri="{BB962C8B-B14F-4D97-AF65-F5344CB8AC3E}">
        <p14:creationId xmlns:p14="http://schemas.microsoft.com/office/powerpoint/2010/main" val="403494653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nillaVTI" id="{54D376C6-1C9B-4C6B-8F3C-483BB307BB05}" vid="{7690D8A9-C071-45EF-BA7A-F7FA9779B11D}"/>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nillaVTI" id="{54D376C6-1C9B-4C6B-8F3C-483BB307BB05}" vid="{7690D8A9-C071-45EF-BA7A-F7FA9779B11D}"/>
    </a:ext>
  </a:extLst>
</a:theme>
</file>

<file path=ppt/theme/theme4.xml><?xml version="1.0" encoding="utf-8"?>
<a:theme xmlns:a="http://schemas.openxmlformats.org/drawingml/2006/main" name="Eczac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czacı">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zacı">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6678</TotalTime>
  <Words>2450</Words>
  <Application>Microsoft Office PowerPoint</Application>
  <PresentationFormat>Özel</PresentationFormat>
  <Paragraphs>289</Paragraphs>
  <Slides>49</Slides>
  <Notes>6</Notes>
  <HiddenSlides>0</HiddenSlides>
  <MMClips>0</MMClips>
  <ScaleCrop>false</ScaleCrop>
  <HeadingPairs>
    <vt:vector size="4" baseType="variant">
      <vt:variant>
        <vt:lpstr>Tema</vt:lpstr>
      </vt:variant>
      <vt:variant>
        <vt:i4>4</vt:i4>
      </vt:variant>
      <vt:variant>
        <vt:lpstr>Slayt Başlıkları</vt:lpstr>
      </vt:variant>
      <vt:variant>
        <vt:i4>49</vt:i4>
      </vt:variant>
    </vt:vector>
  </HeadingPairs>
  <TitlesOfParts>
    <vt:vector size="53" baseType="lpstr">
      <vt:lpstr>VanillaVTI</vt:lpstr>
      <vt:lpstr>Organik</vt:lpstr>
      <vt:lpstr>1_VanillaVTI</vt:lpstr>
      <vt:lpstr>Eczacı</vt:lpstr>
      <vt:lpstr>Kare kodu okutarak veya aşağıdaki linke tıklayarak eğitime kaydınızı Yapınız</vt:lpstr>
      <vt:lpstr>Bütünleşik İyilik Hali ve Güvenli Öğrenme Ortamı (Psikolojik Boyut;Tükenmişlik ve mobingle mücadele) </vt:lpstr>
      <vt:lpstr>Bütünleşik İyilik Hali ve Güvenli Öğrenme Ortamı</vt:lpstr>
      <vt:lpstr>Neden Bu Konuları Bir Arada Konuşuyoruz?</vt:lpstr>
      <vt:lpstr>Bütünleşik İyilik Halinin Temel Bileşenleri</vt:lpstr>
      <vt:lpstr>Tükenmişlik: Kavramı ve Boyutları </vt:lpstr>
      <vt:lpstr>Tükenmişlik Neden Gelişir?</vt:lpstr>
      <vt:lpstr>Tükenmişliğin Kuruma ve Ekibe Maliyeti</vt:lpstr>
      <vt:lpstr>Tükenmişliğin Etkileri ve Bireysel Korunma</vt:lpstr>
      <vt:lpstr>Tükenmişlikle Kurumsal Mücadele </vt:lpstr>
      <vt:lpstr>Mobbing: Ne Olduğunu ve Ne Olmadığını Anlamak</vt:lpstr>
      <vt:lpstr>Mobbingin Etkileri</vt:lpstr>
      <vt:lpstr>Mobbingin Etkileri</vt:lpstr>
      <vt:lpstr>Mobbingle Mücadelede Temel Yaklaşım</vt:lpstr>
      <vt:lpstr>Mobbingle Mücadelede Temel Yaklaşım</vt:lpstr>
      <vt:lpstr>Tükenmişlik ve Mobbing</vt:lpstr>
      <vt:lpstr>PowerPoint Sunusu</vt:lpstr>
      <vt:lpstr>PowerPoint Sunusu</vt:lpstr>
      <vt:lpstr>PowerPoint Sunusu</vt:lpstr>
      <vt:lpstr>Hasta ve Öğrenci Güvenliği Kodlar</vt:lpstr>
      <vt:lpstr>Beyaz Kod 1111</vt:lpstr>
      <vt:lpstr>Hasta ve Öğrenci Güvenliği</vt:lpstr>
      <vt:lpstr>Çözümün Anahtarı: Psikolojik Güvenlik</vt:lpstr>
      <vt:lpstr>Hepimize Düşen Sorumluluklar</vt:lpstr>
      <vt:lpstr>PowerPoint Sunusu</vt:lpstr>
      <vt:lpstr>    Bütünleşik İyilik Hali ve Güvenli Öğrenme Ortamı Sosyal ve Kurumsal Boyut</vt:lpstr>
      <vt:lpstr>Sunumun Amacı</vt:lpstr>
      <vt:lpstr>Bütünleşik iyilik hali</vt:lpstr>
      <vt:lpstr>İyilik Halinin Çok Boyutlu Yapısı</vt:lpstr>
      <vt:lpstr>PowerPoint Sunusu</vt:lpstr>
      <vt:lpstr>Kurumsal Ortamın Önemi</vt:lpstr>
      <vt:lpstr>Psikolojik Güvenlik</vt:lpstr>
      <vt:lpstr>Güvenli öğrenme ortamlarının temel özellikleri şunlardır</vt:lpstr>
      <vt:lpstr>Sosyal Boyut</vt:lpstr>
      <vt:lpstr>PowerPoint Sunusu</vt:lpstr>
      <vt:lpstr>Kurumsal Boyut</vt:lpstr>
      <vt:lpstr>Sağlıklı Kurum Yaklaşımı</vt:lpstr>
      <vt:lpstr>Güvenli öğrenme ortamı</vt:lpstr>
      <vt:lpstr>PowerPoint Sunusu</vt:lpstr>
      <vt:lpstr>Destekleyici kurum kültürü</vt:lpstr>
      <vt:lpstr>Sağlıklı çalışma ve öğrenme koşulları</vt:lpstr>
      <vt:lpstr>Kurumsal İyilik Halini Destekleyen Uygulamalar</vt:lpstr>
      <vt:lpstr>Kurumsal Well-being Programları</vt:lpstr>
      <vt:lpstr>PowerPoint Sunusu</vt:lpstr>
      <vt:lpstr>Nerede ve Nasıl Başvurulur? </vt:lpstr>
      <vt:lpstr>Sonuç olarak;</vt:lpstr>
      <vt:lpstr>Kaynakça (APA)</vt:lpstr>
      <vt:lpstr>Organizasyon ve Değerlendirme</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Bütünleşik İyilik Hali ve Güvenli Öğrenme Ortamı</dc:title>
  <dc:creator>ekin</dc:creator>
  <cp:lastModifiedBy>bozok</cp:lastModifiedBy>
  <cp:revision>21</cp:revision>
  <cp:lastPrinted>2026-03-17T06:22:39Z</cp:lastPrinted>
  <dcterms:created xsi:type="dcterms:W3CDTF">2026-03-11T07:48:18Z</dcterms:created>
  <dcterms:modified xsi:type="dcterms:W3CDTF">2026-05-11T11:35:17Z</dcterms:modified>
</cp:coreProperties>
</file>