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0" r:id="rId1"/>
  </p:sldMasterIdLst>
  <p:notesMasterIdLst>
    <p:notesMasterId r:id="rId137"/>
  </p:notesMasterIdLst>
  <p:sldIdLst>
    <p:sldId id="256" r:id="rId2"/>
    <p:sldId id="388" r:id="rId3"/>
    <p:sldId id="389" r:id="rId4"/>
    <p:sldId id="257" r:id="rId5"/>
    <p:sldId id="404" r:id="rId6"/>
    <p:sldId id="262" r:id="rId7"/>
    <p:sldId id="264" r:id="rId8"/>
    <p:sldId id="265"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4" r:id="rId22"/>
    <p:sldId id="285" r:id="rId23"/>
    <p:sldId id="263" r:id="rId24"/>
    <p:sldId id="286" r:id="rId25"/>
    <p:sldId id="287" r:id="rId26"/>
    <p:sldId id="288" r:id="rId27"/>
    <p:sldId id="289" r:id="rId28"/>
    <p:sldId id="290" r:id="rId29"/>
    <p:sldId id="407" r:id="rId30"/>
    <p:sldId id="408" r:id="rId31"/>
    <p:sldId id="291" r:id="rId32"/>
    <p:sldId id="293" r:id="rId33"/>
    <p:sldId id="294" r:id="rId34"/>
    <p:sldId id="295" r:id="rId35"/>
    <p:sldId id="296" r:id="rId36"/>
    <p:sldId id="297" r:id="rId37"/>
    <p:sldId id="298" r:id="rId38"/>
    <p:sldId id="299" r:id="rId39"/>
    <p:sldId id="301" r:id="rId40"/>
    <p:sldId id="302" r:id="rId41"/>
    <p:sldId id="303" r:id="rId42"/>
    <p:sldId id="304" r:id="rId43"/>
    <p:sldId id="306" r:id="rId44"/>
    <p:sldId id="307" r:id="rId45"/>
    <p:sldId id="405" r:id="rId46"/>
    <p:sldId id="261" r:id="rId47"/>
    <p:sldId id="308"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406" r:id="rId67"/>
    <p:sldId id="328" r:id="rId68"/>
    <p:sldId id="329" r:id="rId69"/>
    <p:sldId id="330" r:id="rId70"/>
    <p:sldId id="331" r:id="rId71"/>
    <p:sldId id="332" r:id="rId72"/>
    <p:sldId id="333" r:id="rId73"/>
    <p:sldId id="334" r:id="rId74"/>
    <p:sldId id="335" r:id="rId75"/>
    <p:sldId id="336" r:id="rId76"/>
    <p:sldId id="337" r:id="rId77"/>
    <p:sldId id="338"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90" r:id="rId124"/>
    <p:sldId id="392" r:id="rId125"/>
    <p:sldId id="393" r:id="rId126"/>
    <p:sldId id="394" r:id="rId127"/>
    <p:sldId id="395" r:id="rId128"/>
    <p:sldId id="396" r:id="rId129"/>
    <p:sldId id="397" r:id="rId130"/>
    <p:sldId id="398" r:id="rId131"/>
    <p:sldId id="399" r:id="rId132"/>
    <p:sldId id="400" r:id="rId133"/>
    <p:sldId id="401" r:id="rId134"/>
    <p:sldId id="402" r:id="rId135"/>
    <p:sldId id="403" r:id="rId1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0" autoAdjust="0"/>
    <p:restoredTop sz="94660"/>
  </p:normalViewPr>
  <p:slideViewPr>
    <p:cSldViewPr snapToGrid="0">
      <p:cViewPr>
        <p:scale>
          <a:sx n="86" d="100"/>
          <a:sy n="86" d="100"/>
        </p:scale>
        <p:origin x="-648" y="180"/>
      </p:cViewPr>
      <p:guideLst>
        <p:guide orient="horz" pos="2160"/>
        <p:guide pos="2880"/>
      </p:guideLst>
    </p:cSldViewPr>
  </p:slideViewPr>
  <p:notesTextViewPr>
    <p:cViewPr>
      <p:scale>
        <a:sx n="1" d="1"/>
        <a:sy n="1" d="1"/>
      </p:scale>
      <p:origin x="0" y="0"/>
    </p:cViewPr>
  </p:notesTextViewPr>
  <p:sorterViewPr>
    <p:cViewPr>
      <p:scale>
        <a:sx n="100" d="100"/>
        <a:sy n="100" d="100"/>
      </p:scale>
      <p:origin x="0" y="-499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2BDC1-47FE-4FE1-9302-E5B3EEE9CDEA}"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tr-TR"/>
        </a:p>
      </dgm:t>
    </dgm:pt>
    <dgm:pt modelId="{4C70E951-A33F-4BD7-9762-AB40AD4248C3}">
      <dgm:prSet phldrT="[Metin]"/>
      <dgm:spPr/>
      <dgm:t>
        <a:bodyPr/>
        <a:lstStyle/>
        <a:p>
          <a:r>
            <a:rPr lang="tr-TR" dirty="0" smtClean="0"/>
            <a:t>Epidemiyolojik Araştırmalar</a:t>
          </a:r>
          <a:endParaRPr lang="tr-TR" dirty="0"/>
        </a:p>
      </dgm:t>
    </dgm:pt>
    <dgm:pt modelId="{45231E61-F102-4726-B5DA-0915F91F2919}" type="parTrans" cxnId="{87093C5D-4A9E-4029-B17A-B6D89E554D6C}">
      <dgm:prSet/>
      <dgm:spPr/>
      <dgm:t>
        <a:bodyPr/>
        <a:lstStyle/>
        <a:p>
          <a:endParaRPr lang="tr-TR"/>
        </a:p>
      </dgm:t>
    </dgm:pt>
    <dgm:pt modelId="{F5D2F511-5DC7-4C3C-9D6A-ADDAF8E0CB83}" type="sibTrans" cxnId="{87093C5D-4A9E-4029-B17A-B6D89E554D6C}">
      <dgm:prSet/>
      <dgm:spPr/>
      <dgm:t>
        <a:bodyPr/>
        <a:lstStyle/>
        <a:p>
          <a:endParaRPr lang="tr-TR"/>
        </a:p>
      </dgm:t>
    </dgm:pt>
    <dgm:pt modelId="{D794C8D0-9148-4B72-8887-030839734D99}">
      <dgm:prSet phldrT="[Metin]"/>
      <dgm:spPr/>
      <dgm:t>
        <a:bodyPr/>
        <a:lstStyle/>
        <a:p>
          <a:r>
            <a:rPr lang="tr-TR" dirty="0" smtClean="0"/>
            <a:t>Gözlemsel</a:t>
          </a:r>
          <a:endParaRPr lang="tr-TR" dirty="0"/>
        </a:p>
      </dgm:t>
    </dgm:pt>
    <dgm:pt modelId="{67B2F941-4AC3-48AA-BBE1-9A41ACFEF35F}" type="parTrans" cxnId="{F35F3481-7A8B-484E-86B0-1FE97407FA94}">
      <dgm:prSet/>
      <dgm:spPr/>
      <dgm:t>
        <a:bodyPr/>
        <a:lstStyle/>
        <a:p>
          <a:endParaRPr lang="tr-TR"/>
        </a:p>
      </dgm:t>
    </dgm:pt>
    <dgm:pt modelId="{BB243C7A-EEE7-4099-92CE-1CDCD942F736}" type="sibTrans" cxnId="{F35F3481-7A8B-484E-86B0-1FE97407FA94}">
      <dgm:prSet/>
      <dgm:spPr/>
      <dgm:t>
        <a:bodyPr/>
        <a:lstStyle/>
        <a:p>
          <a:endParaRPr lang="tr-TR"/>
        </a:p>
      </dgm:t>
    </dgm:pt>
    <dgm:pt modelId="{8B5E5AF8-321F-45B2-A078-A31CF7DD8C4E}">
      <dgm:prSet phldrT="[Metin]"/>
      <dgm:spPr/>
      <dgm:t>
        <a:bodyPr/>
        <a:lstStyle/>
        <a:p>
          <a:r>
            <a:rPr lang="tr-TR" dirty="0" smtClean="0"/>
            <a:t>Tanımlayıcı</a:t>
          </a:r>
          <a:endParaRPr lang="tr-TR" dirty="0"/>
        </a:p>
      </dgm:t>
    </dgm:pt>
    <dgm:pt modelId="{C3849EFF-34B4-44AB-8DE6-8AE5EEFB6BF1}" type="parTrans" cxnId="{DBA49A99-0A28-4E68-A821-84E4FBDCB370}">
      <dgm:prSet/>
      <dgm:spPr/>
      <dgm:t>
        <a:bodyPr/>
        <a:lstStyle/>
        <a:p>
          <a:endParaRPr lang="tr-TR"/>
        </a:p>
      </dgm:t>
    </dgm:pt>
    <dgm:pt modelId="{F779F548-108D-446C-8E51-493CBAFF8EFE}" type="sibTrans" cxnId="{DBA49A99-0A28-4E68-A821-84E4FBDCB370}">
      <dgm:prSet/>
      <dgm:spPr/>
      <dgm:t>
        <a:bodyPr/>
        <a:lstStyle/>
        <a:p>
          <a:endParaRPr lang="tr-TR"/>
        </a:p>
      </dgm:t>
    </dgm:pt>
    <dgm:pt modelId="{846BF45D-081D-438D-9D3D-9F361A933AB3}">
      <dgm:prSet phldrT="[Metin]"/>
      <dgm:spPr/>
      <dgm:t>
        <a:bodyPr/>
        <a:lstStyle/>
        <a:p>
          <a:r>
            <a:rPr lang="tr-TR" dirty="0" smtClean="0"/>
            <a:t>Analitik</a:t>
          </a:r>
          <a:endParaRPr lang="tr-TR" dirty="0"/>
        </a:p>
      </dgm:t>
    </dgm:pt>
    <dgm:pt modelId="{156EAD6A-87AD-4F86-9F7F-18541A73F607}" type="parTrans" cxnId="{CD82021C-F66C-48BE-810D-35C4750FF9BA}">
      <dgm:prSet/>
      <dgm:spPr/>
      <dgm:t>
        <a:bodyPr/>
        <a:lstStyle/>
        <a:p>
          <a:endParaRPr lang="tr-TR"/>
        </a:p>
      </dgm:t>
    </dgm:pt>
    <dgm:pt modelId="{3362C8D0-1A40-44B1-A0ED-E8D7DC2109C5}" type="sibTrans" cxnId="{CD82021C-F66C-48BE-810D-35C4750FF9BA}">
      <dgm:prSet/>
      <dgm:spPr/>
      <dgm:t>
        <a:bodyPr/>
        <a:lstStyle/>
        <a:p>
          <a:endParaRPr lang="tr-TR"/>
        </a:p>
      </dgm:t>
    </dgm:pt>
    <dgm:pt modelId="{394EEB0C-F1F9-4B0D-B9BD-A1C830293F5F}">
      <dgm:prSet phldrT="[Metin]"/>
      <dgm:spPr/>
      <dgm:t>
        <a:bodyPr/>
        <a:lstStyle/>
        <a:p>
          <a:r>
            <a:rPr lang="tr-TR" dirty="0" smtClean="0"/>
            <a:t>Deneysel</a:t>
          </a:r>
          <a:endParaRPr lang="tr-TR" dirty="0"/>
        </a:p>
      </dgm:t>
    </dgm:pt>
    <dgm:pt modelId="{ECF74C8D-06FA-47B7-88D7-960BB0A62246}" type="parTrans" cxnId="{B4C8E16D-BFF8-47C8-B3BC-13028BA02AFF}">
      <dgm:prSet/>
      <dgm:spPr/>
      <dgm:t>
        <a:bodyPr/>
        <a:lstStyle/>
        <a:p>
          <a:endParaRPr lang="tr-TR"/>
        </a:p>
      </dgm:t>
    </dgm:pt>
    <dgm:pt modelId="{F565763F-C96F-4A5A-A5D0-57BE7CAC083A}" type="sibTrans" cxnId="{B4C8E16D-BFF8-47C8-B3BC-13028BA02AFF}">
      <dgm:prSet/>
      <dgm:spPr/>
      <dgm:t>
        <a:bodyPr/>
        <a:lstStyle/>
        <a:p>
          <a:endParaRPr lang="tr-TR"/>
        </a:p>
      </dgm:t>
    </dgm:pt>
    <dgm:pt modelId="{63DA4D60-3CA8-4AE6-AC21-97EF260E2EE2}">
      <dgm:prSet phldrT="[Metin]"/>
      <dgm:spPr/>
      <dgm:t>
        <a:bodyPr/>
        <a:lstStyle/>
        <a:p>
          <a:r>
            <a:rPr lang="tr-TR" dirty="0" smtClean="0"/>
            <a:t>Metodolojik</a:t>
          </a:r>
          <a:endParaRPr lang="tr-TR" dirty="0"/>
        </a:p>
      </dgm:t>
    </dgm:pt>
    <dgm:pt modelId="{63C3615E-CA94-41EC-AFB7-F42042D87B27}" type="parTrans" cxnId="{3CE53AC0-E335-460E-8447-7E4099D66CA0}">
      <dgm:prSet/>
      <dgm:spPr/>
      <dgm:t>
        <a:bodyPr/>
        <a:lstStyle/>
        <a:p>
          <a:endParaRPr lang="en-US"/>
        </a:p>
      </dgm:t>
    </dgm:pt>
    <dgm:pt modelId="{0AA17720-E84B-44CB-A2B6-80BAFAD29CF3}" type="sibTrans" cxnId="{3CE53AC0-E335-460E-8447-7E4099D66CA0}">
      <dgm:prSet/>
      <dgm:spPr/>
      <dgm:t>
        <a:bodyPr/>
        <a:lstStyle/>
        <a:p>
          <a:endParaRPr lang="en-US"/>
        </a:p>
      </dgm:t>
    </dgm:pt>
    <dgm:pt modelId="{95C2A72E-05F5-49E0-8B74-E20D00E4F29E}">
      <dgm:prSet phldrT="[Metin]"/>
      <dgm:spPr/>
      <dgm:t>
        <a:bodyPr/>
        <a:lstStyle/>
        <a:p>
          <a:r>
            <a:rPr lang="tr-TR" dirty="0" smtClean="0"/>
            <a:t>Olgu Raporu, Olgu Serisi</a:t>
          </a:r>
          <a:endParaRPr lang="tr-TR" dirty="0"/>
        </a:p>
      </dgm:t>
    </dgm:pt>
    <dgm:pt modelId="{82AA67D8-A422-4496-ACCA-719487F0F9F8}" type="parTrans" cxnId="{6AF20F78-D54D-40F6-9661-4E5DDF51EBB3}">
      <dgm:prSet/>
      <dgm:spPr/>
      <dgm:t>
        <a:bodyPr/>
        <a:lstStyle/>
        <a:p>
          <a:endParaRPr lang="en-US"/>
        </a:p>
      </dgm:t>
    </dgm:pt>
    <dgm:pt modelId="{4204B498-F1FD-4B0D-9405-3ACDB1F55B28}" type="sibTrans" cxnId="{6AF20F78-D54D-40F6-9661-4E5DDF51EBB3}">
      <dgm:prSet/>
      <dgm:spPr/>
      <dgm:t>
        <a:bodyPr/>
        <a:lstStyle/>
        <a:p>
          <a:endParaRPr lang="en-US"/>
        </a:p>
      </dgm:t>
    </dgm:pt>
    <dgm:pt modelId="{746013B4-81E6-4CAE-821E-ED7D5BC5EA03}">
      <dgm:prSet phldrT="[Metin]"/>
      <dgm:spPr/>
      <dgm:t>
        <a:bodyPr/>
        <a:lstStyle/>
        <a:p>
          <a:r>
            <a:rPr lang="tr-TR" dirty="0" err="1" smtClean="0"/>
            <a:t>Korelasyonel</a:t>
          </a:r>
          <a:endParaRPr lang="tr-TR" dirty="0"/>
        </a:p>
      </dgm:t>
    </dgm:pt>
    <dgm:pt modelId="{842389F1-3FB1-4D62-AB20-97CEE5C52836}" type="parTrans" cxnId="{34B79ABB-A087-4120-8DAB-2CBD11E65F3B}">
      <dgm:prSet/>
      <dgm:spPr/>
      <dgm:t>
        <a:bodyPr/>
        <a:lstStyle/>
        <a:p>
          <a:endParaRPr lang="en-US"/>
        </a:p>
      </dgm:t>
    </dgm:pt>
    <dgm:pt modelId="{D2F8AAB0-138A-46B1-8E71-9F3AC123E7E9}" type="sibTrans" cxnId="{34B79ABB-A087-4120-8DAB-2CBD11E65F3B}">
      <dgm:prSet/>
      <dgm:spPr/>
      <dgm:t>
        <a:bodyPr/>
        <a:lstStyle/>
        <a:p>
          <a:endParaRPr lang="en-US"/>
        </a:p>
      </dgm:t>
    </dgm:pt>
    <dgm:pt modelId="{E7C1B728-6D8F-42D1-9AC4-AAF9721F36B7}">
      <dgm:prSet phldrT="[Metin]"/>
      <dgm:spPr/>
      <dgm:t>
        <a:bodyPr/>
        <a:lstStyle/>
        <a:p>
          <a:r>
            <a:rPr lang="tr-TR" dirty="0" smtClean="0"/>
            <a:t>Kesitsel</a:t>
          </a:r>
          <a:endParaRPr lang="tr-TR" dirty="0"/>
        </a:p>
      </dgm:t>
    </dgm:pt>
    <dgm:pt modelId="{F3BDDE10-AE1F-400C-A465-4271174C3B5B}" type="parTrans" cxnId="{11651176-B248-4F46-A2C0-DCC26F0DA89A}">
      <dgm:prSet/>
      <dgm:spPr/>
      <dgm:t>
        <a:bodyPr/>
        <a:lstStyle/>
        <a:p>
          <a:endParaRPr lang="en-US"/>
        </a:p>
      </dgm:t>
    </dgm:pt>
    <dgm:pt modelId="{85CD892B-518B-4F49-B994-BC5E2D1EFEED}" type="sibTrans" cxnId="{11651176-B248-4F46-A2C0-DCC26F0DA89A}">
      <dgm:prSet/>
      <dgm:spPr/>
      <dgm:t>
        <a:bodyPr/>
        <a:lstStyle/>
        <a:p>
          <a:endParaRPr lang="en-US"/>
        </a:p>
      </dgm:t>
    </dgm:pt>
    <dgm:pt modelId="{874BF90C-99B8-473B-9456-2F53E9C68ACD}" type="pres">
      <dgm:prSet presAssocID="{3B22BDC1-47FE-4FE1-9302-E5B3EEE9CDEA}" presName="hierChild1" presStyleCnt="0">
        <dgm:presLayoutVars>
          <dgm:orgChart val="1"/>
          <dgm:chPref val="1"/>
          <dgm:dir/>
          <dgm:animOne val="branch"/>
          <dgm:animLvl val="lvl"/>
          <dgm:resizeHandles/>
        </dgm:presLayoutVars>
      </dgm:prSet>
      <dgm:spPr/>
      <dgm:t>
        <a:bodyPr/>
        <a:lstStyle/>
        <a:p>
          <a:endParaRPr lang="tr-TR"/>
        </a:p>
      </dgm:t>
    </dgm:pt>
    <dgm:pt modelId="{66B6D321-E07E-47D5-9BA6-3D76E82CA5BB}" type="pres">
      <dgm:prSet presAssocID="{4C70E951-A33F-4BD7-9762-AB40AD4248C3}" presName="hierRoot1" presStyleCnt="0">
        <dgm:presLayoutVars>
          <dgm:hierBranch val="init"/>
        </dgm:presLayoutVars>
      </dgm:prSet>
      <dgm:spPr/>
      <dgm:t>
        <a:bodyPr/>
        <a:lstStyle/>
        <a:p>
          <a:endParaRPr lang="en-US"/>
        </a:p>
      </dgm:t>
    </dgm:pt>
    <dgm:pt modelId="{73016096-8CA4-4FC2-9558-8F80D4D9A0BD}" type="pres">
      <dgm:prSet presAssocID="{4C70E951-A33F-4BD7-9762-AB40AD4248C3}" presName="rootComposite1" presStyleCnt="0"/>
      <dgm:spPr/>
      <dgm:t>
        <a:bodyPr/>
        <a:lstStyle/>
        <a:p>
          <a:endParaRPr lang="en-US"/>
        </a:p>
      </dgm:t>
    </dgm:pt>
    <dgm:pt modelId="{3C83D6C3-15F3-4852-9692-2BD76E38533F}" type="pres">
      <dgm:prSet presAssocID="{4C70E951-A33F-4BD7-9762-AB40AD4248C3}" presName="rootText1" presStyleLbl="node0" presStyleIdx="0" presStyleCnt="1" custScaleX="275532">
        <dgm:presLayoutVars>
          <dgm:chPref val="3"/>
        </dgm:presLayoutVars>
      </dgm:prSet>
      <dgm:spPr/>
      <dgm:t>
        <a:bodyPr/>
        <a:lstStyle/>
        <a:p>
          <a:endParaRPr lang="tr-TR"/>
        </a:p>
      </dgm:t>
    </dgm:pt>
    <dgm:pt modelId="{F5E8D4AC-86E4-4D47-82B3-FBBEF606C4D7}" type="pres">
      <dgm:prSet presAssocID="{4C70E951-A33F-4BD7-9762-AB40AD4248C3}" presName="rootConnector1" presStyleLbl="node1" presStyleIdx="0" presStyleCnt="0"/>
      <dgm:spPr/>
      <dgm:t>
        <a:bodyPr/>
        <a:lstStyle/>
        <a:p>
          <a:endParaRPr lang="tr-TR"/>
        </a:p>
      </dgm:t>
    </dgm:pt>
    <dgm:pt modelId="{21F2FEEE-08E4-406A-A83A-965D523D6F72}" type="pres">
      <dgm:prSet presAssocID="{4C70E951-A33F-4BD7-9762-AB40AD4248C3}" presName="hierChild2" presStyleCnt="0"/>
      <dgm:spPr/>
      <dgm:t>
        <a:bodyPr/>
        <a:lstStyle/>
        <a:p>
          <a:endParaRPr lang="en-US"/>
        </a:p>
      </dgm:t>
    </dgm:pt>
    <dgm:pt modelId="{9EAD44EF-632C-437C-8C03-40F90A12748A}" type="pres">
      <dgm:prSet presAssocID="{67B2F941-4AC3-48AA-BBE1-9A41ACFEF35F}" presName="Name37" presStyleLbl="parChTrans1D2" presStyleIdx="0" presStyleCnt="3"/>
      <dgm:spPr/>
      <dgm:t>
        <a:bodyPr/>
        <a:lstStyle/>
        <a:p>
          <a:endParaRPr lang="tr-TR"/>
        </a:p>
      </dgm:t>
    </dgm:pt>
    <dgm:pt modelId="{08A34F9D-EE2B-4A26-81BB-FD2A876066D5}" type="pres">
      <dgm:prSet presAssocID="{D794C8D0-9148-4B72-8887-030839734D99}" presName="hierRoot2" presStyleCnt="0">
        <dgm:presLayoutVars>
          <dgm:hierBranch val="init"/>
        </dgm:presLayoutVars>
      </dgm:prSet>
      <dgm:spPr/>
      <dgm:t>
        <a:bodyPr/>
        <a:lstStyle/>
        <a:p>
          <a:endParaRPr lang="en-US"/>
        </a:p>
      </dgm:t>
    </dgm:pt>
    <dgm:pt modelId="{7D96E5BC-E5EC-4764-A2A6-17B129634916}" type="pres">
      <dgm:prSet presAssocID="{D794C8D0-9148-4B72-8887-030839734D99}" presName="rootComposite" presStyleCnt="0"/>
      <dgm:spPr/>
      <dgm:t>
        <a:bodyPr/>
        <a:lstStyle/>
        <a:p>
          <a:endParaRPr lang="en-US"/>
        </a:p>
      </dgm:t>
    </dgm:pt>
    <dgm:pt modelId="{D4865982-1D0E-4823-A05F-4092CDD9E014}" type="pres">
      <dgm:prSet presAssocID="{D794C8D0-9148-4B72-8887-030839734D99}" presName="rootText" presStyleLbl="node2" presStyleIdx="0" presStyleCnt="3">
        <dgm:presLayoutVars>
          <dgm:chPref val="3"/>
        </dgm:presLayoutVars>
      </dgm:prSet>
      <dgm:spPr/>
      <dgm:t>
        <a:bodyPr/>
        <a:lstStyle/>
        <a:p>
          <a:endParaRPr lang="tr-TR"/>
        </a:p>
      </dgm:t>
    </dgm:pt>
    <dgm:pt modelId="{D28204BB-62BB-4FC7-8E89-309C5B470E21}" type="pres">
      <dgm:prSet presAssocID="{D794C8D0-9148-4B72-8887-030839734D99}" presName="rootConnector" presStyleLbl="node2" presStyleIdx="0" presStyleCnt="3"/>
      <dgm:spPr/>
      <dgm:t>
        <a:bodyPr/>
        <a:lstStyle/>
        <a:p>
          <a:endParaRPr lang="tr-TR"/>
        </a:p>
      </dgm:t>
    </dgm:pt>
    <dgm:pt modelId="{9166C581-7755-48EB-AFA6-574BF921030A}" type="pres">
      <dgm:prSet presAssocID="{D794C8D0-9148-4B72-8887-030839734D99}" presName="hierChild4" presStyleCnt="0"/>
      <dgm:spPr/>
      <dgm:t>
        <a:bodyPr/>
        <a:lstStyle/>
        <a:p>
          <a:endParaRPr lang="en-US"/>
        </a:p>
      </dgm:t>
    </dgm:pt>
    <dgm:pt modelId="{B07A1D7F-4C30-45E9-9D58-E355C8B11ADA}" type="pres">
      <dgm:prSet presAssocID="{C3849EFF-34B4-44AB-8DE6-8AE5EEFB6BF1}" presName="Name37" presStyleLbl="parChTrans1D3" presStyleIdx="0" presStyleCnt="2"/>
      <dgm:spPr/>
      <dgm:t>
        <a:bodyPr/>
        <a:lstStyle/>
        <a:p>
          <a:endParaRPr lang="tr-TR"/>
        </a:p>
      </dgm:t>
    </dgm:pt>
    <dgm:pt modelId="{774DF7D0-79AF-48DB-9410-D1096222E6D4}" type="pres">
      <dgm:prSet presAssocID="{8B5E5AF8-321F-45B2-A078-A31CF7DD8C4E}" presName="hierRoot2" presStyleCnt="0">
        <dgm:presLayoutVars>
          <dgm:hierBranch val="init"/>
        </dgm:presLayoutVars>
      </dgm:prSet>
      <dgm:spPr/>
      <dgm:t>
        <a:bodyPr/>
        <a:lstStyle/>
        <a:p>
          <a:endParaRPr lang="en-US"/>
        </a:p>
      </dgm:t>
    </dgm:pt>
    <dgm:pt modelId="{4E2B36E0-69EF-4525-8261-8F448452C662}" type="pres">
      <dgm:prSet presAssocID="{8B5E5AF8-321F-45B2-A078-A31CF7DD8C4E}" presName="rootComposite" presStyleCnt="0"/>
      <dgm:spPr/>
      <dgm:t>
        <a:bodyPr/>
        <a:lstStyle/>
        <a:p>
          <a:endParaRPr lang="en-US"/>
        </a:p>
      </dgm:t>
    </dgm:pt>
    <dgm:pt modelId="{4D1AE55A-A51F-47A1-A6F6-210190DEF99A}" type="pres">
      <dgm:prSet presAssocID="{8B5E5AF8-321F-45B2-A078-A31CF7DD8C4E}" presName="rootText" presStyleLbl="node3" presStyleIdx="0" presStyleCnt="2">
        <dgm:presLayoutVars>
          <dgm:chPref val="3"/>
        </dgm:presLayoutVars>
      </dgm:prSet>
      <dgm:spPr/>
      <dgm:t>
        <a:bodyPr/>
        <a:lstStyle/>
        <a:p>
          <a:endParaRPr lang="tr-TR"/>
        </a:p>
      </dgm:t>
    </dgm:pt>
    <dgm:pt modelId="{CEDAFD33-95CB-4262-8706-64965C8E2157}" type="pres">
      <dgm:prSet presAssocID="{8B5E5AF8-321F-45B2-A078-A31CF7DD8C4E}" presName="rootConnector" presStyleLbl="node3" presStyleIdx="0" presStyleCnt="2"/>
      <dgm:spPr/>
      <dgm:t>
        <a:bodyPr/>
        <a:lstStyle/>
        <a:p>
          <a:endParaRPr lang="tr-TR"/>
        </a:p>
      </dgm:t>
    </dgm:pt>
    <dgm:pt modelId="{7332BAFC-5DF9-4CA3-B999-85AFF4AAD501}" type="pres">
      <dgm:prSet presAssocID="{8B5E5AF8-321F-45B2-A078-A31CF7DD8C4E}" presName="hierChild4" presStyleCnt="0"/>
      <dgm:spPr/>
      <dgm:t>
        <a:bodyPr/>
        <a:lstStyle/>
        <a:p>
          <a:endParaRPr lang="en-US"/>
        </a:p>
      </dgm:t>
    </dgm:pt>
    <dgm:pt modelId="{9EF1469F-4AFF-48B3-B6D6-6ED0278E4A9C}" type="pres">
      <dgm:prSet presAssocID="{82AA67D8-A422-4496-ACCA-719487F0F9F8}" presName="Name37" presStyleLbl="parChTrans1D4" presStyleIdx="0" presStyleCnt="3"/>
      <dgm:spPr/>
      <dgm:t>
        <a:bodyPr/>
        <a:lstStyle/>
        <a:p>
          <a:endParaRPr lang="en-US"/>
        </a:p>
      </dgm:t>
    </dgm:pt>
    <dgm:pt modelId="{2FBABA4E-5E43-41E4-A6BD-FBA3D212D1D4}" type="pres">
      <dgm:prSet presAssocID="{95C2A72E-05F5-49E0-8B74-E20D00E4F29E}" presName="hierRoot2" presStyleCnt="0">
        <dgm:presLayoutVars>
          <dgm:hierBranch val="init"/>
        </dgm:presLayoutVars>
      </dgm:prSet>
      <dgm:spPr/>
      <dgm:t>
        <a:bodyPr/>
        <a:lstStyle/>
        <a:p>
          <a:endParaRPr lang="en-US"/>
        </a:p>
      </dgm:t>
    </dgm:pt>
    <dgm:pt modelId="{B7385BCB-976C-4EE7-A32F-ABD4876B4D72}" type="pres">
      <dgm:prSet presAssocID="{95C2A72E-05F5-49E0-8B74-E20D00E4F29E}" presName="rootComposite" presStyleCnt="0"/>
      <dgm:spPr/>
      <dgm:t>
        <a:bodyPr/>
        <a:lstStyle/>
        <a:p>
          <a:endParaRPr lang="en-US"/>
        </a:p>
      </dgm:t>
    </dgm:pt>
    <dgm:pt modelId="{26D1A61B-F3D7-4EF2-A38B-6400CD632224}" type="pres">
      <dgm:prSet presAssocID="{95C2A72E-05F5-49E0-8B74-E20D00E4F29E}" presName="rootText" presStyleLbl="node4" presStyleIdx="0" presStyleCnt="3">
        <dgm:presLayoutVars>
          <dgm:chPref val="3"/>
        </dgm:presLayoutVars>
      </dgm:prSet>
      <dgm:spPr/>
      <dgm:t>
        <a:bodyPr/>
        <a:lstStyle/>
        <a:p>
          <a:endParaRPr lang="tr-TR"/>
        </a:p>
      </dgm:t>
    </dgm:pt>
    <dgm:pt modelId="{82EBA9BD-B991-4DC5-B0FB-BA72AE9B4B05}" type="pres">
      <dgm:prSet presAssocID="{95C2A72E-05F5-49E0-8B74-E20D00E4F29E}" presName="rootConnector" presStyleLbl="node4" presStyleIdx="0" presStyleCnt="3"/>
      <dgm:spPr/>
      <dgm:t>
        <a:bodyPr/>
        <a:lstStyle/>
        <a:p>
          <a:endParaRPr lang="tr-TR"/>
        </a:p>
      </dgm:t>
    </dgm:pt>
    <dgm:pt modelId="{BEAA6BA0-1B17-4CAB-9AC5-1CD1445D10A9}" type="pres">
      <dgm:prSet presAssocID="{95C2A72E-05F5-49E0-8B74-E20D00E4F29E}" presName="hierChild4" presStyleCnt="0"/>
      <dgm:spPr/>
      <dgm:t>
        <a:bodyPr/>
        <a:lstStyle/>
        <a:p>
          <a:endParaRPr lang="en-US"/>
        </a:p>
      </dgm:t>
    </dgm:pt>
    <dgm:pt modelId="{BD65E7B0-55E5-4054-A721-508193943B9E}" type="pres">
      <dgm:prSet presAssocID="{95C2A72E-05F5-49E0-8B74-E20D00E4F29E}" presName="hierChild5" presStyleCnt="0"/>
      <dgm:spPr/>
      <dgm:t>
        <a:bodyPr/>
        <a:lstStyle/>
        <a:p>
          <a:endParaRPr lang="en-US"/>
        </a:p>
      </dgm:t>
    </dgm:pt>
    <dgm:pt modelId="{3AC1FAB4-E22A-40B4-80AB-DBE8F172EF56}" type="pres">
      <dgm:prSet presAssocID="{842389F1-3FB1-4D62-AB20-97CEE5C52836}" presName="Name37" presStyleLbl="parChTrans1D4" presStyleIdx="1" presStyleCnt="3"/>
      <dgm:spPr/>
      <dgm:t>
        <a:bodyPr/>
        <a:lstStyle/>
        <a:p>
          <a:endParaRPr lang="en-US"/>
        </a:p>
      </dgm:t>
    </dgm:pt>
    <dgm:pt modelId="{6DA16731-D4EF-4A0F-9ADA-6E8CCFC95B42}" type="pres">
      <dgm:prSet presAssocID="{746013B4-81E6-4CAE-821E-ED7D5BC5EA03}" presName="hierRoot2" presStyleCnt="0">
        <dgm:presLayoutVars>
          <dgm:hierBranch val="init"/>
        </dgm:presLayoutVars>
      </dgm:prSet>
      <dgm:spPr/>
      <dgm:t>
        <a:bodyPr/>
        <a:lstStyle/>
        <a:p>
          <a:endParaRPr lang="en-US"/>
        </a:p>
      </dgm:t>
    </dgm:pt>
    <dgm:pt modelId="{9EA38E9D-CA8B-49B9-9CC9-999981ECCAB1}" type="pres">
      <dgm:prSet presAssocID="{746013B4-81E6-4CAE-821E-ED7D5BC5EA03}" presName="rootComposite" presStyleCnt="0"/>
      <dgm:spPr/>
      <dgm:t>
        <a:bodyPr/>
        <a:lstStyle/>
        <a:p>
          <a:endParaRPr lang="en-US"/>
        </a:p>
      </dgm:t>
    </dgm:pt>
    <dgm:pt modelId="{DE965068-9360-4352-8464-9774AD527B01}" type="pres">
      <dgm:prSet presAssocID="{746013B4-81E6-4CAE-821E-ED7D5BC5EA03}" presName="rootText" presStyleLbl="node4" presStyleIdx="1" presStyleCnt="3">
        <dgm:presLayoutVars>
          <dgm:chPref val="3"/>
        </dgm:presLayoutVars>
      </dgm:prSet>
      <dgm:spPr/>
      <dgm:t>
        <a:bodyPr/>
        <a:lstStyle/>
        <a:p>
          <a:endParaRPr lang="en-US"/>
        </a:p>
      </dgm:t>
    </dgm:pt>
    <dgm:pt modelId="{D766AB4C-06BA-4781-B8D7-3283A502CBC4}" type="pres">
      <dgm:prSet presAssocID="{746013B4-81E6-4CAE-821E-ED7D5BC5EA03}" presName="rootConnector" presStyleLbl="node4" presStyleIdx="1" presStyleCnt="3"/>
      <dgm:spPr/>
      <dgm:t>
        <a:bodyPr/>
        <a:lstStyle/>
        <a:p>
          <a:endParaRPr lang="en-US"/>
        </a:p>
      </dgm:t>
    </dgm:pt>
    <dgm:pt modelId="{5E0C0E80-8C6F-475B-A50B-60DACAE94BE6}" type="pres">
      <dgm:prSet presAssocID="{746013B4-81E6-4CAE-821E-ED7D5BC5EA03}" presName="hierChild4" presStyleCnt="0"/>
      <dgm:spPr/>
      <dgm:t>
        <a:bodyPr/>
        <a:lstStyle/>
        <a:p>
          <a:endParaRPr lang="en-US"/>
        </a:p>
      </dgm:t>
    </dgm:pt>
    <dgm:pt modelId="{F8D4A96F-1C9F-4CCD-ACAB-325308161DB9}" type="pres">
      <dgm:prSet presAssocID="{746013B4-81E6-4CAE-821E-ED7D5BC5EA03}" presName="hierChild5" presStyleCnt="0"/>
      <dgm:spPr/>
      <dgm:t>
        <a:bodyPr/>
        <a:lstStyle/>
        <a:p>
          <a:endParaRPr lang="en-US"/>
        </a:p>
      </dgm:t>
    </dgm:pt>
    <dgm:pt modelId="{2EF0E66B-7883-40E8-8517-F9DA3B9E178A}" type="pres">
      <dgm:prSet presAssocID="{F3BDDE10-AE1F-400C-A465-4271174C3B5B}" presName="Name37" presStyleLbl="parChTrans1D4" presStyleIdx="2" presStyleCnt="3"/>
      <dgm:spPr/>
      <dgm:t>
        <a:bodyPr/>
        <a:lstStyle/>
        <a:p>
          <a:endParaRPr lang="en-US"/>
        </a:p>
      </dgm:t>
    </dgm:pt>
    <dgm:pt modelId="{58A67714-6AD0-4960-8743-36D1B0897667}" type="pres">
      <dgm:prSet presAssocID="{E7C1B728-6D8F-42D1-9AC4-AAF9721F36B7}" presName="hierRoot2" presStyleCnt="0">
        <dgm:presLayoutVars>
          <dgm:hierBranch val="init"/>
        </dgm:presLayoutVars>
      </dgm:prSet>
      <dgm:spPr/>
      <dgm:t>
        <a:bodyPr/>
        <a:lstStyle/>
        <a:p>
          <a:endParaRPr lang="en-US"/>
        </a:p>
      </dgm:t>
    </dgm:pt>
    <dgm:pt modelId="{12D22869-1F22-4095-86F6-3C414DFD6C3B}" type="pres">
      <dgm:prSet presAssocID="{E7C1B728-6D8F-42D1-9AC4-AAF9721F36B7}" presName="rootComposite" presStyleCnt="0"/>
      <dgm:spPr/>
      <dgm:t>
        <a:bodyPr/>
        <a:lstStyle/>
        <a:p>
          <a:endParaRPr lang="en-US"/>
        </a:p>
      </dgm:t>
    </dgm:pt>
    <dgm:pt modelId="{FB45A148-4612-4371-A9A1-90758098FD92}" type="pres">
      <dgm:prSet presAssocID="{E7C1B728-6D8F-42D1-9AC4-AAF9721F36B7}" presName="rootText" presStyleLbl="node4" presStyleIdx="2" presStyleCnt="3">
        <dgm:presLayoutVars>
          <dgm:chPref val="3"/>
        </dgm:presLayoutVars>
      </dgm:prSet>
      <dgm:spPr/>
      <dgm:t>
        <a:bodyPr/>
        <a:lstStyle/>
        <a:p>
          <a:endParaRPr lang="en-US"/>
        </a:p>
      </dgm:t>
    </dgm:pt>
    <dgm:pt modelId="{D478CE6C-7B46-42AF-8CD5-C4689B4BB89C}" type="pres">
      <dgm:prSet presAssocID="{E7C1B728-6D8F-42D1-9AC4-AAF9721F36B7}" presName="rootConnector" presStyleLbl="node4" presStyleIdx="2" presStyleCnt="3"/>
      <dgm:spPr/>
      <dgm:t>
        <a:bodyPr/>
        <a:lstStyle/>
        <a:p>
          <a:endParaRPr lang="en-US"/>
        </a:p>
      </dgm:t>
    </dgm:pt>
    <dgm:pt modelId="{C5E7B85E-0C02-4A2E-9D65-C281876F6130}" type="pres">
      <dgm:prSet presAssocID="{E7C1B728-6D8F-42D1-9AC4-AAF9721F36B7}" presName="hierChild4" presStyleCnt="0"/>
      <dgm:spPr/>
      <dgm:t>
        <a:bodyPr/>
        <a:lstStyle/>
        <a:p>
          <a:endParaRPr lang="en-US"/>
        </a:p>
      </dgm:t>
    </dgm:pt>
    <dgm:pt modelId="{11AFC192-309A-44EA-9BF0-9F563562BCFB}" type="pres">
      <dgm:prSet presAssocID="{E7C1B728-6D8F-42D1-9AC4-AAF9721F36B7}" presName="hierChild5" presStyleCnt="0"/>
      <dgm:spPr/>
      <dgm:t>
        <a:bodyPr/>
        <a:lstStyle/>
        <a:p>
          <a:endParaRPr lang="en-US"/>
        </a:p>
      </dgm:t>
    </dgm:pt>
    <dgm:pt modelId="{48A25F29-B116-4C4D-999F-52A5523C7270}" type="pres">
      <dgm:prSet presAssocID="{8B5E5AF8-321F-45B2-A078-A31CF7DD8C4E}" presName="hierChild5" presStyleCnt="0"/>
      <dgm:spPr/>
      <dgm:t>
        <a:bodyPr/>
        <a:lstStyle/>
        <a:p>
          <a:endParaRPr lang="en-US"/>
        </a:p>
      </dgm:t>
    </dgm:pt>
    <dgm:pt modelId="{C3ADFD67-C3EE-4571-B4DC-C285CEF239E6}" type="pres">
      <dgm:prSet presAssocID="{156EAD6A-87AD-4F86-9F7F-18541A73F607}" presName="Name37" presStyleLbl="parChTrans1D3" presStyleIdx="1" presStyleCnt="2"/>
      <dgm:spPr/>
      <dgm:t>
        <a:bodyPr/>
        <a:lstStyle/>
        <a:p>
          <a:endParaRPr lang="tr-TR"/>
        </a:p>
      </dgm:t>
    </dgm:pt>
    <dgm:pt modelId="{EA21F295-09DF-4FED-BFBC-67042E23AFEF}" type="pres">
      <dgm:prSet presAssocID="{846BF45D-081D-438D-9D3D-9F361A933AB3}" presName="hierRoot2" presStyleCnt="0">
        <dgm:presLayoutVars>
          <dgm:hierBranch val="init"/>
        </dgm:presLayoutVars>
      </dgm:prSet>
      <dgm:spPr/>
      <dgm:t>
        <a:bodyPr/>
        <a:lstStyle/>
        <a:p>
          <a:endParaRPr lang="en-US"/>
        </a:p>
      </dgm:t>
    </dgm:pt>
    <dgm:pt modelId="{65687BE0-9D73-41FE-9248-2F5DA86D5434}" type="pres">
      <dgm:prSet presAssocID="{846BF45D-081D-438D-9D3D-9F361A933AB3}" presName="rootComposite" presStyleCnt="0"/>
      <dgm:spPr/>
      <dgm:t>
        <a:bodyPr/>
        <a:lstStyle/>
        <a:p>
          <a:endParaRPr lang="en-US"/>
        </a:p>
      </dgm:t>
    </dgm:pt>
    <dgm:pt modelId="{E64A6F72-6951-4B7F-A057-A65A0C46C244}" type="pres">
      <dgm:prSet presAssocID="{846BF45D-081D-438D-9D3D-9F361A933AB3}" presName="rootText" presStyleLbl="node3" presStyleIdx="1" presStyleCnt="2">
        <dgm:presLayoutVars>
          <dgm:chPref val="3"/>
        </dgm:presLayoutVars>
      </dgm:prSet>
      <dgm:spPr/>
      <dgm:t>
        <a:bodyPr/>
        <a:lstStyle/>
        <a:p>
          <a:endParaRPr lang="tr-TR"/>
        </a:p>
      </dgm:t>
    </dgm:pt>
    <dgm:pt modelId="{4A8CEB4F-1A28-4493-A41A-540E547BE860}" type="pres">
      <dgm:prSet presAssocID="{846BF45D-081D-438D-9D3D-9F361A933AB3}" presName="rootConnector" presStyleLbl="node3" presStyleIdx="1" presStyleCnt="2"/>
      <dgm:spPr/>
      <dgm:t>
        <a:bodyPr/>
        <a:lstStyle/>
        <a:p>
          <a:endParaRPr lang="tr-TR"/>
        </a:p>
      </dgm:t>
    </dgm:pt>
    <dgm:pt modelId="{3B00F2C6-A723-4165-82EC-52F99F709228}" type="pres">
      <dgm:prSet presAssocID="{846BF45D-081D-438D-9D3D-9F361A933AB3}" presName="hierChild4" presStyleCnt="0"/>
      <dgm:spPr/>
      <dgm:t>
        <a:bodyPr/>
        <a:lstStyle/>
        <a:p>
          <a:endParaRPr lang="en-US"/>
        </a:p>
      </dgm:t>
    </dgm:pt>
    <dgm:pt modelId="{3F1D7808-17C9-4546-B71F-A36C6F9E63AC}" type="pres">
      <dgm:prSet presAssocID="{846BF45D-081D-438D-9D3D-9F361A933AB3}" presName="hierChild5" presStyleCnt="0"/>
      <dgm:spPr/>
      <dgm:t>
        <a:bodyPr/>
        <a:lstStyle/>
        <a:p>
          <a:endParaRPr lang="en-US"/>
        </a:p>
      </dgm:t>
    </dgm:pt>
    <dgm:pt modelId="{5E84EB08-5630-4B29-A738-DB5941C8706E}" type="pres">
      <dgm:prSet presAssocID="{D794C8D0-9148-4B72-8887-030839734D99}" presName="hierChild5" presStyleCnt="0"/>
      <dgm:spPr/>
      <dgm:t>
        <a:bodyPr/>
        <a:lstStyle/>
        <a:p>
          <a:endParaRPr lang="en-US"/>
        </a:p>
      </dgm:t>
    </dgm:pt>
    <dgm:pt modelId="{866C6BAA-1941-4F6D-9ABA-28E00E0E567E}" type="pres">
      <dgm:prSet presAssocID="{ECF74C8D-06FA-47B7-88D7-960BB0A62246}" presName="Name37" presStyleLbl="parChTrans1D2" presStyleIdx="1" presStyleCnt="3"/>
      <dgm:spPr/>
      <dgm:t>
        <a:bodyPr/>
        <a:lstStyle/>
        <a:p>
          <a:endParaRPr lang="tr-TR"/>
        </a:p>
      </dgm:t>
    </dgm:pt>
    <dgm:pt modelId="{DD0D13AF-851B-4540-8C87-7D29FAF6A2D8}" type="pres">
      <dgm:prSet presAssocID="{394EEB0C-F1F9-4B0D-B9BD-A1C830293F5F}" presName="hierRoot2" presStyleCnt="0">
        <dgm:presLayoutVars>
          <dgm:hierBranch val="init"/>
        </dgm:presLayoutVars>
      </dgm:prSet>
      <dgm:spPr/>
      <dgm:t>
        <a:bodyPr/>
        <a:lstStyle/>
        <a:p>
          <a:endParaRPr lang="en-US"/>
        </a:p>
      </dgm:t>
    </dgm:pt>
    <dgm:pt modelId="{C103DFCF-B253-4D88-810E-CF251C8BA673}" type="pres">
      <dgm:prSet presAssocID="{394EEB0C-F1F9-4B0D-B9BD-A1C830293F5F}" presName="rootComposite" presStyleCnt="0"/>
      <dgm:spPr/>
      <dgm:t>
        <a:bodyPr/>
        <a:lstStyle/>
        <a:p>
          <a:endParaRPr lang="en-US"/>
        </a:p>
      </dgm:t>
    </dgm:pt>
    <dgm:pt modelId="{A5B96090-E11D-404C-AE30-64A05CEFB597}" type="pres">
      <dgm:prSet presAssocID="{394EEB0C-F1F9-4B0D-B9BD-A1C830293F5F}" presName="rootText" presStyleLbl="node2" presStyleIdx="1" presStyleCnt="3">
        <dgm:presLayoutVars>
          <dgm:chPref val="3"/>
        </dgm:presLayoutVars>
      </dgm:prSet>
      <dgm:spPr/>
      <dgm:t>
        <a:bodyPr/>
        <a:lstStyle/>
        <a:p>
          <a:endParaRPr lang="tr-TR"/>
        </a:p>
      </dgm:t>
    </dgm:pt>
    <dgm:pt modelId="{5D8D4662-B19E-4448-8860-2D2F8B9E94A7}" type="pres">
      <dgm:prSet presAssocID="{394EEB0C-F1F9-4B0D-B9BD-A1C830293F5F}" presName="rootConnector" presStyleLbl="node2" presStyleIdx="1" presStyleCnt="3"/>
      <dgm:spPr/>
      <dgm:t>
        <a:bodyPr/>
        <a:lstStyle/>
        <a:p>
          <a:endParaRPr lang="tr-TR"/>
        </a:p>
      </dgm:t>
    </dgm:pt>
    <dgm:pt modelId="{817A6AD1-0E61-4DA4-85F5-4FB84EA04C5D}" type="pres">
      <dgm:prSet presAssocID="{394EEB0C-F1F9-4B0D-B9BD-A1C830293F5F}" presName="hierChild4" presStyleCnt="0"/>
      <dgm:spPr/>
      <dgm:t>
        <a:bodyPr/>
        <a:lstStyle/>
        <a:p>
          <a:endParaRPr lang="en-US"/>
        </a:p>
      </dgm:t>
    </dgm:pt>
    <dgm:pt modelId="{03F073AC-16C3-4636-A97E-6D68108B13A3}" type="pres">
      <dgm:prSet presAssocID="{394EEB0C-F1F9-4B0D-B9BD-A1C830293F5F}" presName="hierChild5" presStyleCnt="0"/>
      <dgm:spPr/>
      <dgm:t>
        <a:bodyPr/>
        <a:lstStyle/>
        <a:p>
          <a:endParaRPr lang="en-US"/>
        </a:p>
      </dgm:t>
    </dgm:pt>
    <dgm:pt modelId="{426D7BDE-407D-45E2-97A4-D39FD6348FC6}" type="pres">
      <dgm:prSet presAssocID="{63C3615E-CA94-41EC-AFB7-F42042D87B27}" presName="Name37" presStyleLbl="parChTrans1D2" presStyleIdx="2" presStyleCnt="3"/>
      <dgm:spPr/>
      <dgm:t>
        <a:bodyPr/>
        <a:lstStyle/>
        <a:p>
          <a:endParaRPr lang="en-US"/>
        </a:p>
      </dgm:t>
    </dgm:pt>
    <dgm:pt modelId="{A8D7EA35-EE4A-4BA6-A62B-37A995D44CDF}" type="pres">
      <dgm:prSet presAssocID="{63DA4D60-3CA8-4AE6-AC21-97EF260E2EE2}" presName="hierRoot2" presStyleCnt="0">
        <dgm:presLayoutVars>
          <dgm:hierBranch val="init"/>
        </dgm:presLayoutVars>
      </dgm:prSet>
      <dgm:spPr/>
      <dgm:t>
        <a:bodyPr/>
        <a:lstStyle/>
        <a:p>
          <a:endParaRPr lang="en-US"/>
        </a:p>
      </dgm:t>
    </dgm:pt>
    <dgm:pt modelId="{89B6742C-2F69-4D77-BE98-FAAB5B55B86D}" type="pres">
      <dgm:prSet presAssocID="{63DA4D60-3CA8-4AE6-AC21-97EF260E2EE2}" presName="rootComposite" presStyleCnt="0"/>
      <dgm:spPr/>
      <dgm:t>
        <a:bodyPr/>
        <a:lstStyle/>
        <a:p>
          <a:endParaRPr lang="en-US"/>
        </a:p>
      </dgm:t>
    </dgm:pt>
    <dgm:pt modelId="{C47DFB1F-9233-47EB-8B6B-C26FC4EE47FD}" type="pres">
      <dgm:prSet presAssocID="{63DA4D60-3CA8-4AE6-AC21-97EF260E2EE2}" presName="rootText" presStyleLbl="node2" presStyleIdx="2" presStyleCnt="3">
        <dgm:presLayoutVars>
          <dgm:chPref val="3"/>
        </dgm:presLayoutVars>
      </dgm:prSet>
      <dgm:spPr/>
      <dgm:t>
        <a:bodyPr/>
        <a:lstStyle/>
        <a:p>
          <a:endParaRPr lang="tr-TR"/>
        </a:p>
      </dgm:t>
    </dgm:pt>
    <dgm:pt modelId="{99B33FAB-6EA2-41AE-835A-E9EC2264E94A}" type="pres">
      <dgm:prSet presAssocID="{63DA4D60-3CA8-4AE6-AC21-97EF260E2EE2}" presName="rootConnector" presStyleLbl="node2" presStyleIdx="2" presStyleCnt="3"/>
      <dgm:spPr/>
      <dgm:t>
        <a:bodyPr/>
        <a:lstStyle/>
        <a:p>
          <a:endParaRPr lang="tr-TR"/>
        </a:p>
      </dgm:t>
    </dgm:pt>
    <dgm:pt modelId="{C986DFC3-A35D-4404-829D-BFA2CD091A9D}" type="pres">
      <dgm:prSet presAssocID="{63DA4D60-3CA8-4AE6-AC21-97EF260E2EE2}" presName="hierChild4" presStyleCnt="0"/>
      <dgm:spPr/>
      <dgm:t>
        <a:bodyPr/>
        <a:lstStyle/>
        <a:p>
          <a:endParaRPr lang="en-US"/>
        </a:p>
      </dgm:t>
    </dgm:pt>
    <dgm:pt modelId="{E8D01B3E-50CA-4CA1-8641-61B619213620}" type="pres">
      <dgm:prSet presAssocID="{63DA4D60-3CA8-4AE6-AC21-97EF260E2EE2}" presName="hierChild5" presStyleCnt="0"/>
      <dgm:spPr/>
      <dgm:t>
        <a:bodyPr/>
        <a:lstStyle/>
        <a:p>
          <a:endParaRPr lang="en-US"/>
        </a:p>
      </dgm:t>
    </dgm:pt>
    <dgm:pt modelId="{830FCF9A-62FC-4A84-9AF0-0D3391D86FA7}" type="pres">
      <dgm:prSet presAssocID="{4C70E951-A33F-4BD7-9762-AB40AD4248C3}" presName="hierChild3" presStyleCnt="0"/>
      <dgm:spPr/>
      <dgm:t>
        <a:bodyPr/>
        <a:lstStyle/>
        <a:p>
          <a:endParaRPr lang="en-US"/>
        </a:p>
      </dgm:t>
    </dgm:pt>
  </dgm:ptLst>
  <dgm:cxnLst>
    <dgm:cxn modelId="{6B09CE21-1D67-4EAE-92F7-24A3FE61EC4C}" type="presOf" srcId="{846BF45D-081D-438D-9D3D-9F361A933AB3}" destId="{E64A6F72-6951-4B7F-A057-A65A0C46C244}" srcOrd="0" destOrd="0" presId="urn:microsoft.com/office/officeart/2005/8/layout/orgChart1"/>
    <dgm:cxn modelId="{87093C5D-4A9E-4029-B17A-B6D89E554D6C}" srcId="{3B22BDC1-47FE-4FE1-9302-E5B3EEE9CDEA}" destId="{4C70E951-A33F-4BD7-9762-AB40AD4248C3}" srcOrd="0" destOrd="0" parTransId="{45231E61-F102-4726-B5DA-0915F91F2919}" sibTransId="{F5D2F511-5DC7-4C3C-9D6A-ADDAF8E0CB83}"/>
    <dgm:cxn modelId="{7C02CF64-A03E-4E32-8A94-D58A557957D8}" type="presOf" srcId="{394EEB0C-F1F9-4B0D-B9BD-A1C830293F5F}" destId="{A5B96090-E11D-404C-AE30-64A05CEFB597}" srcOrd="0" destOrd="0" presId="urn:microsoft.com/office/officeart/2005/8/layout/orgChart1"/>
    <dgm:cxn modelId="{01E564C1-DA9F-40E8-9934-F2E5784C7A36}" type="presOf" srcId="{C3849EFF-34B4-44AB-8DE6-8AE5EEFB6BF1}" destId="{B07A1D7F-4C30-45E9-9D58-E355C8B11ADA}" srcOrd="0" destOrd="0" presId="urn:microsoft.com/office/officeart/2005/8/layout/orgChart1"/>
    <dgm:cxn modelId="{702415C4-790D-45FA-BD6D-8B7839935406}" type="presOf" srcId="{63C3615E-CA94-41EC-AFB7-F42042D87B27}" destId="{426D7BDE-407D-45E2-97A4-D39FD6348FC6}" srcOrd="0" destOrd="0" presId="urn:microsoft.com/office/officeart/2005/8/layout/orgChart1"/>
    <dgm:cxn modelId="{57299449-9131-43ED-81CD-CDF2AD6B7190}" type="presOf" srcId="{394EEB0C-F1F9-4B0D-B9BD-A1C830293F5F}" destId="{5D8D4662-B19E-4448-8860-2D2F8B9E94A7}" srcOrd="1" destOrd="0" presId="urn:microsoft.com/office/officeart/2005/8/layout/orgChart1"/>
    <dgm:cxn modelId="{4106B2ED-95B5-475E-BDB2-107B22C69A84}" type="presOf" srcId="{D794C8D0-9148-4B72-8887-030839734D99}" destId="{D4865982-1D0E-4823-A05F-4092CDD9E014}" srcOrd="0" destOrd="0" presId="urn:microsoft.com/office/officeart/2005/8/layout/orgChart1"/>
    <dgm:cxn modelId="{C5F83EBB-24A5-4DF2-B7E9-2B8CFF432B82}" type="presOf" srcId="{8B5E5AF8-321F-45B2-A078-A31CF7DD8C4E}" destId="{4D1AE55A-A51F-47A1-A6F6-210190DEF99A}" srcOrd="0" destOrd="0" presId="urn:microsoft.com/office/officeart/2005/8/layout/orgChart1"/>
    <dgm:cxn modelId="{D10A0A5A-D4BC-4873-B80B-1EB3DEB83E65}" type="presOf" srcId="{95C2A72E-05F5-49E0-8B74-E20D00E4F29E}" destId="{26D1A61B-F3D7-4EF2-A38B-6400CD632224}" srcOrd="0" destOrd="0" presId="urn:microsoft.com/office/officeart/2005/8/layout/orgChart1"/>
    <dgm:cxn modelId="{85B75D16-9AB4-49BC-9077-D18E6834339D}" type="presOf" srcId="{E7C1B728-6D8F-42D1-9AC4-AAF9721F36B7}" destId="{FB45A148-4612-4371-A9A1-90758098FD92}" srcOrd="0" destOrd="0" presId="urn:microsoft.com/office/officeart/2005/8/layout/orgChart1"/>
    <dgm:cxn modelId="{7702E8E6-08E8-4BF4-8A34-5DBF9D5EACB3}" type="presOf" srcId="{63DA4D60-3CA8-4AE6-AC21-97EF260E2EE2}" destId="{99B33FAB-6EA2-41AE-835A-E9EC2264E94A}" srcOrd="1" destOrd="0" presId="urn:microsoft.com/office/officeart/2005/8/layout/orgChart1"/>
    <dgm:cxn modelId="{8FC158B2-3354-4547-AF7E-63C4A5B2EAE2}" type="presOf" srcId="{4C70E951-A33F-4BD7-9762-AB40AD4248C3}" destId="{3C83D6C3-15F3-4852-9692-2BD76E38533F}" srcOrd="0" destOrd="0" presId="urn:microsoft.com/office/officeart/2005/8/layout/orgChart1"/>
    <dgm:cxn modelId="{B0CEF053-201B-4D67-B603-1CE54D7C5249}" type="presOf" srcId="{746013B4-81E6-4CAE-821E-ED7D5BC5EA03}" destId="{DE965068-9360-4352-8464-9774AD527B01}" srcOrd="0" destOrd="0" presId="urn:microsoft.com/office/officeart/2005/8/layout/orgChart1"/>
    <dgm:cxn modelId="{3CE53AC0-E335-460E-8447-7E4099D66CA0}" srcId="{4C70E951-A33F-4BD7-9762-AB40AD4248C3}" destId="{63DA4D60-3CA8-4AE6-AC21-97EF260E2EE2}" srcOrd="2" destOrd="0" parTransId="{63C3615E-CA94-41EC-AFB7-F42042D87B27}" sibTransId="{0AA17720-E84B-44CB-A2B6-80BAFAD29CF3}"/>
    <dgm:cxn modelId="{1DAC3FA6-F297-425E-B934-1B89B2D67A35}" type="presOf" srcId="{95C2A72E-05F5-49E0-8B74-E20D00E4F29E}" destId="{82EBA9BD-B991-4DC5-B0FB-BA72AE9B4B05}" srcOrd="1" destOrd="0" presId="urn:microsoft.com/office/officeart/2005/8/layout/orgChart1"/>
    <dgm:cxn modelId="{25D0006F-37F3-4DAE-94A1-7A382CF69E51}" type="presOf" srcId="{F3BDDE10-AE1F-400C-A465-4271174C3B5B}" destId="{2EF0E66B-7883-40E8-8517-F9DA3B9E178A}" srcOrd="0" destOrd="0" presId="urn:microsoft.com/office/officeart/2005/8/layout/orgChart1"/>
    <dgm:cxn modelId="{1B5207EF-9815-41BA-9DEF-C7A988921091}" type="presOf" srcId="{ECF74C8D-06FA-47B7-88D7-960BB0A62246}" destId="{866C6BAA-1941-4F6D-9ABA-28E00E0E567E}" srcOrd="0" destOrd="0" presId="urn:microsoft.com/office/officeart/2005/8/layout/orgChart1"/>
    <dgm:cxn modelId="{792E28D8-CFE0-4DD8-966B-AC6B1716276B}" type="presOf" srcId="{746013B4-81E6-4CAE-821E-ED7D5BC5EA03}" destId="{D766AB4C-06BA-4781-B8D7-3283A502CBC4}" srcOrd="1" destOrd="0" presId="urn:microsoft.com/office/officeart/2005/8/layout/orgChart1"/>
    <dgm:cxn modelId="{B4C8E16D-BFF8-47C8-B3BC-13028BA02AFF}" srcId="{4C70E951-A33F-4BD7-9762-AB40AD4248C3}" destId="{394EEB0C-F1F9-4B0D-B9BD-A1C830293F5F}" srcOrd="1" destOrd="0" parTransId="{ECF74C8D-06FA-47B7-88D7-960BB0A62246}" sibTransId="{F565763F-C96F-4A5A-A5D0-57BE7CAC083A}"/>
    <dgm:cxn modelId="{32A1F03F-8A6A-4A1B-84CC-2A40D1B79F62}" type="presOf" srcId="{156EAD6A-87AD-4F86-9F7F-18541A73F607}" destId="{C3ADFD67-C3EE-4571-B4DC-C285CEF239E6}" srcOrd="0" destOrd="0" presId="urn:microsoft.com/office/officeart/2005/8/layout/orgChart1"/>
    <dgm:cxn modelId="{CD82021C-F66C-48BE-810D-35C4750FF9BA}" srcId="{D794C8D0-9148-4B72-8887-030839734D99}" destId="{846BF45D-081D-438D-9D3D-9F361A933AB3}" srcOrd="1" destOrd="0" parTransId="{156EAD6A-87AD-4F86-9F7F-18541A73F607}" sibTransId="{3362C8D0-1A40-44B1-A0ED-E8D7DC2109C5}"/>
    <dgm:cxn modelId="{8A5E8C8B-05A5-4395-9941-1FCBF3FDA9F4}" type="presOf" srcId="{3B22BDC1-47FE-4FE1-9302-E5B3EEE9CDEA}" destId="{874BF90C-99B8-473B-9456-2F53E9C68ACD}" srcOrd="0" destOrd="0" presId="urn:microsoft.com/office/officeart/2005/8/layout/orgChart1"/>
    <dgm:cxn modelId="{F35F3481-7A8B-484E-86B0-1FE97407FA94}" srcId="{4C70E951-A33F-4BD7-9762-AB40AD4248C3}" destId="{D794C8D0-9148-4B72-8887-030839734D99}" srcOrd="0" destOrd="0" parTransId="{67B2F941-4AC3-48AA-BBE1-9A41ACFEF35F}" sibTransId="{BB243C7A-EEE7-4099-92CE-1CDCD942F736}"/>
    <dgm:cxn modelId="{4D76238F-99D2-4A73-B90B-0751574A2451}" type="presOf" srcId="{4C70E951-A33F-4BD7-9762-AB40AD4248C3}" destId="{F5E8D4AC-86E4-4D47-82B3-FBBEF606C4D7}" srcOrd="1" destOrd="0" presId="urn:microsoft.com/office/officeart/2005/8/layout/orgChart1"/>
    <dgm:cxn modelId="{0F14FBB7-2018-4E56-B2FB-8E1E8884FC50}" type="presOf" srcId="{67B2F941-4AC3-48AA-BBE1-9A41ACFEF35F}" destId="{9EAD44EF-632C-437C-8C03-40F90A12748A}" srcOrd="0" destOrd="0" presId="urn:microsoft.com/office/officeart/2005/8/layout/orgChart1"/>
    <dgm:cxn modelId="{9E78A87F-AEB0-4048-91B0-5E4A08F0CFF7}" type="presOf" srcId="{8B5E5AF8-321F-45B2-A078-A31CF7DD8C4E}" destId="{CEDAFD33-95CB-4262-8706-64965C8E2157}" srcOrd="1" destOrd="0" presId="urn:microsoft.com/office/officeart/2005/8/layout/orgChart1"/>
    <dgm:cxn modelId="{0DDE629D-6F8A-4D20-A6CC-91ED1CF267EC}" type="presOf" srcId="{63DA4D60-3CA8-4AE6-AC21-97EF260E2EE2}" destId="{C47DFB1F-9233-47EB-8B6B-C26FC4EE47FD}" srcOrd="0" destOrd="0" presId="urn:microsoft.com/office/officeart/2005/8/layout/orgChart1"/>
    <dgm:cxn modelId="{71354DF7-A419-45C8-A6D7-206062FB0BE2}" type="presOf" srcId="{82AA67D8-A422-4496-ACCA-719487F0F9F8}" destId="{9EF1469F-4AFF-48B3-B6D6-6ED0278E4A9C}" srcOrd="0" destOrd="0" presId="urn:microsoft.com/office/officeart/2005/8/layout/orgChart1"/>
    <dgm:cxn modelId="{E5A8E5F0-9394-4DC6-8090-F4D63C387A8D}" type="presOf" srcId="{D794C8D0-9148-4B72-8887-030839734D99}" destId="{D28204BB-62BB-4FC7-8E89-309C5B470E21}" srcOrd="1" destOrd="0" presId="urn:microsoft.com/office/officeart/2005/8/layout/orgChart1"/>
    <dgm:cxn modelId="{0C736B8A-F816-4A20-B333-713AD0F84B3D}" type="presOf" srcId="{842389F1-3FB1-4D62-AB20-97CEE5C52836}" destId="{3AC1FAB4-E22A-40B4-80AB-DBE8F172EF56}" srcOrd="0" destOrd="0" presId="urn:microsoft.com/office/officeart/2005/8/layout/orgChart1"/>
    <dgm:cxn modelId="{02DCF9BA-A738-46B7-A4E2-F9AB0BBE0EEE}" type="presOf" srcId="{E7C1B728-6D8F-42D1-9AC4-AAF9721F36B7}" destId="{D478CE6C-7B46-42AF-8CD5-C4689B4BB89C}" srcOrd="1" destOrd="0" presId="urn:microsoft.com/office/officeart/2005/8/layout/orgChart1"/>
    <dgm:cxn modelId="{34B79ABB-A087-4120-8DAB-2CBD11E65F3B}" srcId="{8B5E5AF8-321F-45B2-A078-A31CF7DD8C4E}" destId="{746013B4-81E6-4CAE-821E-ED7D5BC5EA03}" srcOrd="1" destOrd="0" parTransId="{842389F1-3FB1-4D62-AB20-97CEE5C52836}" sibTransId="{D2F8AAB0-138A-46B1-8E71-9F3AC123E7E9}"/>
    <dgm:cxn modelId="{DBA49A99-0A28-4E68-A821-84E4FBDCB370}" srcId="{D794C8D0-9148-4B72-8887-030839734D99}" destId="{8B5E5AF8-321F-45B2-A078-A31CF7DD8C4E}" srcOrd="0" destOrd="0" parTransId="{C3849EFF-34B4-44AB-8DE6-8AE5EEFB6BF1}" sibTransId="{F779F548-108D-446C-8E51-493CBAFF8EFE}"/>
    <dgm:cxn modelId="{6AF20F78-D54D-40F6-9661-4E5DDF51EBB3}" srcId="{8B5E5AF8-321F-45B2-A078-A31CF7DD8C4E}" destId="{95C2A72E-05F5-49E0-8B74-E20D00E4F29E}" srcOrd="0" destOrd="0" parTransId="{82AA67D8-A422-4496-ACCA-719487F0F9F8}" sibTransId="{4204B498-F1FD-4B0D-9405-3ACDB1F55B28}"/>
    <dgm:cxn modelId="{11651176-B248-4F46-A2C0-DCC26F0DA89A}" srcId="{8B5E5AF8-321F-45B2-A078-A31CF7DD8C4E}" destId="{E7C1B728-6D8F-42D1-9AC4-AAF9721F36B7}" srcOrd="2" destOrd="0" parTransId="{F3BDDE10-AE1F-400C-A465-4271174C3B5B}" sibTransId="{85CD892B-518B-4F49-B994-BC5E2D1EFEED}"/>
    <dgm:cxn modelId="{7B17D95C-4D3E-4CF9-B81E-03CC87A9D3F4}" type="presOf" srcId="{846BF45D-081D-438D-9D3D-9F361A933AB3}" destId="{4A8CEB4F-1A28-4493-A41A-540E547BE860}" srcOrd="1" destOrd="0" presId="urn:microsoft.com/office/officeart/2005/8/layout/orgChart1"/>
    <dgm:cxn modelId="{282ED007-2A40-4A28-BAA0-A3C2A7FAB4DC}" type="presParOf" srcId="{874BF90C-99B8-473B-9456-2F53E9C68ACD}" destId="{66B6D321-E07E-47D5-9BA6-3D76E82CA5BB}" srcOrd="0" destOrd="0" presId="urn:microsoft.com/office/officeart/2005/8/layout/orgChart1"/>
    <dgm:cxn modelId="{A602F381-6CF5-4EA4-973E-933D59C9FD7A}" type="presParOf" srcId="{66B6D321-E07E-47D5-9BA6-3D76E82CA5BB}" destId="{73016096-8CA4-4FC2-9558-8F80D4D9A0BD}" srcOrd="0" destOrd="0" presId="urn:microsoft.com/office/officeart/2005/8/layout/orgChart1"/>
    <dgm:cxn modelId="{28F3219E-2F35-4D84-BDC4-9465E0EB1A46}" type="presParOf" srcId="{73016096-8CA4-4FC2-9558-8F80D4D9A0BD}" destId="{3C83D6C3-15F3-4852-9692-2BD76E38533F}" srcOrd="0" destOrd="0" presId="urn:microsoft.com/office/officeart/2005/8/layout/orgChart1"/>
    <dgm:cxn modelId="{52B2983A-B6ED-47B3-8371-F28FA2AA6D50}" type="presParOf" srcId="{73016096-8CA4-4FC2-9558-8F80D4D9A0BD}" destId="{F5E8D4AC-86E4-4D47-82B3-FBBEF606C4D7}" srcOrd="1" destOrd="0" presId="urn:microsoft.com/office/officeart/2005/8/layout/orgChart1"/>
    <dgm:cxn modelId="{BED07D8F-8570-45AB-9CE6-AE0B29873BA5}" type="presParOf" srcId="{66B6D321-E07E-47D5-9BA6-3D76E82CA5BB}" destId="{21F2FEEE-08E4-406A-A83A-965D523D6F72}" srcOrd="1" destOrd="0" presId="urn:microsoft.com/office/officeart/2005/8/layout/orgChart1"/>
    <dgm:cxn modelId="{F29E84D7-CC43-4FAC-BCCF-2883D4298F82}" type="presParOf" srcId="{21F2FEEE-08E4-406A-A83A-965D523D6F72}" destId="{9EAD44EF-632C-437C-8C03-40F90A12748A}" srcOrd="0" destOrd="0" presId="urn:microsoft.com/office/officeart/2005/8/layout/orgChart1"/>
    <dgm:cxn modelId="{6A55875E-0BEC-49AA-B496-D72D6BA7300E}" type="presParOf" srcId="{21F2FEEE-08E4-406A-A83A-965D523D6F72}" destId="{08A34F9D-EE2B-4A26-81BB-FD2A876066D5}" srcOrd="1" destOrd="0" presId="urn:microsoft.com/office/officeart/2005/8/layout/orgChart1"/>
    <dgm:cxn modelId="{39E0BEF1-0973-49FA-8E8A-920E501C2686}" type="presParOf" srcId="{08A34F9D-EE2B-4A26-81BB-FD2A876066D5}" destId="{7D96E5BC-E5EC-4764-A2A6-17B129634916}" srcOrd="0" destOrd="0" presId="urn:microsoft.com/office/officeart/2005/8/layout/orgChart1"/>
    <dgm:cxn modelId="{7473E3A2-F574-4CEE-BF89-CAA6A41FE003}" type="presParOf" srcId="{7D96E5BC-E5EC-4764-A2A6-17B129634916}" destId="{D4865982-1D0E-4823-A05F-4092CDD9E014}" srcOrd="0" destOrd="0" presId="urn:microsoft.com/office/officeart/2005/8/layout/orgChart1"/>
    <dgm:cxn modelId="{9617DD48-D8DF-4B20-99C6-7C14329265E1}" type="presParOf" srcId="{7D96E5BC-E5EC-4764-A2A6-17B129634916}" destId="{D28204BB-62BB-4FC7-8E89-309C5B470E21}" srcOrd="1" destOrd="0" presId="urn:microsoft.com/office/officeart/2005/8/layout/orgChart1"/>
    <dgm:cxn modelId="{8D56D7C8-71BF-47BB-ADD4-BBBB8CA09268}" type="presParOf" srcId="{08A34F9D-EE2B-4A26-81BB-FD2A876066D5}" destId="{9166C581-7755-48EB-AFA6-574BF921030A}" srcOrd="1" destOrd="0" presId="urn:microsoft.com/office/officeart/2005/8/layout/orgChart1"/>
    <dgm:cxn modelId="{6D554739-8681-4188-A96E-41A7FA5A8F4D}" type="presParOf" srcId="{9166C581-7755-48EB-AFA6-574BF921030A}" destId="{B07A1D7F-4C30-45E9-9D58-E355C8B11ADA}" srcOrd="0" destOrd="0" presId="urn:microsoft.com/office/officeart/2005/8/layout/orgChart1"/>
    <dgm:cxn modelId="{75065A74-977E-4395-9866-6C4EBC6EFBEB}" type="presParOf" srcId="{9166C581-7755-48EB-AFA6-574BF921030A}" destId="{774DF7D0-79AF-48DB-9410-D1096222E6D4}" srcOrd="1" destOrd="0" presId="urn:microsoft.com/office/officeart/2005/8/layout/orgChart1"/>
    <dgm:cxn modelId="{8B28EC0F-A840-4667-9B0E-1F004D081E96}" type="presParOf" srcId="{774DF7D0-79AF-48DB-9410-D1096222E6D4}" destId="{4E2B36E0-69EF-4525-8261-8F448452C662}" srcOrd="0" destOrd="0" presId="urn:microsoft.com/office/officeart/2005/8/layout/orgChart1"/>
    <dgm:cxn modelId="{FEE9A5F0-0E2A-47A7-A708-D10F24FB2074}" type="presParOf" srcId="{4E2B36E0-69EF-4525-8261-8F448452C662}" destId="{4D1AE55A-A51F-47A1-A6F6-210190DEF99A}" srcOrd="0" destOrd="0" presId="urn:microsoft.com/office/officeart/2005/8/layout/orgChart1"/>
    <dgm:cxn modelId="{951FF830-6384-45E3-A259-0CCA7ADBDBA9}" type="presParOf" srcId="{4E2B36E0-69EF-4525-8261-8F448452C662}" destId="{CEDAFD33-95CB-4262-8706-64965C8E2157}" srcOrd="1" destOrd="0" presId="urn:microsoft.com/office/officeart/2005/8/layout/orgChart1"/>
    <dgm:cxn modelId="{D5D48B15-C362-4BB9-A021-027920C1AC32}" type="presParOf" srcId="{774DF7D0-79AF-48DB-9410-D1096222E6D4}" destId="{7332BAFC-5DF9-4CA3-B999-85AFF4AAD501}" srcOrd="1" destOrd="0" presId="urn:microsoft.com/office/officeart/2005/8/layout/orgChart1"/>
    <dgm:cxn modelId="{B72FC392-1B61-48BA-986C-E378C7C18573}" type="presParOf" srcId="{7332BAFC-5DF9-4CA3-B999-85AFF4AAD501}" destId="{9EF1469F-4AFF-48B3-B6D6-6ED0278E4A9C}" srcOrd="0" destOrd="0" presId="urn:microsoft.com/office/officeart/2005/8/layout/orgChart1"/>
    <dgm:cxn modelId="{C407989D-FADE-4137-A30A-76ABDBCA33BF}" type="presParOf" srcId="{7332BAFC-5DF9-4CA3-B999-85AFF4AAD501}" destId="{2FBABA4E-5E43-41E4-A6BD-FBA3D212D1D4}" srcOrd="1" destOrd="0" presId="urn:microsoft.com/office/officeart/2005/8/layout/orgChart1"/>
    <dgm:cxn modelId="{73391EBF-71A6-4605-9041-ECA030AF3C9B}" type="presParOf" srcId="{2FBABA4E-5E43-41E4-A6BD-FBA3D212D1D4}" destId="{B7385BCB-976C-4EE7-A32F-ABD4876B4D72}" srcOrd="0" destOrd="0" presId="urn:microsoft.com/office/officeart/2005/8/layout/orgChart1"/>
    <dgm:cxn modelId="{90223B29-9EAE-4A6E-89F7-E4CFC35A655B}" type="presParOf" srcId="{B7385BCB-976C-4EE7-A32F-ABD4876B4D72}" destId="{26D1A61B-F3D7-4EF2-A38B-6400CD632224}" srcOrd="0" destOrd="0" presId="urn:microsoft.com/office/officeart/2005/8/layout/orgChart1"/>
    <dgm:cxn modelId="{8318B764-5FAE-4FCF-9AFC-D9CC2601602D}" type="presParOf" srcId="{B7385BCB-976C-4EE7-A32F-ABD4876B4D72}" destId="{82EBA9BD-B991-4DC5-B0FB-BA72AE9B4B05}" srcOrd="1" destOrd="0" presId="urn:microsoft.com/office/officeart/2005/8/layout/orgChart1"/>
    <dgm:cxn modelId="{1C2F7ECE-AA83-4B31-9AFE-F7BA20149B95}" type="presParOf" srcId="{2FBABA4E-5E43-41E4-A6BD-FBA3D212D1D4}" destId="{BEAA6BA0-1B17-4CAB-9AC5-1CD1445D10A9}" srcOrd="1" destOrd="0" presId="urn:microsoft.com/office/officeart/2005/8/layout/orgChart1"/>
    <dgm:cxn modelId="{1D717E41-F46D-4A5E-B8DC-077E67B581AF}" type="presParOf" srcId="{2FBABA4E-5E43-41E4-A6BD-FBA3D212D1D4}" destId="{BD65E7B0-55E5-4054-A721-508193943B9E}" srcOrd="2" destOrd="0" presId="urn:microsoft.com/office/officeart/2005/8/layout/orgChart1"/>
    <dgm:cxn modelId="{8D8FE70D-EA98-45F4-AB16-92C119A78A6C}" type="presParOf" srcId="{7332BAFC-5DF9-4CA3-B999-85AFF4AAD501}" destId="{3AC1FAB4-E22A-40B4-80AB-DBE8F172EF56}" srcOrd="2" destOrd="0" presId="urn:microsoft.com/office/officeart/2005/8/layout/orgChart1"/>
    <dgm:cxn modelId="{8BB1D04B-0EA4-4702-8D38-1618B5300D5A}" type="presParOf" srcId="{7332BAFC-5DF9-4CA3-B999-85AFF4AAD501}" destId="{6DA16731-D4EF-4A0F-9ADA-6E8CCFC95B42}" srcOrd="3" destOrd="0" presId="urn:microsoft.com/office/officeart/2005/8/layout/orgChart1"/>
    <dgm:cxn modelId="{4E9F789C-B141-4929-B373-4F259B6EF06C}" type="presParOf" srcId="{6DA16731-D4EF-4A0F-9ADA-6E8CCFC95B42}" destId="{9EA38E9D-CA8B-49B9-9CC9-999981ECCAB1}" srcOrd="0" destOrd="0" presId="urn:microsoft.com/office/officeart/2005/8/layout/orgChart1"/>
    <dgm:cxn modelId="{8FE98C03-75BC-4466-93EB-49A7AFE42F7F}" type="presParOf" srcId="{9EA38E9D-CA8B-49B9-9CC9-999981ECCAB1}" destId="{DE965068-9360-4352-8464-9774AD527B01}" srcOrd="0" destOrd="0" presId="urn:microsoft.com/office/officeart/2005/8/layout/orgChart1"/>
    <dgm:cxn modelId="{32C4D26B-3938-4157-B678-A1E36069220E}" type="presParOf" srcId="{9EA38E9D-CA8B-49B9-9CC9-999981ECCAB1}" destId="{D766AB4C-06BA-4781-B8D7-3283A502CBC4}" srcOrd="1" destOrd="0" presId="urn:microsoft.com/office/officeart/2005/8/layout/orgChart1"/>
    <dgm:cxn modelId="{22B0D735-C7C0-44C5-A388-7A5F1AB24CCC}" type="presParOf" srcId="{6DA16731-D4EF-4A0F-9ADA-6E8CCFC95B42}" destId="{5E0C0E80-8C6F-475B-A50B-60DACAE94BE6}" srcOrd="1" destOrd="0" presId="urn:microsoft.com/office/officeart/2005/8/layout/orgChart1"/>
    <dgm:cxn modelId="{1D699BD6-0FB8-4CA4-A876-D3D7D94C11D1}" type="presParOf" srcId="{6DA16731-D4EF-4A0F-9ADA-6E8CCFC95B42}" destId="{F8D4A96F-1C9F-4CCD-ACAB-325308161DB9}" srcOrd="2" destOrd="0" presId="urn:microsoft.com/office/officeart/2005/8/layout/orgChart1"/>
    <dgm:cxn modelId="{2CDDCC4A-DB22-4077-8525-FD49CBB688EB}" type="presParOf" srcId="{7332BAFC-5DF9-4CA3-B999-85AFF4AAD501}" destId="{2EF0E66B-7883-40E8-8517-F9DA3B9E178A}" srcOrd="4" destOrd="0" presId="urn:microsoft.com/office/officeart/2005/8/layout/orgChart1"/>
    <dgm:cxn modelId="{45513F05-427B-4E23-94EC-E653413CDD2F}" type="presParOf" srcId="{7332BAFC-5DF9-4CA3-B999-85AFF4AAD501}" destId="{58A67714-6AD0-4960-8743-36D1B0897667}" srcOrd="5" destOrd="0" presId="urn:microsoft.com/office/officeart/2005/8/layout/orgChart1"/>
    <dgm:cxn modelId="{4CADAD8A-C839-4F87-9410-6D6768B2E252}" type="presParOf" srcId="{58A67714-6AD0-4960-8743-36D1B0897667}" destId="{12D22869-1F22-4095-86F6-3C414DFD6C3B}" srcOrd="0" destOrd="0" presId="urn:microsoft.com/office/officeart/2005/8/layout/orgChart1"/>
    <dgm:cxn modelId="{5634DEE3-0FD8-4432-AFE3-8EF596D68EF0}" type="presParOf" srcId="{12D22869-1F22-4095-86F6-3C414DFD6C3B}" destId="{FB45A148-4612-4371-A9A1-90758098FD92}" srcOrd="0" destOrd="0" presId="urn:microsoft.com/office/officeart/2005/8/layout/orgChart1"/>
    <dgm:cxn modelId="{157046DB-5518-4909-A05B-4E43DA982504}" type="presParOf" srcId="{12D22869-1F22-4095-86F6-3C414DFD6C3B}" destId="{D478CE6C-7B46-42AF-8CD5-C4689B4BB89C}" srcOrd="1" destOrd="0" presId="urn:microsoft.com/office/officeart/2005/8/layout/orgChart1"/>
    <dgm:cxn modelId="{5B07415A-2F77-41CD-B9FB-0A432CED4A60}" type="presParOf" srcId="{58A67714-6AD0-4960-8743-36D1B0897667}" destId="{C5E7B85E-0C02-4A2E-9D65-C281876F6130}" srcOrd="1" destOrd="0" presId="urn:microsoft.com/office/officeart/2005/8/layout/orgChart1"/>
    <dgm:cxn modelId="{FA050DB5-76D4-4733-800F-84E3264BF35D}" type="presParOf" srcId="{58A67714-6AD0-4960-8743-36D1B0897667}" destId="{11AFC192-309A-44EA-9BF0-9F563562BCFB}" srcOrd="2" destOrd="0" presId="urn:microsoft.com/office/officeart/2005/8/layout/orgChart1"/>
    <dgm:cxn modelId="{F89A20DC-FF51-4F8D-BCB0-5B6F83F7EF3E}" type="presParOf" srcId="{774DF7D0-79AF-48DB-9410-D1096222E6D4}" destId="{48A25F29-B116-4C4D-999F-52A5523C7270}" srcOrd="2" destOrd="0" presId="urn:microsoft.com/office/officeart/2005/8/layout/orgChart1"/>
    <dgm:cxn modelId="{991300AA-4EAE-462F-A17F-79752052DB83}" type="presParOf" srcId="{9166C581-7755-48EB-AFA6-574BF921030A}" destId="{C3ADFD67-C3EE-4571-B4DC-C285CEF239E6}" srcOrd="2" destOrd="0" presId="urn:microsoft.com/office/officeart/2005/8/layout/orgChart1"/>
    <dgm:cxn modelId="{A1F84F8D-4D61-45D4-BA17-2971E4391505}" type="presParOf" srcId="{9166C581-7755-48EB-AFA6-574BF921030A}" destId="{EA21F295-09DF-4FED-BFBC-67042E23AFEF}" srcOrd="3" destOrd="0" presId="urn:microsoft.com/office/officeart/2005/8/layout/orgChart1"/>
    <dgm:cxn modelId="{DBE301C9-E416-4578-9D91-788D50665C43}" type="presParOf" srcId="{EA21F295-09DF-4FED-BFBC-67042E23AFEF}" destId="{65687BE0-9D73-41FE-9248-2F5DA86D5434}" srcOrd="0" destOrd="0" presId="urn:microsoft.com/office/officeart/2005/8/layout/orgChart1"/>
    <dgm:cxn modelId="{8065BA6C-FC7F-454A-B2A2-B77C61D38191}" type="presParOf" srcId="{65687BE0-9D73-41FE-9248-2F5DA86D5434}" destId="{E64A6F72-6951-4B7F-A057-A65A0C46C244}" srcOrd="0" destOrd="0" presId="urn:microsoft.com/office/officeart/2005/8/layout/orgChart1"/>
    <dgm:cxn modelId="{7D2B4135-91F1-4842-8714-BBB8C4BCF3E6}" type="presParOf" srcId="{65687BE0-9D73-41FE-9248-2F5DA86D5434}" destId="{4A8CEB4F-1A28-4493-A41A-540E547BE860}" srcOrd="1" destOrd="0" presId="urn:microsoft.com/office/officeart/2005/8/layout/orgChart1"/>
    <dgm:cxn modelId="{AE70C4E9-9F7F-4389-A974-AC8C798F2375}" type="presParOf" srcId="{EA21F295-09DF-4FED-BFBC-67042E23AFEF}" destId="{3B00F2C6-A723-4165-82EC-52F99F709228}" srcOrd="1" destOrd="0" presId="urn:microsoft.com/office/officeart/2005/8/layout/orgChart1"/>
    <dgm:cxn modelId="{44B1E6A4-689C-47F3-B23F-46B9B30B9789}" type="presParOf" srcId="{EA21F295-09DF-4FED-BFBC-67042E23AFEF}" destId="{3F1D7808-17C9-4546-B71F-A36C6F9E63AC}" srcOrd="2" destOrd="0" presId="urn:microsoft.com/office/officeart/2005/8/layout/orgChart1"/>
    <dgm:cxn modelId="{F3A6A1D6-239E-4303-828A-30E008AE26C5}" type="presParOf" srcId="{08A34F9D-EE2B-4A26-81BB-FD2A876066D5}" destId="{5E84EB08-5630-4B29-A738-DB5941C8706E}" srcOrd="2" destOrd="0" presId="urn:microsoft.com/office/officeart/2005/8/layout/orgChart1"/>
    <dgm:cxn modelId="{F12316C2-5FB1-4AE9-ADD4-BCD2DDF1567D}" type="presParOf" srcId="{21F2FEEE-08E4-406A-A83A-965D523D6F72}" destId="{866C6BAA-1941-4F6D-9ABA-28E00E0E567E}" srcOrd="2" destOrd="0" presId="urn:microsoft.com/office/officeart/2005/8/layout/orgChart1"/>
    <dgm:cxn modelId="{CBD902EF-0BF8-46E1-9512-7E61A6257DA5}" type="presParOf" srcId="{21F2FEEE-08E4-406A-A83A-965D523D6F72}" destId="{DD0D13AF-851B-4540-8C87-7D29FAF6A2D8}" srcOrd="3" destOrd="0" presId="urn:microsoft.com/office/officeart/2005/8/layout/orgChart1"/>
    <dgm:cxn modelId="{614B20C3-F4A0-4E38-8536-03D7BC7DADE5}" type="presParOf" srcId="{DD0D13AF-851B-4540-8C87-7D29FAF6A2D8}" destId="{C103DFCF-B253-4D88-810E-CF251C8BA673}" srcOrd="0" destOrd="0" presId="urn:microsoft.com/office/officeart/2005/8/layout/orgChart1"/>
    <dgm:cxn modelId="{6F64772E-456C-46C0-B29E-778C1969B829}" type="presParOf" srcId="{C103DFCF-B253-4D88-810E-CF251C8BA673}" destId="{A5B96090-E11D-404C-AE30-64A05CEFB597}" srcOrd="0" destOrd="0" presId="urn:microsoft.com/office/officeart/2005/8/layout/orgChart1"/>
    <dgm:cxn modelId="{366424EE-3733-4422-806F-A61B58842DB8}" type="presParOf" srcId="{C103DFCF-B253-4D88-810E-CF251C8BA673}" destId="{5D8D4662-B19E-4448-8860-2D2F8B9E94A7}" srcOrd="1" destOrd="0" presId="urn:microsoft.com/office/officeart/2005/8/layout/orgChart1"/>
    <dgm:cxn modelId="{40EC25B0-FD99-4A34-8D1C-863DB18BBB06}" type="presParOf" srcId="{DD0D13AF-851B-4540-8C87-7D29FAF6A2D8}" destId="{817A6AD1-0E61-4DA4-85F5-4FB84EA04C5D}" srcOrd="1" destOrd="0" presId="urn:microsoft.com/office/officeart/2005/8/layout/orgChart1"/>
    <dgm:cxn modelId="{83E83851-4B77-41AE-9231-6A75AF74EBCF}" type="presParOf" srcId="{DD0D13AF-851B-4540-8C87-7D29FAF6A2D8}" destId="{03F073AC-16C3-4636-A97E-6D68108B13A3}" srcOrd="2" destOrd="0" presId="urn:microsoft.com/office/officeart/2005/8/layout/orgChart1"/>
    <dgm:cxn modelId="{A7306F52-50EB-42E5-9E49-51E5319F7B30}" type="presParOf" srcId="{21F2FEEE-08E4-406A-A83A-965D523D6F72}" destId="{426D7BDE-407D-45E2-97A4-D39FD6348FC6}" srcOrd="4" destOrd="0" presId="urn:microsoft.com/office/officeart/2005/8/layout/orgChart1"/>
    <dgm:cxn modelId="{25065841-A8D5-46D7-8B95-EA1C5B529C51}" type="presParOf" srcId="{21F2FEEE-08E4-406A-A83A-965D523D6F72}" destId="{A8D7EA35-EE4A-4BA6-A62B-37A995D44CDF}" srcOrd="5" destOrd="0" presId="urn:microsoft.com/office/officeart/2005/8/layout/orgChart1"/>
    <dgm:cxn modelId="{1763264E-90D4-4D64-A2AC-0F8F366C700C}" type="presParOf" srcId="{A8D7EA35-EE4A-4BA6-A62B-37A995D44CDF}" destId="{89B6742C-2F69-4D77-BE98-FAAB5B55B86D}" srcOrd="0" destOrd="0" presId="urn:microsoft.com/office/officeart/2005/8/layout/orgChart1"/>
    <dgm:cxn modelId="{213BFF64-C436-4FB4-B1FE-FED7F5BBE78C}" type="presParOf" srcId="{89B6742C-2F69-4D77-BE98-FAAB5B55B86D}" destId="{C47DFB1F-9233-47EB-8B6B-C26FC4EE47FD}" srcOrd="0" destOrd="0" presId="urn:microsoft.com/office/officeart/2005/8/layout/orgChart1"/>
    <dgm:cxn modelId="{B41B6EDB-E084-4C47-997E-CBF98B8AD413}" type="presParOf" srcId="{89B6742C-2F69-4D77-BE98-FAAB5B55B86D}" destId="{99B33FAB-6EA2-41AE-835A-E9EC2264E94A}" srcOrd="1" destOrd="0" presId="urn:microsoft.com/office/officeart/2005/8/layout/orgChart1"/>
    <dgm:cxn modelId="{63609758-7A08-43A3-A67D-59AFF28E66EA}" type="presParOf" srcId="{A8D7EA35-EE4A-4BA6-A62B-37A995D44CDF}" destId="{C986DFC3-A35D-4404-829D-BFA2CD091A9D}" srcOrd="1" destOrd="0" presId="urn:microsoft.com/office/officeart/2005/8/layout/orgChart1"/>
    <dgm:cxn modelId="{ABA0B301-E893-40D9-98B5-C89EF9D7E1AA}" type="presParOf" srcId="{A8D7EA35-EE4A-4BA6-A62B-37A995D44CDF}" destId="{E8D01B3E-50CA-4CA1-8641-61B619213620}" srcOrd="2" destOrd="0" presId="urn:microsoft.com/office/officeart/2005/8/layout/orgChart1"/>
    <dgm:cxn modelId="{4515C2CA-8B30-4041-BE19-BCC53D3D12DF}" type="presParOf" srcId="{66B6D321-E07E-47D5-9BA6-3D76E82CA5BB}" destId="{830FCF9A-62FC-4A84-9AF0-0D3391D86F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22BDC1-47FE-4FE1-9302-E5B3EEE9CDEA}"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tr-TR"/>
        </a:p>
      </dgm:t>
    </dgm:pt>
    <dgm:pt modelId="{4C70E951-A33F-4BD7-9762-AB40AD4248C3}">
      <dgm:prSet phldrT="[Metin]"/>
      <dgm:spPr/>
      <dgm:t>
        <a:bodyPr/>
        <a:lstStyle/>
        <a:p>
          <a:r>
            <a:rPr lang="tr-TR" dirty="0" smtClean="0"/>
            <a:t>Epidemiyolojik Araştırmalar</a:t>
          </a:r>
          <a:endParaRPr lang="tr-TR" dirty="0"/>
        </a:p>
      </dgm:t>
    </dgm:pt>
    <dgm:pt modelId="{45231E61-F102-4726-B5DA-0915F91F2919}" type="parTrans" cxnId="{87093C5D-4A9E-4029-B17A-B6D89E554D6C}">
      <dgm:prSet/>
      <dgm:spPr/>
      <dgm:t>
        <a:bodyPr/>
        <a:lstStyle/>
        <a:p>
          <a:endParaRPr lang="tr-TR"/>
        </a:p>
      </dgm:t>
    </dgm:pt>
    <dgm:pt modelId="{F5D2F511-5DC7-4C3C-9D6A-ADDAF8E0CB83}" type="sibTrans" cxnId="{87093C5D-4A9E-4029-B17A-B6D89E554D6C}">
      <dgm:prSet/>
      <dgm:spPr/>
      <dgm:t>
        <a:bodyPr/>
        <a:lstStyle/>
        <a:p>
          <a:endParaRPr lang="tr-TR"/>
        </a:p>
      </dgm:t>
    </dgm:pt>
    <dgm:pt modelId="{D794C8D0-9148-4B72-8887-030839734D99}">
      <dgm:prSet phldrT="[Metin]"/>
      <dgm:spPr/>
      <dgm:t>
        <a:bodyPr/>
        <a:lstStyle/>
        <a:p>
          <a:r>
            <a:rPr lang="tr-TR" dirty="0" smtClean="0"/>
            <a:t>Gözlemsel</a:t>
          </a:r>
          <a:endParaRPr lang="tr-TR" dirty="0"/>
        </a:p>
      </dgm:t>
    </dgm:pt>
    <dgm:pt modelId="{67B2F941-4AC3-48AA-BBE1-9A41ACFEF35F}" type="parTrans" cxnId="{F35F3481-7A8B-484E-86B0-1FE97407FA94}">
      <dgm:prSet/>
      <dgm:spPr/>
      <dgm:t>
        <a:bodyPr/>
        <a:lstStyle/>
        <a:p>
          <a:endParaRPr lang="tr-TR"/>
        </a:p>
      </dgm:t>
    </dgm:pt>
    <dgm:pt modelId="{BB243C7A-EEE7-4099-92CE-1CDCD942F736}" type="sibTrans" cxnId="{F35F3481-7A8B-484E-86B0-1FE97407FA94}">
      <dgm:prSet/>
      <dgm:spPr/>
      <dgm:t>
        <a:bodyPr/>
        <a:lstStyle/>
        <a:p>
          <a:endParaRPr lang="tr-TR"/>
        </a:p>
      </dgm:t>
    </dgm:pt>
    <dgm:pt modelId="{8B5E5AF8-321F-45B2-A078-A31CF7DD8C4E}">
      <dgm:prSet phldrT="[Metin]"/>
      <dgm:spPr/>
      <dgm:t>
        <a:bodyPr/>
        <a:lstStyle/>
        <a:p>
          <a:r>
            <a:rPr lang="tr-TR" dirty="0" smtClean="0"/>
            <a:t>Tanımlayıcı</a:t>
          </a:r>
          <a:endParaRPr lang="tr-TR" dirty="0"/>
        </a:p>
      </dgm:t>
    </dgm:pt>
    <dgm:pt modelId="{C3849EFF-34B4-44AB-8DE6-8AE5EEFB6BF1}" type="parTrans" cxnId="{DBA49A99-0A28-4E68-A821-84E4FBDCB370}">
      <dgm:prSet/>
      <dgm:spPr/>
      <dgm:t>
        <a:bodyPr/>
        <a:lstStyle/>
        <a:p>
          <a:endParaRPr lang="tr-TR"/>
        </a:p>
      </dgm:t>
    </dgm:pt>
    <dgm:pt modelId="{F779F548-108D-446C-8E51-493CBAFF8EFE}" type="sibTrans" cxnId="{DBA49A99-0A28-4E68-A821-84E4FBDCB370}">
      <dgm:prSet/>
      <dgm:spPr/>
      <dgm:t>
        <a:bodyPr/>
        <a:lstStyle/>
        <a:p>
          <a:endParaRPr lang="tr-TR"/>
        </a:p>
      </dgm:t>
    </dgm:pt>
    <dgm:pt modelId="{846BF45D-081D-438D-9D3D-9F361A933AB3}">
      <dgm:prSet phldrT="[Metin]"/>
      <dgm:spPr/>
      <dgm:t>
        <a:bodyPr/>
        <a:lstStyle/>
        <a:p>
          <a:r>
            <a:rPr lang="tr-TR" dirty="0" smtClean="0"/>
            <a:t>Analitik</a:t>
          </a:r>
          <a:endParaRPr lang="tr-TR" dirty="0"/>
        </a:p>
      </dgm:t>
    </dgm:pt>
    <dgm:pt modelId="{156EAD6A-87AD-4F86-9F7F-18541A73F607}" type="parTrans" cxnId="{CD82021C-F66C-48BE-810D-35C4750FF9BA}">
      <dgm:prSet/>
      <dgm:spPr/>
      <dgm:t>
        <a:bodyPr/>
        <a:lstStyle/>
        <a:p>
          <a:endParaRPr lang="tr-TR"/>
        </a:p>
      </dgm:t>
    </dgm:pt>
    <dgm:pt modelId="{3362C8D0-1A40-44B1-A0ED-E8D7DC2109C5}" type="sibTrans" cxnId="{CD82021C-F66C-48BE-810D-35C4750FF9BA}">
      <dgm:prSet/>
      <dgm:spPr/>
      <dgm:t>
        <a:bodyPr/>
        <a:lstStyle/>
        <a:p>
          <a:endParaRPr lang="tr-TR"/>
        </a:p>
      </dgm:t>
    </dgm:pt>
    <dgm:pt modelId="{394EEB0C-F1F9-4B0D-B9BD-A1C830293F5F}">
      <dgm:prSet phldrT="[Metin]"/>
      <dgm:spPr/>
      <dgm:t>
        <a:bodyPr/>
        <a:lstStyle/>
        <a:p>
          <a:r>
            <a:rPr lang="tr-TR" dirty="0" smtClean="0"/>
            <a:t>Deneysel</a:t>
          </a:r>
          <a:endParaRPr lang="tr-TR" dirty="0"/>
        </a:p>
      </dgm:t>
    </dgm:pt>
    <dgm:pt modelId="{ECF74C8D-06FA-47B7-88D7-960BB0A62246}" type="parTrans" cxnId="{B4C8E16D-BFF8-47C8-B3BC-13028BA02AFF}">
      <dgm:prSet/>
      <dgm:spPr/>
      <dgm:t>
        <a:bodyPr/>
        <a:lstStyle/>
        <a:p>
          <a:endParaRPr lang="tr-TR"/>
        </a:p>
      </dgm:t>
    </dgm:pt>
    <dgm:pt modelId="{F565763F-C96F-4A5A-A5D0-57BE7CAC083A}" type="sibTrans" cxnId="{B4C8E16D-BFF8-47C8-B3BC-13028BA02AFF}">
      <dgm:prSet/>
      <dgm:spPr/>
      <dgm:t>
        <a:bodyPr/>
        <a:lstStyle/>
        <a:p>
          <a:endParaRPr lang="tr-TR"/>
        </a:p>
      </dgm:t>
    </dgm:pt>
    <dgm:pt modelId="{63DA4D60-3CA8-4AE6-AC21-97EF260E2EE2}">
      <dgm:prSet phldrT="[Metin]"/>
      <dgm:spPr/>
      <dgm:t>
        <a:bodyPr/>
        <a:lstStyle/>
        <a:p>
          <a:r>
            <a:rPr lang="tr-TR" dirty="0" smtClean="0"/>
            <a:t>Metodolojik</a:t>
          </a:r>
          <a:endParaRPr lang="tr-TR" dirty="0"/>
        </a:p>
      </dgm:t>
    </dgm:pt>
    <dgm:pt modelId="{63C3615E-CA94-41EC-AFB7-F42042D87B27}" type="parTrans" cxnId="{3CE53AC0-E335-460E-8447-7E4099D66CA0}">
      <dgm:prSet/>
      <dgm:spPr/>
      <dgm:t>
        <a:bodyPr/>
        <a:lstStyle/>
        <a:p>
          <a:endParaRPr lang="en-US"/>
        </a:p>
      </dgm:t>
    </dgm:pt>
    <dgm:pt modelId="{0AA17720-E84B-44CB-A2B6-80BAFAD29CF3}" type="sibTrans" cxnId="{3CE53AC0-E335-460E-8447-7E4099D66CA0}">
      <dgm:prSet/>
      <dgm:spPr/>
      <dgm:t>
        <a:bodyPr/>
        <a:lstStyle/>
        <a:p>
          <a:endParaRPr lang="en-US"/>
        </a:p>
      </dgm:t>
    </dgm:pt>
    <dgm:pt modelId="{95C2A72E-05F5-49E0-8B74-E20D00E4F29E}">
      <dgm:prSet phldrT="[Metin]"/>
      <dgm:spPr>
        <a:solidFill>
          <a:schemeClr val="accent1">
            <a:hueOff val="0"/>
            <a:satOff val="0"/>
            <a:lumOff val="0"/>
            <a:alpha val="50000"/>
          </a:schemeClr>
        </a:solidFill>
      </dgm:spPr>
      <dgm:t>
        <a:bodyPr/>
        <a:lstStyle/>
        <a:p>
          <a:r>
            <a:rPr lang="tr-TR" dirty="0" smtClean="0"/>
            <a:t>Olgu Raporu, Olgu Serisi</a:t>
          </a:r>
          <a:endParaRPr lang="tr-TR" dirty="0"/>
        </a:p>
      </dgm:t>
    </dgm:pt>
    <dgm:pt modelId="{82AA67D8-A422-4496-ACCA-719487F0F9F8}" type="parTrans" cxnId="{6AF20F78-D54D-40F6-9661-4E5DDF51EBB3}">
      <dgm:prSet/>
      <dgm:spPr/>
      <dgm:t>
        <a:bodyPr/>
        <a:lstStyle/>
        <a:p>
          <a:endParaRPr lang="en-US"/>
        </a:p>
      </dgm:t>
    </dgm:pt>
    <dgm:pt modelId="{4204B498-F1FD-4B0D-9405-3ACDB1F55B28}" type="sibTrans" cxnId="{6AF20F78-D54D-40F6-9661-4E5DDF51EBB3}">
      <dgm:prSet/>
      <dgm:spPr/>
      <dgm:t>
        <a:bodyPr/>
        <a:lstStyle/>
        <a:p>
          <a:endParaRPr lang="en-US"/>
        </a:p>
      </dgm:t>
    </dgm:pt>
    <dgm:pt modelId="{746013B4-81E6-4CAE-821E-ED7D5BC5EA03}">
      <dgm:prSet phldrT="[Metin]"/>
      <dgm:spPr>
        <a:solidFill>
          <a:schemeClr val="accent1">
            <a:hueOff val="0"/>
            <a:satOff val="0"/>
            <a:lumOff val="0"/>
            <a:alpha val="52000"/>
          </a:schemeClr>
        </a:solidFill>
      </dgm:spPr>
      <dgm:t>
        <a:bodyPr/>
        <a:lstStyle/>
        <a:p>
          <a:r>
            <a:rPr lang="tr-TR" dirty="0" err="1" smtClean="0"/>
            <a:t>Korelasyonel</a:t>
          </a:r>
          <a:endParaRPr lang="tr-TR" dirty="0"/>
        </a:p>
      </dgm:t>
    </dgm:pt>
    <dgm:pt modelId="{842389F1-3FB1-4D62-AB20-97CEE5C52836}" type="parTrans" cxnId="{34B79ABB-A087-4120-8DAB-2CBD11E65F3B}">
      <dgm:prSet/>
      <dgm:spPr/>
      <dgm:t>
        <a:bodyPr/>
        <a:lstStyle/>
        <a:p>
          <a:endParaRPr lang="en-US"/>
        </a:p>
      </dgm:t>
    </dgm:pt>
    <dgm:pt modelId="{D2F8AAB0-138A-46B1-8E71-9F3AC123E7E9}" type="sibTrans" cxnId="{34B79ABB-A087-4120-8DAB-2CBD11E65F3B}">
      <dgm:prSet/>
      <dgm:spPr/>
      <dgm:t>
        <a:bodyPr/>
        <a:lstStyle/>
        <a:p>
          <a:endParaRPr lang="en-US"/>
        </a:p>
      </dgm:t>
    </dgm:pt>
    <dgm:pt modelId="{E7C1B728-6D8F-42D1-9AC4-AAF9721F36B7}">
      <dgm:prSet phldrT="[Metin]"/>
      <dgm:spPr>
        <a:solidFill>
          <a:schemeClr val="accent1">
            <a:hueOff val="0"/>
            <a:satOff val="0"/>
            <a:lumOff val="0"/>
            <a:alpha val="57000"/>
          </a:schemeClr>
        </a:solidFill>
      </dgm:spPr>
      <dgm:t>
        <a:bodyPr/>
        <a:lstStyle/>
        <a:p>
          <a:r>
            <a:rPr lang="tr-TR" dirty="0" smtClean="0"/>
            <a:t>Kesitsel</a:t>
          </a:r>
          <a:endParaRPr lang="tr-TR" dirty="0"/>
        </a:p>
      </dgm:t>
    </dgm:pt>
    <dgm:pt modelId="{F3BDDE10-AE1F-400C-A465-4271174C3B5B}" type="parTrans" cxnId="{11651176-B248-4F46-A2C0-DCC26F0DA89A}">
      <dgm:prSet/>
      <dgm:spPr/>
      <dgm:t>
        <a:bodyPr/>
        <a:lstStyle/>
        <a:p>
          <a:endParaRPr lang="en-US"/>
        </a:p>
      </dgm:t>
    </dgm:pt>
    <dgm:pt modelId="{85CD892B-518B-4F49-B994-BC5E2D1EFEED}" type="sibTrans" cxnId="{11651176-B248-4F46-A2C0-DCC26F0DA89A}">
      <dgm:prSet/>
      <dgm:spPr/>
      <dgm:t>
        <a:bodyPr/>
        <a:lstStyle/>
        <a:p>
          <a:endParaRPr lang="en-US"/>
        </a:p>
      </dgm:t>
    </dgm:pt>
    <dgm:pt modelId="{7B9A836C-393F-4457-A18D-8732A658CD86}">
      <dgm:prSet/>
      <dgm:spPr/>
      <dgm:t>
        <a:bodyPr/>
        <a:lstStyle/>
        <a:p>
          <a:r>
            <a:rPr lang="tr-TR" dirty="0" smtClean="0"/>
            <a:t>Olgu- Kontrol</a:t>
          </a:r>
          <a:endParaRPr lang="en-US" dirty="0"/>
        </a:p>
      </dgm:t>
    </dgm:pt>
    <dgm:pt modelId="{5F7A3FD8-DC0D-4B54-AF0B-3232E32F994A}" type="parTrans" cxnId="{8F08EA04-E7A9-41A2-AD1C-EB69508ECA2B}">
      <dgm:prSet/>
      <dgm:spPr/>
      <dgm:t>
        <a:bodyPr/>
        <a:lstStyle/>
        <a:p>
          <a:endParaRPr lang="en-US"/>
        </a:p>
      </dgm:t>
    </dgm:pt>
    <dgm:pt modelId="{491215C0-E633-4A0A-9CBD-BA6D3FD76A46}" type="sibTrans" cxnId="{8F08EA04-E7A9-41A2-AD1C-EB69508ECA2B}">
      <dgm:prSet/>
      <dgm:spPr/>
      <dgm:t>
        <a:bodyPr/>
        <a:lstStyle/>
        <a:p>
          <a:endParaRPr lang="en-US"/>
        </a:p>
      </dgm:t>
    </dgm:pt>
    <dgm:pt modelId="{75A94FBC-7FFF-4F6A-A31B-E5E5C6C732D1}">
      <dgm:prSet/>
      <dgm:spPr/>
      <dgm:t>
        <a:bodyPr/>
        <a:lstStyle/>
        <a:p>
          <a:r>
            <a:rPr lang="tr-TR" dirty="0" err="1" smtClean="0"/>
            <a:t>Kohort</a:t>
          </a:r>
          <a:endParaRPr lang="en-US" dirty="0"/>
        </a:p>
      </dgm:t>
    </dgm:pt>
    <dgm:pt modelId="{E542A3C1-436B-4D06-8210-1848C2DA8F4F}" type="parTrans" cxnId="{37766BE0-1A9D-4F31-B721-CF774A08AB92}">
      <dgm:prSet/>
      <dgm:spPr/>
      <dgm:t>
        <a:bodyPr/>
        <a:lstStyle/>
        <a:p>
          <a:endParaRPr lang="en-US"/>
        </a:p>
      </dgm:t>
    </dgm:pt>
    <dgm:pt modelId="{00C3F125-C449-4B62-9F1D-430DF23C1002}" type="sibTrans" cxnId="{37766BE0-1A9D-4F31-B721-CF774A08AB92}">
      <dgm:prSet/>
      <dgm:spPr/>
      <dgm:t>
        <a:bodyPr/>
        <a:lstStyle/>
        <a:p>
          <a:endParaRPr lang="en-US"/>
        </a:p>
      </dgm:t>
    </dgm:pt>
    <dgm:pt modelId="{874BF90C-99B8-473B-9456-2F53E9C68ACD}" type="pres">
      <dgm:prSet presAssocID="{3B22BDC1-47FE-4FE1-9302-E5B3EEE9CDEA}" presName="hierChild1" presStyleCnt="0">
        <dgm:presLayoutVars>
          <dgm:orgChart val="1"/>
          <dgm:chPref val="1"/>
          <dgm:dir/>
          <dgm:animOne val="branch"/>
          <dgm:animLvl val="lvl"/>
          <dgm:resizeHandles/>
        </dgm:presLayoutVars>
      </dgm:prSet>
      <dgm:spPr/>
      <dgm:t>
        <a:bodyPr/>
        <a:lstStyle/>
        <a:p>
          <a:endParaRPr lang="tr-TR"/>
        </a:p>
      </dgm:t>
    </dgm:pt>
    <dgm:pt modelId="{66B6D321-E07E-47D5-9BA6-3D76E82CA5BB}" type="pres">
      <dgm:prSet presAssocID="{4C70E951-A33F-4BD7-9762-AB40AD4248C3}" presName="hierRoot1" presStyleCnt="0">
        <dgm:presLayoutVars>
          <dgm:hierBranch val="init"/>
        </dgm:presLayoutVars>
      </dgm:prSet>
      <dgm:spPr/>
      <dgm:t>
        <a:bodyPr/>
        <a:lstStyle/>
        <a:p>
          <a:endParaRPr lang="en-US"/>
        </a:p>
      </dgm:t>
    </dgm:pt>
    <dgm:pt modelId="{73016096-8CA4-4FC2-9558-8F80D4D9A0BD}" type="pres">
      <dgm:prSet presAssocID="{4C70E951-A33F-4BD7-9762-AB40AD4248C3}" presName="rootComposite1" presStyleCnt="0"/>
      <dgm:spPr/>
      <dgm:t>
        <a:bodyPr/>
        <a:lstStyle/>
        <a:p>
          <a:endParaRPr lang="en-US"/>
        </a:p>
      </dgm:t>
    </dgm:pt>
    <dgm:pt modelId="{3C83D6C3-15F3-4852-9692-2BD76E38533F}" type="pres">
      <dgm:prSet presAssocID="{4C70E951-A33F-4BD7-9762-AB40AD4248C3}" presName="rootText1" presStyleLbl="node0" presStyleIdx="0" presStyleCnt="1" custScaleX="275532">
        <dgm:presLayoutVars>
          <dgm:chPref val="3"/>
        </dgm:presLayoutVars>
      </dgm:prSet>
      <dgm:spPr/>
      <dgm:t>
        <a:bodyPr/>
        <a:lstStyle/>
        <a:p>
          <a:endParaRPr lang="tr-TR"/>
        </a:p>
      </dgm:t>
    </dgm:pt>
    <dgm:pt modelId="{F5E8D4AC-86E4-4D47-82B3-FBBEF606C4D7}" type="pres">
      <dgm:prSet presAssocID="{4C70E951-A33F-4BD7-9762-AB40AD4248C3}" presName="rootConnector1" presStyleLbl="node1" presStyleIdx="0" presStyleCnt="0"/>
      <dgm:spPr/>
      <dgm:t>
        <a:bodyPr/>
        <a:lstStyle/>
        <a:p>
          <a:endParaRPr lang="tr-TR"/>
        </a:p>
      </dgm:t>
    </dgm:pt>
    <dgm:pt modelId="{21F2FEEE-08E4-406A-A83A-965D523D6F72}" type="pres">
      <dgm:prSet presAssocID="{4C70E951-A33F-4BD7-9762-AB40AD4248C3}" presName="hierChild2" presStyleCnt="0"/>
      <dgm:spPr/>
      <dgm:t>
        <a:bodyPr/>
        <a:lstStyle/>
        <a:p>
          <a:endParaRPr lang="en-US"/>
        </a:p>
      </dgm:t>
    </dgm:pt>
    <dgm:pt modelId="{9EAD44EF-632C-437C-8C03-40F90A12748A}" type="pres">
      <dgm:prSet presAssocID="{67B2F941-4AC3-48AA-BBE1-9A41ACFEF35F}" presName="Name37" presStyleLbl="parChTrans1D2" presStyleIdx="0" presStyleCnt="3"/>
      <dgm:spPr/>
      <dgm:t>
        <a:bodyPr/>
        <a:lstStyle/>
        <a:p>
          <a:endParaRPr lang="tr-TR"/>
        </a:p>
      </dgm:t>
    </dgm:pt>
    <dgm:pt modelId="{08A34F9D-EE2B-4A26-81BB-FD2A876066D5}" type="pres">
      <dgm:prSet presAssocID="{D794C8D0-9148-4B72-8887-030839734D99}" presName="hierRoot2" presStyleCnt="0">
        <dgm:presLayoutVars>
          <dgm:hierBranch val="init"/>
        </dgm:presLayoutVars>
      </dgm:prSet>
      <dgm:spPr/>
      <dgm:t>
        <a:bodyPr/>
        <a:lstStyle/>
        <a:p>
          <a:endParaRPr lang="en-US"/>
        </a:p>
      </dgm:t>
    </dgm:pt>
    <dgm:pt modelId="{7D96E5BC-E5EC-4764-A2A6-17B129634916}" type="pres">
      <dgm:prSet presAssocID="{D794C8D0-9148-4B72-8887-030839734D99}" presName="rootComposite" presStyleCnt="0"/>
      <dgm:spPr/>
      <dgm:t>
        <a:bodyPr/>
        <a:lstStyle/>
        <a:p>
          <a:endParaRPr lang="en-US"/>
        </a:p>
      </dgm:t>
    </dgm:pt>
    <dgm:pt modelId="{D4865982-1D0E-4823-A05F-4092CDD9E014}" type="pres">
      <dgm:prSet presAssocID="{D794C8D0-9148-4B72-8887-030839734D99}" presName="rootText" presStyleLbl="node2" presStyleIdx="0" presStyleCnt="3">
        <dgm:presLayoutVars>
          <dgm:chPref val="3"/>
        </dgm:presLayoutVars>
      </dgm:prSet>
      <dgm:spPr/>
      <dgm:t>
        <a:bodyPr/>
        <a:lstStyle/>
        <a:p>
          <a:endParaRPr lang="tr-TR"/>
        </a:p>
      </dgm:t>
    </dgm:pt>
    <dgm:pt modelId="{D28204BB-62BB-4FC7-8E89-309C5B470E21}" type="pres">
      <dgm:prSet presAssocID="{D794C8D0-9148-4B72-8887-030839734D99}" presName="rootConnector" presStyleLbl="node2" presStyleIdx="0" presStyleCnt="3"/>
      <dgm:spPr/>
      <dgm:t>
        <a:bodyPr/>
        <a:lstStyle/>
        <a:p>
          <a:endParaRPr lang="tr-TR"/>
        </a:p>
      </dgm:t>
    </dgm:pt>
    <dgm:pt modelId="{9166C581-7755-48EB-AFA6-574BF921030A}" type="pres">
      <dgm:prSet presAssocID="{D794C8D0-9148-4B72-8887-030839734D99}" presName="hierChild4" presStyleCnt="0"/>
      <dgm:spPr/>
      <dgm:t>
        <a:bodyPr/>
        <a:lstStyle/>
        <a:p>
          <a:endParaRPr lang="en-US"/>
        </a:p>
      </dgm:t>
    </dgm:pt>
    <dgm:pt modelId="{B07A1D7F-4C30-45E9-9D58-E355C8B11ADA}" type="pres">
      <dgm:prSet presAssocID="{C3849EFF-34B4-44AB-8DE6-8AE5EEFB6BF1}" presName="Name37" presStyleLbl="parChTrans1D3" presStyleIdx="0" presStyleCnt="2"/>
      <dgm:spPr/>
      <dgm:t>
        <a:bodyPr/>
        <a:lstStyle/>
        <a:p>
          <a:endParaRPr lang="tr-TR"/>
        </a:p>
      </dgm:t>
    </dgm:pt>
    <dgm:pt modelId="{774DF7D0-79AF-48DB-9410-D1096222E6D4}" type="pres">
      <dgm:prSet presAssocID="{8B5E5AF8-321F-45B2-A078-A31CF7DD8C4E}" presName="hierRoot2" presStyleCnt="0">
        <dgm:presLayoutVars>
          <dgm:hierBranch val="init"/>
        </dgm:presLayoutVars>
      </dgm:prSet>
      <dgm:spPr/>
      <dgm:t>
        <a:bodyPr/>
        <a:lstStyle/>
        <a:p>
          <a:endParaRPr lang="en-US"/>
        </a:p>
      </dgm:t>
    </dgm:pt>
    <dgm:pt modelId="{4E2B36E0-69EF-4525-8261-8F448452C662}" type="pres">
      <dgm:prSet presAssocID="{8B5E5AF8-321F-45B2-A078-A31CF7DD8C4E}" presName="rootComposite" presStyleCnt="0"/>
      <dgm:spPr/>
      <dgm:t>
        <a:bodyPr/>
        <a:lstStyle/>
        <a:p>
          <a:endParaRPr lang="en-US"/>
        </a:p>
      </dgm:t>
    </dgm:pt>
    <dgm:pt modelId="{4D1AE55A-A51F-47A1-A6F6-210190DEF99A}" type="pres">
      <dgm:prSet presAssocID="{8B5E5AF8-321F-45B2-A078-A31CF7DD8C4E}" presName="rootText" presStyleLbl="node3" presStyleIdx="0" presStyleCnt="2">
        <dgm:presLayoutVars>
          <dgm:chPref val="3"/>
        </dgm:presLayoutVars>
      </dgm:prSet>
      <dgm:spPr/>
      <dgm:t>
        <a:bodyPr/>
        <a:lstStyle/>
        <a:p>
          <a:endParaRPr lang="tr-TR"/>
        </a:p>
      </dgm:t>
    </dgm:pt>
    <dgm:pt modelId="{CEDAFD33-95CB-4262-8706-64965C8E2157}" type="pres">
      <dgm:prSet presAssocID="{8B5E5AF8-321F-45B2-A078-A31CF7DD8C4E}" presName="rootConnector" presStyleLbl="node3" presStyleIdx="0" presStyleCnt="2"/>
      <dgm:spPr/>
      <dgm:t>
        <a:bodyPr/>
        <a:lstStyle/>
        <a:p>
          <a:endParaRPr lang="tr-TR"/>
        </a:p>
      </dgm:t>
    </dgm:pt>
    <dgm:pt modelId="{7332BAFC-5DF9-4CA3-B999-85AFF4AAD501}" type="pres">
      <dgm:prSet presAssocID="{8B5E5AF8-321F-45B2-A078-A31CF7DD8C4E}" presName="hierChild4" presStyleCnt="0"/>
      <dgm:spPr/>
      <dgm:t>
        <a:bodyPr/>
        <a:lstStyle/>
        <a:p>
          <a:endParaRPr lang="en-US"/>
        </a:p>
      </dgm:t>
    </dgm:pt>
    <dgm:pt modelId="{9EF1469F-4AFF-48B3-B6D6-6ED0278E4A9C}" type="pres">
      <dgm:prSet presAssocID="{82AA67D8-A422-4496-ACCA-719487F0F9F8}" presName="Name37" presStyleLbl="parChTrans1D4" presStyleIdx="0" presStyleCnt="5"/>
      <dgm:spPr/>
      <dgm:t>
        <a:bodyPr/>
        <a:lstStyle/>
        <a:p>
          <a:endParaRPr lang="en-US"/>
        </a:p>
      </dgm:t>
    </dgm:pt>
    <dgm:pt modelId="{2FBABA4E-5E43-41E4-A6BD-FBA3D212D1D4}" type="pres">
      <dgm:prSet presAssocID="{95C2A72E-05F5-49E0-8B74-E20D00E4F29E}" presName="hierRoot2" presStyleCnt="0">
        <dgm:presLayoutVars>
          <dgm:hierBranch val="init"/>
        </dgm:presLayoutVars>
      </dgm:prSet>
      <dgm:spPr/>
      <dgm:t>
        <a:bodyPr/>
        <a:lstStyle/>
        <a:p>
          <a:endParaRPr lang="en-US"/>
        </a:p>
      </dgm:t>
    </dgm:pt>
    <dgm:pt modelId="{B7385BCB-976C-4EE7-A32F-ABD4876B4D72}" type="pres">
      <dgm:prSet presAssocID="{95C2A72E-05F5-49E0-8B74-E20D00E4F29E}" presName="rootComposite" presStyleCnt="0"/>
      <dgm:spPr/>
      <dgm:t>
        <a:bodyPr/>
        <a:lstStyle/>
        <a:p>
          <a:endParaRPr lang="en-US"/>
        </a:p>
      </dgm:t>
    </dgm:pt>
    <dgm:pt modelId="{26D1A61B-F3D7-4EF2-A38B-6400CD632224}" type="pres">
      <dgm:prSet presAssocID="{95C2A72E-05F5-49E0-8B74-E20D00E4F29E}" presName="rootText" presStyleLbl="node4" presStyleIdx="0" presStyleCnt="5">
        <dgm:presLayoutVars>
          <dgm:chPref val="3"/>
        </dgm:presLayoutVars>
      </dgm:prSet>
      <dgm:spPr/>
      <dgm:t>
        <a:bodyPr/>
        <a:lstStyle/>
        <a:p>
          <a:endParaRPr lang="tr-TR"/>
        </a:p>
      </dgm:t>
    </dgm:pt>
    <dgm:pt modelId="{82EBA9BD-B991-4DC5-B0FB-BA72AE9B4B05}" type="pres">
      <dgm:prSet presAssocID="{95C2A72E-05F5-49E0-8B74-E20D00E4F29E}" presName="rootConnector" presStyleLbl="node4" presStyleIdx="0" presStyleCnt="5"/>
      <dgm:spPr/>
      <dgm:t>
        <a:bodyPr/>
        <a:lstStyle/>
        <a:p>
          <a:endParaRPr lang="tr-TR"/>
        </a:p>
      </dgm:t>
    </dgm:pt>
    <dgm:pt modelId="{BEAA6BA0-1B17-4CAB-9AC5-1CD1445D10A9}" type="pres">
      <dgm:prSet presAssocID="{95C2A72E-05F5-49E0-8B74-E20D00E4F29E}" presName="hierChild4" presStyleCnt="0"/>
      <dgm:spPr/>
      <dgm:t>
        <a:bodyPr/>
        <a:lstStyle/>
        <a:p>
          <a:endParaRPr lang="en-US"/>
        </a:p>
      </dgm:t>
    </dgm:pt>
    <dgm:pt modelId="{BD65E7B0-55E5-4054-A721-508193943B9E}" type="pres">
      <dgm:prSet presAssocID="{95C2A72E-05F5-49E0-8B74-E20D00E4F29E}" presName="hierChild5" presStyleCnt="0"/>
      <dgm:spPr/>
      <dgm:t>
        <a:bodyPr/>
        <a:lstStyle/>
        <a:p>
          <a:endParaRPr lang="en-US"/>
        </a:p>
      </dgm:t>
    </dgm:pt>
    <dgm:pt modelId="{3AC1FAB4-E22A-40B4-80AB-DBE8F172EF56}" type="pres">
      <dgm:prSet presAssocID="{842389F1-3FB1-4D62-AB20-97CEE5C52836}" presName="Name37" presStyleLbl="parChTrans1D4" presStyleIdx="1" presStyleCnt="5"/>
      <dgm:spPr/>
      <dgm:t>
        <a:bodyPr/>
        <a:lstStyle/>
        <a:p>
          <a:endParaRPr lang="en-US"/>
        </a:p>
      </dgm:t>
    </dgm:pt>
    <dgm:pt modelId="{6DA16731-D4EF-4A0F-9ADA-6E8CCFC95B42}" type="pres">
      <dgm:prSet presAssocID="{746013B4-81E6-4CAE-821E-ED7D5BC5EA03}" presName="hierRoot2" presStyleCnt="0">
        <dgm:presLayoutVars>
          <dgm:hierBranch val="init"/>
        </dgm:presLayoutVars>
      </dgm:prSet>
      <dgm:spPr/>
      <dgm:t>
        <a:bodyPr/>
        <a:lstStyle/>
        <a:p>
          <a:endParaRPr lang="en-US"/>
        </a:p>
      </dgm:t>
    </dgm:pt>
    <dgm:pt modelId="{9EA38E9D-CA8B-49B9-9CC9-999981ECCAB1}" type="pres">
      <dgm:prSet presAssocID="{746013B4-81E6-4CAE-821E-ED7D5BC5EA03}" presName="rootComposite" presStyleCnt="0"/>
      <dgm:spPr/>
      <dgm:t>
        <a:bodyPr/>
        <a:lstStyle/>
        <a:p>
          <a:endParaRPr lang="en-US"/>
        </a:p>
      </dgm:t>
    </dgm:pt>
    <dgm:pt modelId="{DE965068-9360-4352-8464-9774AD527B01}" type="pres">
      <dgm:prSet presAssocID="{746013B4-81E6-4CAE-821E-ED7D5BC5EA03}" presName="rootText" presStyleLbl="node4" presStyleIdx="1" presStyleCnt="5">
        <dgm:presLayoutVars>
          <dgm:chPref val="3"/>
        </dgm:presLayoutVars>
      </dgm:prSet>
      <dgm:spPr/>
      <dgm:t>
        <a:bodyPr/>
        <a:lstStyle/>
        <a:p>
          <a:endParaRPr lang="en-US"/>
        </a:p>
      </dgm:t>
    </dgm:pt>
    <dgm:pt modelId="{D766AB4C-06BA-4781-B8D7-3283A502CBC4}" type="pres">
      <dgm:prSet presAssocID="{746013B4-81E6-4CAE-821E-ED7D5BC5EA03}" presName="rootConnector" presStyleLbl="node4" presStyleIdx="1" presStyleCnt="5"/>
      <dgm:spPr/>
      <dgm:t>
        <a:bodyPr/>
        <a:lstStyle/>
        <a:p>
          <a:endParaRPr lang="en-US"/>
        </a:p>
      </dgm:t>
    </dgm:pt>
    <dgm:pt modelId="{5E0C0E80-8C6F-475B-A50B-60DACAE94BE6}" type="pres">
      <dgm:prSet presAssocID="{746013B4-81E6-4CAE-821E-ED7D5BC5EA03}" presName="hierChild4" presStyleCnt="0"/>
      <dgm:spPr/>
      <dgm:t>
        <a:bodyPr/>
        <a:lstStyle/>
        <a:p>
          <a:endParaRPr lang="en-US"/>
        </a:p>
      </dgm:t>
    </dgm:pt>
    <dgm:pt modelId="{F8D4A96F-1C9F-4CCD-ACAB-325308161DB9}" type="pres">
      <dgm:prSet presAssocID="{746013B4-81E6-4CAE-821E-ED7D5BC5EA03}" presName="hierChild5" presStyleCnt="0"/>
      <dgm:spPr/>
      <dgm:t>
        <a:bodyPr/>
        <a:lstStyle/>
        <a:p>
          <a:endParaRPr lang="en-US"/>
        </a:p>
      </dgm:t>
    </dgm:pt>
    <dgm:pt modelId="{2EF0E66B-7883-40E8-8517-F9DA3B9E178A}" type="pres">
      <dgm:prSet presAssocID="{F3BDDE10-AE1F-400C-A465-4271174C3B5B}" presName="Name37" presStyleLbl="parChTrans1D4" presStyleIdx="2" presStyleCnt="5"/>
      <dgm:spPr/>
      <dgm:t>
        <a:bodyPr/>
        <a:lstStyle/>
        <a:p>
          <a:endParaRPr lang="en-US"/>
        </a:p>
      </dgm:t>
    </dgm:pt>
    <dgm:pt modelId="{58A67714-6AD0-4960-8743-36D1B0897667}" type="pres">
      <dgm:prSet presAssocID="{E7C1B728-6D8F-42D1-9AC4-AAF9721F36B7}" presName="hierRoot2" presStyleCnt="0">
        <dgm:presLayoutVars>
          <dgm:hierBranch val="init"/>
        </dgm:presLayoutVars>
      </dgm:prSet>
      <dgm:spPr/>
      <dgm:t>
        <a:bodyPr/>
        <a:lstStyle/>
        <a:p>
          <a:endParaRPr lang="en-US"/>
        </a:p>
      </dgm:t>
    </dgm:pt>
    <dgm:pt modelId="{12D22869-1F22-4095-86F6-3C414DFD6C3B}" type="pres">
      <dgm:prSet presAssocID="{E7C1B728-6D8F-42D1-9AC4-AAF9721F36B7}" presName="rootComposite" presStyleCnt="0"/>
      <dgm:spPr/>
      <dgm:t>
        <a:bodyPr/>
        <a:lstStyle/>
        <a:p>
          <a:endParaRPr lang="en-US"/>
        </a:p>
      </dgm:t>
    </dgm:pt>
    <dgm:pt modelId="{FB45A148-4612-4371-A9A1-90758098FD92}" type="pres">
      <dgm:prSet presAssocID="{E7C1B728-6D8F-42D1-9AC4-AAF9721F36B7}" presName="rootText" presStyleLbl="node4" presStyleIdx="2" presStyleCnt="5">
        <dgm:presLayoutVars>
          <dgm:chPref val="3"/>
        </dgm:presLayoutVars>
      </dgm:prSet>
      <dgm:spPr/>
      <dgm:t>
        <a:bodyPr/>
        <a:lstStyle/>
        <a:p>
          <a:endParaRPr lang="en-US"/>
        </a:p>
      </dgm:t>
    </dgm:pt>
    <dgm:pt modelId="{D478CE6C-7B46-42AF-8CD5-C4689B4BB89C}" type="pres">
      <dgm:prSet presAssocID="{E7C1B728-6D8F-42D1-9AC4-AAF9721F36B7}" presName="rootConnector" presStyleLbl="node4" presStyleIdx="2" presStyleCnt="5"/>
      <dgm:spPr/>
      <dgm:t>
        <a:bodyPr/>
        <a:lstStyle/>
        <a:p>
          <a:endParaRPr lang="en-US"/>
        </a:p>
      </dgm:t>
    </dgm:pt>
    <dgm:pt modelId="{C5E7B85E-0C02-4A2E-9D65-C281876F6130}" type="pres">
      <dgm:prSet presAssocID="{E7C1B728-6D8F-42D1-9AC4-AAF9721F36B7}" presName="hierChild4" presStyleCnt="0"/>
      <dgm:spPr/>
      <dgm:t>
        <a:bodyPr/>
        <a:lstStyle/>
        <a:p>
          <a:endParaRPr lang="en-US"/>
        </a:p>
      </dgm:t>
    </dgm:pt>
    <dgm:pt modelId="{11AFC192-309A-44EA-9BF0-9F563562BCFB}" type="pres">
      <dgm:prSet presAssocID="{E7C1B728-6D8F-42D1-9AC4-AAF9721F36B7}" presName="hierChild5" presStyleCnt="0"/>
      <dgm:spPr/>
      <dgm:t>
        <a:bodyPr/>
        <a:lstStyle/>
        <a:p>
          <a:endParaRPr lang="en-US"/>
        </a:p>
      </dgm:t>
    </dgm:pt>
    <dgm:pt modelId="{48A25F29-B116-4C4D-999F-52A5523C7270}" type="pres">
      <dgm:prSet presAssocID="{8B5E5AF8-321F-45B2-A078-A31CF7DD8C4E}" presName="hierChild5" presStyleCnt="0"/>
      <dgm:spPr/>
      <dgm:t>
        <a:bodyPr/>
        <a:lstStyle/>
        <a:p>
          <a:endParaRPr lang="en-US"/>
        </a:p>
      </dgm:t>
    </dgm:pt>
    <dgm:pt modelId="{C3ADFD67-C3EE-4571-B4DC-C285CEF239E6}" type="pres">
      <dgm:prSet presAssocID="{156EAD6A-87AD-4F86-9F7F-18541A73F607}" presName="Name37" presStyleLbl="parChTrans1D3" presStyleIdx="1" presStyleCnt="2"/>
      <dgm:spPr/>
      <dgm:t>
        <a:bodyPr/>
        <a:lstStyle/>
        <a:p>
          <a:endParaRPr lang="tr-TR"/>
        </a:p>
      </dgm:t>
    </dgm:pt>
    <dgm:pt modelId="{EA21F295-09DF-4FED-BFBC-67042E23AFEF}" type="pres">
      <dgm:prSet presAssocID="{846BF45D-081D-438D-9D3D-9F361A933AB3}" presName="hierRoot2" presStyleCnt="0">
        <dgm:presLayoutVars>
          <dgm:hierBranch val="init"/>
        </dgm:presLayoutVars>
      </dgm:prSet>
      <dgm:spPr/>
      <dgm:t>
        <a:bodyPr/>
        <a:lstStyle/>
        <a:p>
          <a:endParaRPr lang="en-US"/>
        </a:p>
      </dgm:t>
    </dgm:pt>
    <dgm:pt modelId="{65687BE0-9D73-41FE-9248-2F5DA86D5434}" type="pres">
      <dgm:prSet presAssocID="{846BF45D-081D-438D-9D3D-9F361A933AB3}" presName="rootComposite" presStyleCnt="0"/>
      <dgm:spPr/>
      <dgm:t>
        <a:bodyPr/>
        <a:lstStyle/>
        <a:p>
          <a:endParaRPr lang="en-US"/>
        </a:p>
      </dgm:t>
    </dgm:pt>
    <dgm:pt modelId="{E64A6F72-6951-4B7F-A057-A65A0C46C244}" type="pres">
      <dgm:prSet presAssocID="{846BF45D-081D-438D-9D3D-9F361A933AB3}" presName="rootText" presStyleLbl="node3" presStyleIdx="1" presStyleCnt="2">
        <dgm:presLayoutVars>
          <dgm:chPref val="3"/>
        </dgm:presLayoutVars>
      </dgm:prSet>
      <dgm:spPr/>
      <dgm:t>
        <a:bodyPr/>
        <a:lstStyle/>
        <a:p>
          <a:endParaRPr lang="tr-TR"/>
        </a:p>
      </dgm:t>
    </dgm:pt>
    <dgm:pt modelId="{4A8CEB4F-1A28-4493-A41A-540E547BE860}" type="pres">
      <dgm:prSet presAssocID="{846BF45D-081D-438D-9D3D-9F361A933AB3}" presName="rootConnector" presStyleLbl="node3" presStyleIdx="1" presStyleCnt="2"/>
      <dgm:spPr/>
      <dgm:t>
        <a:bodyPr/>
        <a:lstStyle/>
        <a:p>
          <a:endParaRPr lang="tr-TR"/>
        </a:p>
      </dgm:t>
    </dgm:pt>
    <dgm:pt modelId="{3B00F2C6-A723-4165-82EC-52F99F709228}" type="pres">
      <dgm:prSet presAssocID="{846BF45D-081D-438D-9D3D-9F361A933AB3}" presName="hierChild4" presStyleCnt="0"/>
      <dgm:spPr/>
      <dgm:t>
        <a:bodyPr/>
        <a:lstStyle/>
        <a:p>
          <a:endParaRPr lang="en-US"/>
        </a:p>
      </dgm:t>
    </dgm:pt>
    <dgm:pt modelId="{56F24862-1D75-44EE-8084-2E41BA92C1AE}" type="pres">
      <dgm:prSet presAssocID="{5F7A3FD8-DC0D-4B54-AF0B-3232E32F994A}" presName="Name37" presStyleLbl="parChTrans1D4" presStyleIdx="3" presStyleCnt="5"/>
      <dgm:spPr/>
      <dgm:t>
        <a:bodyPr/>
        <a:lstStyle/>
        <a:p>
          <a:endParaRPr lang="en-US"/>
        </a:p>
      </dgm:t>
    </dgm:pt>
    <dgm:pt modelId="{8A4AA734-CD9A-4F66-90E7-86C5F00D1248}" type="pres">
      <dgm:prSet presAssocID="{7B9A836C-393F-4457-A18D-8732A658CD86}" presName="hierRoot2" presStyleCnt="0">
        <dgm:presLayoutVars>
          <dgm:hierBranch val="init"/>
        </dgm:presLayoutVars>
      </dgm:prSet>
      <dgm:spPr/>
    </dgm:pt>
    <dgm:pt modelId="{5AB88553-1393-476E-984A-CBB5DD82E2DD}" type="pres">
      <dgm:prSet presAssocID="{7B9A836C-393F-4457-A18D-8732A658CD86}" presName="rootComposite" presStyleCnt="0"/>
      <dgm:spPr/>
    </dgm:pt>
    <dgm:pt modelId="{E1B47657-DD35-4F3D-A33D-BFA26F84DC38}" type="pres">
      <dgm:prSet presAssocID="{7B9A836C-393F-4457-A18D-8732A658CD86}" presName="rootText" presStyleLbl="node4" presStyleIdx="3" presStyleCnt="5">
        <dgm:presLayoutVars>
          <dgm:chPref val="3"/>
        </dgm:presLayoutVars>
      </dgm:prSet>
      <dgm:spPr/>
      <dgm:t>
        <a:bodyPr/>
        <a:lstStyle/>
        <a:p>
          <a:endParaRPr lang="en-US"/>
        </a:p>
      </dgm:t>
    </dgm:pt>
    <dgm:pt modelId="{64F24B3F-D6DA-4686-929C-7948C64E61BF}" type="pres">
      <dgm:prSet presAssocID="{7B9A836C-393F-4457-A18D-8732A658CD86}" presName="rootConnector" presStyleLbl="node4" presStyleIdx="3" presStyleCnt="5"/>
      <dgm:spPr/>
      <dgm:t>
        <a:bodyPr/>
        <a:lstStyle/>
        <a:p>
          <a:endParaRPr lang="en-US"/>
        </a:p>
      </dgm:t>
    </dgm:pt>
    <dgm:pt modelId="{66C3B0D3-BE9A-4B93-A0E6-F789FA396EE7}" type="pres">
      <dgm:prSet presAssocID="{7B9A836C-393F-4457-A18D-8732A658CD86}" presName="hierChild4" presStyleCnt="0"/>
      <dgm:spPr/>
    </dgm:pt>
    <dgm:pt modelId="{A35372DD-67AC-445B-82A5-48DE7D56CAD5}" type="pres">
      <dgm:prSet presAssocID="{7B9A836C-393F-4457-A18D-8732A658CD86}" presName="hierChild5" presStyleCnt="0"/>
      <dgm:spPr/>
    </dgm:pt>
    <dgm:pt modelId="{0EFDB6B8-A402-4B8E-81EE-EDB4C5C1066B}" type="pres">
      <dgm:prSet presAssocID="{E542A3C1-436B-4D06-8210-1848C2DA8F4F}" presName="Name37" presStyleLbl="parChTrans1D4" presStyleIdx="4" presStyleCnt="5"/>
      <dgm:spPr/>
      <dgm:t>
        <a:bodyPr/>
        <a:lstStyle/>
        <a:p>
          <a:endParaRPr lang="en-US"/>
        </a:p>
      </dgm:t>
    </dgm:pt>
    <dgm:pt modelId="{D2F4931F-A60E-4B0F-A421-26F45242D87C}" type="pres">
      <dgm:prSet presAssocID="{75A94FBC-7FFF-4F6A-A31B-E5E5C6C732D1}" presName="hierRoot2" presStyleCnt="0">
        <dgm:presLayoutVars>
          <dgm:hierBranch val="init"/>
        </dgm:presLayoutVars>
      </dgm:prSet>
      <dgm:spPr/>
    </dgm:pt>
    <dgm:pt modelId="{9A9AC5D3-0FF5-4983-A008-6EEC46416314}" type="pres">
      <dgm:prSet presAssocID="{75A94FBC-7FFF-4F6A-A31B-E5E5C6C732D1}" presName="rootComposite" presStyleCnt="0"/>
      <dgm:spPr/>
    </dgm:pt>
    <dgm:pt modelId="{28B3E5D2-128D-4CA2-A212-948DC754AE12}" type="pres">
      <dgm:prSet presAssocID="{75A94FBC-7FFF-4F6A-A31B-E5E5C6C732D1}" presName="rootText" presStyleLbl="node4" presStyleIdx="4" presStyleCnt="5">
        <dgm:presLayoutVars>
          <dgm:chPref val="3"/>
        </dgm:presLayoutVars>
      </dgm:prSet>
      <dgm:spPr/>
      <dgm:t>
        <a:bodyPr/>
        <a:lstStyle/>
        <a:p>
          <a:endParaRPr lang="en-US"/>
        </a:p>
      </dgm:t>
    </dgm:pt>
    <dgm:pt modelId="{E14FE103-62CD-4457-8E3E-5BA7EBF7348B}" type="pres">
      <dgm:prSet presAssocID="{75A94FBC-7FFF-4F6A-A31B-E5E5C6C732D1}" presName="rootConnector" presStyleLbl="node4" presStyleIdx="4" presStyleCnt="5"/>
      <dgm:spPr/>
      <dgm:t>
        <a:bodyPr/>
        <a:lstStyle/>
        <a:p>
          <a:endParaRPr lang="en-US"/>
        </a:p>
      </dgm:t>
    </dgm:pt>
    <dgm:pt modelId="{60094495-203F-47DA-8D86-9368E109AC4E}" type="pres">
      <dgm:prSet presAssocID="{75A94FBC-7FFF-4F6A-A31B-E5E5C6C732D1}" presName="hierChild4" presStyleCnt="0"/>
      <dgm:spPr/>
    </dgm:pt>
    <dgm:pt modelId="{085AA3D3-A252-4B12-8F08-75C2DB7B8D0C}" type="pres">
      <dgm:prSet presAssocID="{75A94FBC-7FFF-4F6A-A31B-E5E5C6C732D1}" presName="hierChild5" presStyleCnt="0"/>
      <dgm:spPr/>
    </dgm:pt>
    <dgm:pt modelId="{3F1D7808-17C9-4546-B71F-A36C6F9E63AC}" type="pres">
      <dgm:prSet presAssocID="{846BF45D-081D-438D-9D3D-9F361A933AB3}" presName="hierChild5" presStyleCnt="0"/>
      <dgm:spPr/>
      <dgm:t>
        <a:bodyPr/>
        <a:lstStyle/>
        <a:p>
          <a:endParaRPr lang="en-US"/>
        </a:p>
      </dgm:t>
    </dgm:pt>
    <dgm:pt modelId="{5E84EB08-5630-4B29-A738-DB5941C8706E}" type="pres">
      <dgm:prSet presAssocID="{D794C8D0-9148-4B72-8887-030839734D99}" presName="hierChild5" presStyleCnt="0"/>
      <dgm:spPr/>
      <dgm:t>
        <a:bodyPr/>
        <a:lstStyle/>
        <a:p>
          <a:endParaRPr lang="en-US"/>
        </a:p>
      </dgm:t>
    </dgm:pt>
    <dgm:pt modelId="{866C6BAA-1941-4F6D-9ABA-28E00E0E567E}" type="pres">
      <dgm:prSet presAssocID="{ECF74C8D-06FA-47B7-88D7-960BB0A62246}" presName="Name37" presStyleLbl="parChTrans1D2" presStyleIdx="1" presStyleCnt="3"/>
      <dgm:spPr/>
      <dgm:t>
        <a:bodyPr/>
        <a:lstStyle/>
        <a:p>
          <a:endParaRPr lang="tr-TR"/>
        </a:p>
      </dgm:t>
    </dgm:pt>
    <dgm:pt modelId="{DD0D13AF-851B-4540-8C87-7D29FAF6A2D8}" type="pres">
      <dgm:prSet presAssocID="{394EEB0C-F1F9-4B0D-B9BD-A1C830293F5F}" presName="hierRoot2" presStyleCnt="0">
        <dgm:presLayoutVars>
          <dgm:hierBranch val="init"/>
        </dgm:presLayoutVars>
      </dgm:prSet>
      <dgm:spPr/>
      <dgm:t>
        <a:bodyPr/>
        <a:lstStyle/>
        <a:p>
          <a:endParaRPr lang="en-US"/>
        </a:p>
      </dgm:t>
    </dgm:pt>
    <dgm:pt modelId="{C103DFCF-B253-4D88-810E-CF251C8BA673}" type="pres">
      <dgm:prSet presAssocID="{394EEB0C-F1F9-4B0D-B9BD-A1C830293F5F}" presName="rootComposite" presStyleCnt="0"/>
      <dgm:spPr/>
      <dgm:t>
        <a:bodyPr/>
        <a:lstStyle/>
        <a:p>
          <a:endParaRPr lang="en-US"/>
        </a:p>
      </dgm:t>
    </dgm:pt>
    <dgm:pt modelId="{A5B96090-E11D-404C-AE30-64A05CEFB597}" type="pres">
      <dgm:prSet presAssocID="{394EEB0C-F1F9-4B0D-B9BD-A1C830293F5F}" presName="rootText" presStyleLbl="node2" presStyleIdx="1" presStyleCnt="3">
        <dgm:presLayoutVars>
          <dgm:chPref val="3"/>
        </dgm:presLayoutVars>
      </dgm:prSet>
      <dgm:spPr/>
      <dgm:t>
        <a:bodyPr/>
        <a:lstStyle/>
        <a:p>
          <a:endParaRPr lang="tr-TR"/>
        </a:p>
      </dgm:t>
    </dgm:pt>
    <dgm:pt modelId="{5D8D4662-B19E-4448-8860-2D2F8B9E94A7}" type="pres">
      <dgm:prSet presAssocID="{394EEB0C-F1F9-4B0D-B9BD-A1C830293F5F}" presName="rootConnector" presStyleLbl="node2" presStyleIdx="1" presStyleCnt="3"/>
      <dgm:spPr/>
      <dgm:t>
        <a:bodyPr/>
        <a:lstStyle/>
        <a:p>
          <a:endParaRPr lang="tr-TR"/>
        </a:p>
      </dgm:t>
    </dgm:pt>
    <dgm:pt modelId="{817A6AD1-0E61-4DA4-85F5-4FB84EA04C5D}" type="pres">
      <dgm:prSet presAssocID="{394EEB0C-F1F9-4B0D-B9BD-A1C830293F5F}" presName="hierChild4" presStyleCnt="0"/>
      <dgm:spPr/>
      <dgm:t>
        <a:bodyPr/>
        <a:lstStyle/>
        <a:p>
          <a:endParaRPr lang="en-US"/>
        </a:p>
      </dgm:t>
    </dgm:pt>
    <dgm:pt modelId="{03F073AC-16C3-4636-A97E-6D68108B13A3}" type="pres">
      <dgm:prSet presAssocID="{394EEB0C-F1F9-4B0D-B9BD-A1C830293F5F}" presName="hierChild5" presStyleCnt="0"/>
      <dgm:spPr/>
      <dgm:t>
        <a:bodyPr/>
        <a:lstStyle/>
        <a:p>
          <a:endParaRPr lang="en-US"/>
        </a:p>
      </dgm:t>
    </dgm:pt>
    <dgm:pt modelId="{426D7BDE-407D-45E2-97A4-D39FD6348FC6}" type="pres">
      <dgm:prSet presAssocID="{63C3615E-CA94-41EC-AFB7-F42042D87B27}" presName="Name37" presStyleLbl="parChTrans1D2" presStyleIdx="2" presStyleCnt="3"/>
      <dgm:spPr/>
      <dgm:t>
        <a:bodyPr/>
        <a:lstStyle/>
        <a:p>
          <a:endParaRPr lang="en-US"/>
        </a:p>
      </dgm:t>
    </dgm:pt>
    <dgm:pt modelId="{A8D7EA35-EE4A-4BA6-A62B-37A995D44CDF}" type="pres">
      <dgm:prSet presAssocID="{63DA4D60-3CA8-4AE6-AC21-97EF260E2EE2}" presName="hierRoot2" presStyleCnt="0">
        <dgm:presLayoutVars>
          <dgm:hierBranch val="init"/>
        </dgm:presLayoutVars>
      </dgm:prSet>
      <dgm:spPr/>
      <dgm:t>
        <a:bodyPr/>
        <a:lstStyle/>
        <a:p>
          <a:endParaRPr lang="en-US"/>
        </a:p>
      </dgm:t>
    </dgm:pt>
    <dgm:pt modelId="{89B6742C-2F69-4D77-BE98-FAAB5B55B86D}" type="pres">
      <dgm:prSet presAssocID="{63DA4D60-3CA8-4AE6-AC21-97EF260E2EE2}" presName="rootComposite" presStyleCnt="0"/>
      <dgm:spPr/>
      <dgm:t>
        <a:bodyPr/>
        <a:lstStyle/>
        <a:p>
          <a:endParaRPr lang="en-US"/>
        </a:p>
      </dgm:t>
    </dgm:pt>
    <dgm:pt modelId="{C47DFB1F-9233-47EB-8B6B-C26FC4EE47FD}" type="pres">
      <dgm:prSet presAssocID="{63DA4D60-3CA8-4AE6-AC21-97EF260E2EE2}" presName="rootText" presStyleLbl="node2" presStyleIdx="2" presStyleCnt="3">
        <dgm:presLayoutVars>
          <dgm:chPref val="3"/>
        </dgm:presLayoutVars>
      </dgm:prSet>
      <dgm:spPr/>
      <dgm:t>
        <a:bodyPr/>
        <a:lstStyle/>
        <a:p>
          <a:endParaRPr lang="tr-TR"/>
        </a:p>
      </dgm:t>
    </dgm:pt>
    <dgm:pt modelId="{99B33FAB-6EA2-41AE-835A-E9EC2264E94A}" type="pres">
      <dgm:prSet presAssocID="{63DA4D60-3CA8-4AE6-AC21-97EF260E2EE2}" presName="rootConnector" presStyleLbl="node2" presStyleIdx="2" presStyleCnt="3"/>
      <dgm:spPr/>
      <dgm:t>
        <a:bodyPr/>
        <a:lstStyle/>
        <a:p>
          <a:endParaRPr lang="tr-TR"/>
        </a:p>
      </dgm:t>
    </dgm:pt>
    <dgm:pt modelId="{C986DFC3-A35D-4404-829D-BFA2CD091A9D}" type="pres">
      <dgm:prSet presAssocID="{63DA4D60-3CA8-4AE6-AC21-97EF260E2EE2}" presName="hierChild4" presStyleCnt="0"/>
      <dgm:spPr/>
      <dgm:t>
        <a:bodyPr/>
        <a:lstStyle/>
        <a:p>
          <a:endParaRPr lang="en-US"/>
        </a:p>
      </dgm:t>
    </dgm:pt>
    <dgm:pt modelId="{E8D01B3E-50CA-4CA1-8641-61B619213620}" type="pres">
      <dgm:prSet presAssocID="{63DA4D60-3CA8-4AE6-AC21-97EF260E2EE2}" presName="hierChild5" presStyleCnt="0"/>
      <dgm:spPr/>
      <dgm:t>
        <a:bodyPr/>
        <a:lstStyle/>
        <a:p>
          <a:endParaRPr lang="en-US"/>
        </a:p>
      </dgm:t>
    </dgm:pt>
    <dgm:pt modelId="{830FCF9A-62FC-4A84-9AF0-0D3391D86FA7}" type="pres">
      <dgm:prSet presAssocID="{4C70E951-A33F-4BD7-9762-AB40AD4248C3}" presName="hierChild3" presStyleCnt="0"/>
      <dgm:spPr/>
      <dgm:t>
        <a:bodyPr/>
        <a:lstStyle/>
        <a:p>
          <a:endParaRPr lang="en-US"/>
        </a:p>
      </dgm:t>
    </dgm:pt>
  </dgm:ptLst>
  <dgm:cxnLst>
    <dgm:cxn modelId="{34B79ABB-A087-4120-8DAB-2CBD11E65F3B}" srcId="{8B5E5AF8-321F-45B2-A078-A31CF7DD8C4E}" destId="{746013B4-81E6-4CAE-821E-ED7D5BC5EA03}" srcOrd="1" destOrd="0" parTransId="{842389F1-3FB1-4D62-AB20-97CEE5C52836}" sibTransId="{D2F8AAB0-138A-46B1-8E71-9F3AC123E7E9}"/>
    <dgm:cxn modelId="{3CE53AC0-E335-460E-8447-7E4099D66CA0}" srcId="{4C70E951-A33F-4BD7-9762-AB40AD4248C3}" destId="{63DA4D60-3CA8-4AE6-AC21-97EF260E2EE2}" srcOrd="2" destOrd="0" parTransId="{63C3615E-CA94-41EC-AFB7-F42042D87B27}" sibTransId="{0AA17720-E84B-44CB-A2B6-80BAFAD29CF3}"/>
    <dgm:cxn modelId="{E6CE804A-CC41-4B45-BB01-E3307775E962}" type="presOf" srcId="{E7C1B728-6D8F-42D1-9AC4-AAF9721F36B7}" destId="{FB45A148-4612-4371-A9A1-90758098FD92}" srcOrd="0" destOrd="0" presId="urn:microsoft.com/office/officeart/2005/8/layout/orgChart1"/>
    <dgm:cxn modelId="{2AC51679-1576-4EA7-A745-854D07BC4E7B}" type="presOf" srcId="{4C70E951-A33F-4BD7-9762-AB40AD4248C3}" destId="{3C83D6C3-15F3-4852-9692-2BD76E38533F}" srcOrd="0" destOrd="0" presId="urn:microsoft.com/office/officeart/2005/8/layout/orgChart1"/>
    <dgm:cxn modelId="{6A261010-0FDC-432F-8912-4B6FCF73EF81}" type="presOf" srcId="{156EAD6A-87AD-4F86-9F7F-18541A73F607}" destId="{C3ADFD67-C3EE-4571-B4DC-C285CEF239E6}" srcOrd="0" destOrd="0" presId="urn:microsoft.com/office/officeart/2005/8/layout/orgChart1"/>
    <dgm:cxn modelId="{B4C8E16D-BFF8-47C8-B3BC-13028BA02AFF}" srcId="{4C70E951-A33F-4BD7-9762-AB40AD4248C3}" destId="{394EEB0C-F1F9-4B0D-B9BD-A1C830293F5F}" srcOrd="1" destOrd="0" parTransId="{ECF74C8D-06FA-47B7-88D7-960BB0A62246}" sibTransId="{F565763F-C96F-4A5A-A5D0-57BE7CAC083A}"/>
    <dgm:cxn modelId="{58FED660-6DDD-432B-931F-444329C1FDEA}" type="presOf" srcId="{846BF45D-081D-438D-9D3D-9F361A933AB3}" destId="{E64A6F72-6951-4B7F-A057-A65A0C46C244}" srcOrd="0" destOrd="0" presId="urn:microsoft.com/office/officeart/2005/8/layout/orgChart1"/>
    <dgm:cxn modelId="{87093C5D-4A9E-4029-B17A-B6D89E554D6C}" srcId="{3B22BDC1-47FE-4FE1-9302-E5B3EEE9CDEA}" destId="{4C70E951-A33F-4BD7-9762-AB40AD4248C3}" srcOrd="0" destOrd="0" parTransId="{45231E61-F102-4726-B5DA-0915F91F2919}" sibTransId="{F5D2F511-5DC7-4C3C-9D6A-ADDAF8E0CB83}"/>
    <dgm:cxn modelId="{F35F3481-7A8B-484E-86B0-1FE97407FA94}" srcId="{4C70E951-A33F-4BD7-9762-AB40AD4248C3}" destId="{D794C8D0-9148-4B72-8887-030839734D99}" srcOrd="0" destOrd="0" parTransId="{67B2F941-4AC3-48AA-BBE1-9A41ACFEF35F}" sibTransId="{BB243C7A-EEE7-4099-92CE-1CDCD942F736}"/>
    <dgm:cxn modelId="{82A0BD8D-1BA4-4C93-A4B5-18FFC311EB17}" type="presOf" srcId="{746013B4-81E6-4CAE-821E-ED7D5BC5EA03}" destId="{D766AB4C-06BA-4781-B8D7-3283A502CBC4}" srcOrd="1" destOrd="0" presId="urn:microsoft.com/office/officeart/2005/8/layout/orgChart1"/>
    <dgm:cxn modelId="{82816CFE-BBE9-44CE-99B6-44B72E712035}" type="presOf" srcId="{7B9A836C-393F-4457-A18D-8732A658CD86}" destId="{E1B47657-DD35-4F3D-A33D-BFA26F84DC38}" srcOrd="0" destOrd="0" presId="urn:microsoft.com/office/officeart/2005/8/layout/orgChart1"/>
    <dgm:cxn modelId="{DC5308FD-A0DA-4048-97C7-D3C16EB84C37}" type="presOf" srcId="{846BF45D-081D-438D-9D3D-9F361A933AB3}" destId="{4A8CEB4F-1A28-4493-A41A-540E547BE860}" srcOrd="1" destOrd="0" presId="urn:microsoft.com/office/officeart/2005/8/layout/orgChart1"/>
    <dgm:cxn modelId="{6AAC327F-CEA5-4975-8E73-6932E6D699EB}" type="presOf" srcId="{75A94FBC-7FFF-4F6A-A31B-E5E5C6C732D1}" destId="{E14FE103-62CD-4457-8E3E-5BA7EBF7348B}" srcOrd="1" destOrd="0" presId="urn:microsoft.com/office/officeart/2005/8/layout/orgChart1"/>
    <dgm:cxn modelId="{5855C746-1F11-400E-838A-6A7FB64E9BA0}" type="presOf" srcId="{ECF74C8D-06FA-47B7-88D7-960BB0A62246}" destId="{866C6BAA-1941-4F6D-9ABA-28E00E0E567E}" srcOrd="0" destOrd="0" presId="urn:microsoft.com/office/officeart/2005/8/layout/orgChart1"/>
    <dgm:cxn modelId="{DC62B48D-F436-466C-8848-77CCCA302CBF}" type="presOf" srcId="{8B5E5AF8-321F-45B2-A078-A31CF7DD8C4E}" destId="{CEDAFD33-95CB-4262-8706-64965C8E2157}" srcOrd="1" destOrd="0" presId="urn:microsoft.com/office/officeart/2005/8/layout/orgChart1"/>
    <dgm:cxn modelId="{595B13B5-8EA6-4A2F-9AF0-22A1157AB575}" type="presOf" srcId="{E542A3C1-436B-4D06-8210-1848C2DA8F4F}" destId="{0EFDB6B8-A402-4B8E-81EE-EDB4C5C1066B}" srcOrd="0" destOrd="0" presId="urn:microsoft.com/office/officeart/2005/8/layout/orgChart1"/>
    <dgm:cxn modelId="{CD82021C-F66C-48BE-810D-35C4750FF9BA}" srcId="{D794C8D0-9148-4B72-8887-030839734D99}" destId="{846BF45D-081D-438D-9D3D-9F361A933AB3}" srcOrd="1" destOrd="0" parTransId="{156EAD6A-87AD-4F86-9F7F-18541A73F607}" sibTransId="{3362C8D0-1A40-44B1-A0ED-E8D7DC2109C5}"/>
    <dgm:cxn modelId="{C5556AFA-241C-4A0F-A8BD-A9AC4857953B}" type="presOf" srcId="{75A94FBC-7FFF-4F6A-A31B-E5E5C6C732D1}" destId="{28B3E5D2-128D-4CA2-A212-948DC754AE12}" srcOrd="0" destOrd="0" presId="urn:microsoft.com/office/officeart/2005/8/layout/orgChart1"/>
    <dgm:cxn modelId="{95170E28-A978-45C2-A2E7-6C5F905EFE88}" type="presOf" srcId="{63C3615E-CA94-41EC-AFB7-F42042D87B27}" destId="{426D7BDE-407D-45E2-97A4-D39FD6348FC6}" srcOrd="0" destOrd="0" presId="urn:microsoft.com/office/officeart/2005/8/layout/orgChart1"/>
    <dgm:cxn modelId="{3B8D4B44-E583-4263-9801-9A9458A1D32E}" type="presOf" srcId="{82AA67D8-A422-4496-ACCA-719487F0F9F8}" destId="{9EF1469F-4AFF-48B3-B6D6-6ED0278E4A9C}" srcOrd="0" destOrd="0" presId="urn:microsoft.com/office/officeart/2005/8/layout/orgChart1"/>
    <dgm:cxn modelId="{C9B303EC-CB18-48C6-BE48-61661536B540}" type="presOf" srcId="{8B5E5AF8-321F-45B2-A078-A31CF7DD8C4E}" destId="{4D1AE55A-A51F-47A1-A6F6-210190DEF99A}" srcOrd="0" destOrd="0" presId="urn:microsoft.com/office/officeart/2005/8/layout/orgChart1"/>
    <dgm:cxn modelId="{4613DACE-804C-492E-BB49-5BA5A41ECCC2}" type="presOf" srcId="{63DA4D60-3CA8-4AE6-AC21-97EF260E2EE2}" destId="{99B33FAB-6EA2-41AE-835A-E9EC2264E94A}" srcOrd="1" destOrd="0" presId="urn:microsoft.com/office/officeart/2005/8/layout/orgChart1"/>
    <dgm:cxn modelId="{11651176-B248-4F46-A2C0-DCC26F0DA89A}" srcId="{8B5E5AF8-321F-45B2-A078-A31CF7DD8C4E}" destId="{E7C1B728-6D8F-42D1-9AC4-AAF9721F36B7}" srcOrd="2" destOrd="0" parTransId="{F3BDDE10-AE1F-400C-A465-4271174C3B5B}" sibTransId="{85CD892B-518B-4F49-B994-BC5E2D1EFEED}"/>
    <dgm:cxn modelId="{590A3B6F-B24B-49C1-A75E-C5A5C99F19D9}" type="presOf" srcId="{95C2A72E-05F5-49E0-8B74-E20D00E4F29E}" destId="{26D1A61B-F3D7-4EF2-A38B-6400CD632224}" srcOrd="0" destOrd="0" presId="urn:microsoft.com/office/officeart/2005/8/layout/orgChart1"/>
    <dgm:cxn modelId="{C756BA45-FC17-4D55-A26E-20797FA2E8FD}" type="presOf" srcId="{D794C8D0-9148-4B72-8887-030839734D99}" destId="{D28204BB-62BB-4FC7-8E89-309C5B470E21}" srcOrd="1" destOrd="0" presId="urn:microsoft.com/office/officeart/2005/8/layout/orgChart1"/>
    <dgm:cxn modelId="{A65E5D8A-CD46-46B5-AB3F-3228A3D9F3D7}" type="presOf" srcId="{F3BDDE10-AE1F-400C-A465-4271174C3B5B}" destId="{2EF0E66B-7883-40E8-8517-F9DA3B9E178A}" srcOrd="0" destOrd="0" presId="urn:microsoft.com/office/officeart/2005/8/layout/orgChart1"/>
    <dgm:cxn modelId="{B2C706CA-BE87-4F1D-8CEF-0F0ACC5CB241}" type="presOf" srcId="{394EEB0C-F1F9-4B0D-B9BD-A1C830293F5F}" destId="{A5B96090-E11D-404C-AE30-64A05CEFB597}" srcOrd="0" destOrd="0" presId="urn:microsoft.com/office/officeart/2005/8/layout/orgChart1"/>
    <dgm:cxn modelId="{90EB9DAD-2019-4271-BB8A-20FB5931D64F}" type="presOf" srcId="{842389F1-3FB1-4D62-AB20-97CEE5C52836}" destId="{3AC1FAB4-E22A-40B4-80AB-DBE8F172EF56}" srcOrd="0" destOrd="0" presId="urn:microsoft.com/office/officeart/2005/8/layout/orgChart1"/>
    <dgm:cxn modelId="{51943B0A-BEF9-4E8E-A292-009693009C13}" type="presOf" srcId="{63DA4D60-3CA8-4AE6-AC21-97EF260E2EE2}" destId="{C47DFB1F-9233-47EB-8B6B-C26FC4EE47FD}" srcOrd="0" destOrd="0" presId="urn:microsoft.com/office/officeart/2005/8/layout/orgChart1"/>
    <dgm:cxn modelId="{8F08EA04-E7A9-41A2-AD1C-EB69508ECA2B}" srcId="{846BF45D-081D-438D-9D3D-9F361A933AB3}" destId="{7B9A836C-393F-4457-A18D-8732A658CD86}" srcOrd="0" destOrd="0" parTransId="{5F7A3FD8-DC0D-4B54-AF0B-3232E32F994A}" sibTransId="{491215C0-E633-4A0A-9CBD-BA6D3FD76A46}"/>
    <dgm:cxn modelId="{4432610F-0FAD-42E7-950F-DC63093125DE}" type="presOf" srcId="{67B2F941-4AC3-48AA-BBE1-9A41ACFEF35F}" destId="{9EAD44EF-632C-437C-8C03-40F90A12748A}" srcOrd="0" destOrd="0" presId="urn:microsoft.com/office/officeart/2005/8/layout/orgChart1"/>
    <dgm:cxn modelId="{C90134A4-5864-47C3-8793-DC84F756E390}" type="presOf" srcId="{7B9A836C-393F-4457-A18D-8732A658CD86}" destId="{64F24B3F-D6DA-4686-929C-7948C64E61BF}" srcOrd="1" destOrd="0" presId="urn:microsoft.com/office/officeart/2005/8/layout/orgChart1"/>
    <dgm:cxn modelId="{FDE01117-CDCC-496B-92F1-5213513E68DB}" type="presOf" srcId="{C3849EFF-34B4-44AB-8DE6-8AE5EEFB6BF1}" destId="{B07A1D7F-4C30-45E9-9D58-E355C8B11ADA}" srcOrd="0" destOrd="0" presId="urn:microsoft.com/office/officeart/2005/8/layout/orgChart1"/>
    <dgm:cxn modelId="{203F7188-299F-4B67-8EB3-D0A97F8B3BB5}" type="presOf" srcId="{E7C1B728-6D8F-42D1-9AC4-AAF9721F36B7}" destId="{D478CE6C-7B46-42AF-8CD5-C4689B4BB89C}" srcOrd="1" destOrd="0" presId="urn:microsoft.com/office/officeart/2005/8/layout/orgChart1"/>
    <dgm:cxn modelId="{CE609251-1C3B-414C-BAF3-AA651787BAC1}" type="presOf" srcId="{3B22BDC1-47FE-4FE1-9302-E5B3EEE9CDEA}" destId="{874BF90C-99B8-473B-9456-2F53E9C68ACD}" srcOrd="0" destOrd="0" presId="urn:microsoft.com/office/officeart/2005/8/layout/orgChart1"/>
    <dgm:cxn modelId="{DBA49A99-0A28-4E68-A821-84E4FBDCB370}" srcId="{D794C8D0-9148-4B72-8887-030839734D99}" destId="{8B5E5AF8-321F-45B2-A078-A31CF7DD8C4E}" srcOrd="0" destOrd="0" parTransId="{C3849EFF-34B4-44AB-8DE6-8AE5EEFB6BF1}" sibTransId="{F779F548-108D-446C-8E51-493CBAFF8EFE}"/>
    <dgm:cxn modelId="{6AF20F78-D54D-40F6-9661-4E5DDF51EBB3}" srcId="{8B5E5AF8-321F-45B2-A078-A31CF7DD8C4E}" destId="{95C2A72E-05F5-49E0-8B74-E20D00E4F29E}" srcOrd="0" destOrd="0" parTransId="{82AA67D8-A422-4496-ACCA-719487F0F9F8}" sibTransId="{4204B498-F1FD-4B0D-9405-3ACDB1F55B28}"/>
    <dgm:cxn modelId="{D0F4788A-C0EA-48D4-9A0A-55E575F19392}" type="presOf" srcId="{746013B4-81E6-4CAE-821E-ED7D5BC5EA03}" destId="{DE965068-9360-4352-8464-9774AD527B01}" srcOrd="0" destOrd="0" presId="urn:microsoft.com/office/officeart/2005/8/layout/orgChart1"/>
    <dgm:cxn modelId="{55B95A68-4AB0-4ACC-BB73-5CD1A7773D3A}" type="presOf" srcId="{95C2A72E-05F5-49E0-8B74-E20D00E4F29E}" destId="{82EBA9BD-B991-4DC5-B0FB-BA72AE9B4B05}" srcOrd="1" destOrd="0" presId="urn:microsoft.com/office/officeart/2005/8/layout/orgChart1"/>
    <dgm:cxn modelId="{37766BE0-1A9D-4F31-B721-CF774A08AB92}" srcId="{846BF45D-081D-438D-9D3D-9F361A933AB3}" destId="{75A94FBC-7FFF-4F6A-A31B-E5E5C6C732D1}" srcOrd="1" destOrd="0" parTransId="{E542A3C1-436B-4D06-8210-1848C2DA8F4F}" sibTransId="{00C3F125-C449-4B62-9F1D-430DF23C1002}"/>
    <dgm:cxn modelId="{54885CD1-E936-4C68-8F15-5F5D7E4E647C}" type="presOf" srcId="{5F7A3FD8-DC0D-4B54-AF0B-3232E32F994A}" destId="{56F24862-1D75-44EE-8084-2E41BA92C1AE}" srcOrd="0" destOrd="0" presId="urn:microsoft.com/office/officeart/2005/8/layout/orgChart1"/>
    <dgm:cxn modelId="{A7B66FAC-D4D1-4C99-ABE5-1BDE3A0FE1D1}" type="presOf" srcId="{D794C8D0-9148-4B72-8887-030839734D99}" destId="{D4865982-1D0E-4823-A05F-4092CDD9E014}" srcOrd="0" destOrd="0" presId="urn:microsoft.com/office/officeart/2005/8/layout/orgChart1"/>
    <dgm:cxn modelId="{FE80FE40-A860-4D6C-B9B1-F427F32F55DC}" type="presOf" srcId="{4C70E951-A33F-4BD7-9762-AB40AD4248C3}" destId="{F5E8D4AC-86E4-4D47-82B3-FBBEF606C4D7}" srcOrd="1" destOrd="0" presId="urn:microsoft.com/office/officeart/2005/8/layout/orgChart1"/>
    <dgm:cxn modelId="{7991FC54-309F-4958-9F65-DFC0857015BB}" type="presOf" srcId="{394EEB0C-F1F9-4B0D-B9BD-A1C830293F5F}" destId="{5D8D4662-B19E-4448-8860-2D2F8B9E94A7}" srcOrd="1" destOrd="0" presId="urn:microsoft.com/office/officeart/2005/8/layout/orgChart1"/>
    <dgm:cxn modelId="{A70D6724-9417-4373-A787-19C122B5B64B}" type="presParOf" srcId="{874BF90C-99B8-473B-9456-2F53E9C68ACD}" destId="{66B6D321-E07E-47D5-9BA6-3D76E82CA5BB}" srcOrd="0" destOrd="0" presId="urn:microsoft.com/office/officeart/2005/8/layout/orgChart1"/>
    <dgm:cxn modelId="{57344B00-0692-4A09-B952-45A1B4CAC9A7}" type="presParOf" srcId="{66B6D321-E07E-47D5-9BA6-3D76E82CA5BB}" destId="{73016096-8CA4-4FC2-9558-8F80D4D9A0BD}" srcOrd="0" destOrd="0" presId="urn:microsoft.com/office/officeart/2005/8/layout/orgChart1"/>
    <dgm:cxn modelId="{6601C415-0EA0-42F5-BFBC-2FC5A730F000}" type="presParOf" srcId="{73016096-8CA4-4FC2-9558-8F80D4D9A0BD}" destId="{3C83D6C3-15F3-4852-9692-2BD76E38533F}" srcOrd="0" destOrd="0" presId="urn:microsoft.com/office/officeart/2005/8/layout/orgChart1"/>
    <dgm:cxn modelId="{45784DDB-3949-4EA8-8FC9-96849BA3CD7A}" type="presParOf" srcId="{73016096-8CA4-4FC2-9558-8F80D4D9A0BD}" destId="{F5E8D4AC-86E4-4D47-82B3-FBBEF606C4D7}" srcOrd="1" destOrd="0" presId="urn:microsoft.com/office/officeart/2005/8/layout/orgChart1"/>
    <dgm:cxn modelId="{5B77505C-9403-41FE-B103-84A106E35D5D}" type="presParOf" srcId="{66B6D321-E07E-47D5-9BA6-3D76E82CA5BB}" destId="{21F2FEEE-08E4-406A-A83A-965D523D6F72}" srcOrd="1" destOrd="0" presId="urn:microsoft.com/office/officeart/2005/8/layout/orgChart1"/>
    <dgm:cxn modelId="{FE72C830-427B-4CF3-A071-F622C447537D}" type="presParOf" srcId="{21F2FEEE-08E4-406A-A83A-965D523D6F72}" destId="{9EAD44EF-632C-437C-8C03-40F90A12748A}" srcOrd="0" destOrd="0" presId="urn:microsoft.com/office/officeart/2005/8/layout/orgChart1"/>
    <dgm:cxn modelId="{CD586393-1734-44DA-B1EA-18C5AD42E0F6}" type="presParOf" srcId="{21F2FEEE-08E4-406A-A83A-965D523D6F72}" destId="{08A34F9D-EE2B-4A26-81BB-FD2A876066D5}" srcOrd="1" destOrd="0" presId="urn:microsoft.com/office/officeart/2005/8/layout/orgChart1"/>
    <dgm:cxn modelId="{1B050548-8682-48B2-BD74-46306D490137}" type="presParOf" srcId="{08A34F9D-EE2B-4A26-81BB-FD2A876066D5}" destId="{7D96E5BC-E5EC-4764-A2A6-17B129634916}" srcOrd="0" destOrd="0" presId="urn:microsoft.com/office/officeart/2005/8/layout/orgChart1"/>
    <dgm:cxn modelId="{5EC8A63B-38A8-4978-8E66-7FDB54588F27}" type="presParOf" srcId="{7D96E5BC-E5EC-4764-A2A6-17B129634916}" destId="{D4865982-1D0E-4823-A05F-4092CDD9E014}" srcOrd="0" destOrd="0" presId="urn:microsoft.com/office/officeart/2005/8/layout/orgChart1"/>
    <dgm:cxn modelId="{7F843B4D-5CDC-4362-8361-1FF3401A3265}" type="presParOf" srcId="{7D96E5BC-E5EC-4764-A2A6-17B129634916}" destId="{D28204BB-62BB-4FC7-8E89-309C5B470E21}" srcOrd="1" destOrd="0" presId="urn:microsoft.com/office/officeart/2005/8/layout/orgChart1"/>
    <dgm:cxn modelId="{68D0B120-33A9-4742-AB8E-0FA2C5FD7FAA}" type="presParOf" srcId="{08A34F9D-EE2B-4A26-81BB-FD2A876066D5}" destId="{9166C581-7755-48EB-AFA6-574BF921030A}" srcOrd="1" destOrd="0" presId="urn:microsoft.com/office/officeart/2005/8/layout/orgChart1"/>
    <dgm:cxn modelId="{16A6C8D1-8AE5-40D7-99F7-F04C67A1860B}" type="presParOf" srcId="{9166C581-7755-48EB-AFA6-574BF921030A}" destId="{B07A1D7F-4C30-45E9-9D58-E355C8B11ADA}" srcOrd="0" destOrd="0" presId="urn:microsoft.com/office/officeart/2005/8/layout/orgChart1"/>
    <dgm:cxn modelId="{9312A7AE-27BA-4681-ACA6-D071587C149A}" type="presParOf" srcId="{9166C581-7755-48EB-AFA6-574BF921030A}" destId="{774DF7D0-79AF-48DB-9410-D1096222E6D4}" srcOrd="1" destOrd="0" presId="urn:microsoft.com/office/officeart/2005/8/layout/orgChart1"/>
    <dgm:cxn modelId="{01A0943B-8DB0-4ABF-AFF5-DCF05F00DBBD}" type="presParOf" srcId="{774DF7D0-79AF-48DB-9410-D1096222E6D4}" destId="{4E2B36E0-69EF-4525-8261-8F448452C662}" srcOrd="0" destOrd="0" presId="urn:microsoft.com/office/officeart/2005/8/layout/orgChart1"/>
    <dgm:cxn modelId="{A836A184-E2BA-4071-BBFB-DA3FCCD5D572}" type="presParOf" srcId="{4E2B36E0-69EF-4525-8261-8F448452C662}" destId="{4D1AE55A-A51F-47A1-A6F6-210190DEF99A}" srcOrd="0" destOrd="0" presId="urn:microsoft.com/office/officeart/2005/8/layout/orgChart1"/>
    <dgm:cxn modelId="{FF2F909C-7AE1-4890-9AF4-B41C9DDE0916}" type="presParOf" srcId="{4E2B36E0-69EF-4525-8261-8F448452C662}" destId="{CEDAFD33-95CB-4262-8706-64965C8E2157}" srcOrd="1" destOrd="0" presId="urn:microsoft.com/office/officeart/2005/8/layout/orgChart1"/>
    <dgm:cxn modelId="{17BC9028-7744-4328-BD8C-D1AA8C1C8245}" type="presParOf" srcId="{774DF7D0-79AF-48DB-9410-D1096222E6D4}" destId="{7332BAFC-5DF9-4CA3-B999-85AFF4AAD501}" srcOrd="1" destOrd="0" presId="urn:microsoft.com/office/officeart/2005/8/layout/orgChart1"/>
    <dgm:cxn modelId="{5BCD4EBE-A054-4BC6-BAA1-4EC53A45E253}" type="presParOf" srcId="{7332BAFC-5DF9-4CA3-B999-85AFF4AAD501}" destId="{9EF1469F-4AFF-48B3-B6D6-6ED0278E4A9C}" srcOrd="0" destOrd="0" presId="urn:microsoft.com/office/officeart/2005/8/layout/orgChart1"/>
    <dgm:cxn modelId="{BCA1FD3A-E485-4099-8FCB-AB539008B0BD}" type="presParOf" srcId="{7332BAFC-5DF9-4CA3-B999-85AFF4AAD501}" destId="{2FBABA4E-5E43-41E4-A6BD-FBA3D212D1D4}" srcOrd="1" destOrd="0" presId="urn:microsoft.com/office/officeart/2005/8/layout/orgChart1"/>
    <dgm:cxn modelId="{93D560C2-A83C-4E9D-B0BE-116CFC8E53AC}" type="presParOf" srcId="{2FBABA4E-5E43-41E4-A6BD-FBA3D212D1D4}" destId="{B7385BCB-976C-4EE7-A32F-ABD4876B4D72}" srcOrd="0" destOrd="0" presId="urn:microsoft.com/office/officeart/2005/8/layout/orgChart1"/>
    <dgm:cxn modelId="{A8323BB7-88FB-477A-94BB-CA64E5BBFD0E}" type="presParOf" srcId="{B7385BCB-976C-4EE7-A32F-ABD4876B4D72}" destId="{26D1A61B-F3D7-4EF2-A38B-6400CD632224}" srcOrd="0" destOrd="0" presId="urn:microsoft.com/office/officeart/2005/8/layout/orgChart1"/>
    <dgm:cxn modelId="{DFCE5B12-CA74-42A5-BA51-E67DC3D41C2D}" type="presParOf" srcId="{B7385BCB-976C-4EE7-A32F-ABD4876B4D72}" destId="{82EBA9BD-B991-4DC5-B0FB-BA72AE9B4B05}" srcOrd="1" destOrd="0" presId="urn:microsoft.com/office/officeart/2005/8/layout/orgChart1"/>
    <dgm:cxn modelId="{A7DE89D7-AEAF-4512-8B87-6A9B60009E4F}" type="presParOf" srcId="{2FBABA4E-5E43-41E4-A6BD-FBA3D212D1D4}" destId="{BEAA6BA0-1B17-4CAB-9AC5-1CD1445D10A9}" srcOrd="1" destOrd="0" presId="urn:microsoft.com/office/officeart/2005/8/layout/orgChart1"/>
    <dgm:cxn modelId="{8D6A9B20-1696-46D7-95FF-B3E24E54F06A}" type="presParOf" srcId="{2FBABA4E-5E43-41E4-A6BD-FBA3D212D1D4}" destId="{BD65E7B0-55E5-4054-A721-508193943B9E}" srcOrd="2" destOrd="0" presId="urn:microsoft.com/office/officeart/2005/8/layout/orgChart1"/>
    <dgm:cxn modelId="{CD5BBB30-1A01-4F03-B23D-D85F33535144}" type="presParOf" srcId="{7332BAFC-5DF9-4CA3-B999-85AFF4AAD501}" destId="{3AC1FAB4-E22A-40B4-80AB-DBE8F172EF56}" srcOrd="2" destOrd="0" presId="urn:microsoft.com/office/officeart/2005/8/layout/orgChart1"/>
    <dgm:cxn modelId="{CFC195CF-F73B-467B-AD1E-03004D291363}" type="presParOf" srcId="{7332BAFC-5DF9-4CA3-B999-85AFF4AAD501}" destId="{6DA16731-D4EF-4A0F-9ADA-6E8CCFC95B42}" srcOrd="3" destOrd="0" presId="urn:microsoft.com/office/officeart/2005/8/layout/orgChart1"/>
    <dgm:cxn modelId="{568C4DE9-9FA4-47F0-83E4-ACEFFA6729EE}" type="presParOf" srcId="{6DA16731-D4EF-4A0F-9ADA-6E8CCFC95B42}" destId="{9EA38E9D-CA8B-49B9-9CC9-999981ECCAB1}" srcOrd="0" destOrd="0" presId="urn:microsoft.com/office/officeart/2005/8/layout/orgChart1"/>
    <dgm:cxn modelId="{38C4436D-ED0A-4F29-9E94-996ECAAF57E2}" type="presParOf" srcId="{9EA38E9D-CA8B-49B9-9CC9-999981ECCAB1}" destId="{DE965068-9360-4352-8464-9774AD527B01}" srcOrd="0" destOrd="0" presId="urn:microsoft.com/office/officeart/2005/8/layout/orgChart1"/>
    <dgm:cxn modelId="{0AB09449-6555-4D42-8D4E-863BD6246E07}" type="presParOf" srcId="{9EA38E9D-CA8B-49B9-9CC9-999981ECCAB1}" destId="{D766AB4C-06BA-4781-B8D7-3283A502CBC4}" srcOrd="1" destOrd="0" presId="urn:microsoft.com/office/officeart/2005/8/layout/orgChart1"/>
    <dgm:cxn modelId="{7D03C9C5-0996-4EB6-9E47-16CA894374FD}" type="presParOf" srcId="{6DA16731-D4EF-4A0F-9ADA-6E8CCFC95B42}" destId="{5E0C0E80-8C6F-475B-A50B-60DACAE94BE6}" srcOrd="1" destOrd="0" presId="urn:microsoft.com/office/officeart/2005/8/layout/orgChart1"/>
    <dgm:cxn modelId="{9524C824-6B6A-4D9E-A000-C54DE62E81C3}" type="presParOf" srcId="{6DA16731-D4EF-4A0F-9ADA-6E8CCFC95B42}" destId="{F8D4A96F-1C9F-4CCD-ACAB-325308161DB9}" srcOrd="2" destOrd="0" presId="urn:microsoft.com/office/officeart/2005/8/layout/orgChart1"/>
    <dgm:cxn modelId="{2ED7638C-2ED8-49D3-9E9E-F3062CB95D6A}" type="presParOf" srcId="{7332BAFC-5DF9-4CA3-B999-85AFF4AAD501}" destId="{2EF0E66B-7883-40E8-8517-F9DA3B9E178A}" srcOrd="4" destOrd="0" presId="urn:microsoft.com/office/officeart/2005/8/layout/orgChart1"/>
    <dgm:cxn modelId="{406A75EB-00AC-42B7-9764-CBB3A3C5DF91}" type="presParOf" srcId="{7332BAFC-5DF9-4CA3-B999-85AFF4AAD501}" destId="{58A67714-6AD0-4960-8743-36D1B0897667}" srcOrd="5" destOrd="0" presId="urn:microsoft.com/office/officeart/2005/8/layout/orgChart1"/>
    <dgm:cxn modelId="{AF5B865B-4797-4CF4-8702-19346387C953}" type="presParOf" srcId="{58A67714-6AD0-4960-8743-36D1B0897667}" destId="{12D22869-1F22-4095-86F6-3C414DFD6C3B}" srcOrd="0" destOrd="0" presId="urn:microsoft.com/office/officeart/2005/8/layout/orgChart1"/>
    <dgm:cxn modelId="{F7E33A99-C4E4-411B-8FA4-B560912C193F}" type="presParOf" srcId="{12D22869-1F22-4095-86F6-3C414DFD6C3B}" destId="{FB45A148-4612-4371-A9A1-90758098FD92}" srcOrd="0" destOrd="0" presId="urn:microsoft.com/office/officeart/2005/8/layout/orgChart1"/>
    <dgm:cxn modelId="{A81C858F-C55C-4FF3-BEB5-260814542108}" type="presParOf" srcId="{12D22869-1F22-4095-86F6-3C414DFD6C3B}" destId="{D478CE6C-7B46-42AF-8CD5-C4689B4BB89C}" srcOrd="1" destOrd="0" presId="urn:microsoft.com/office/officeart/2005/8/layout/orgChart1"/>
    <dgm:cxn modelId="{765A1027-B87C-4F99-90E9-3D3E276F16F4}" type="presParOf" srcId="{58A67714-6AD0-4960-8743-36D1B0897667}" destId="{C5E7B85E-0C02-4A2E-9D65-C281876F6130}" srcOrd="1" destOrd="0" presId="urn:microsoft.com/office/officeart/2005/8/layout/orgChart1"/>
    <dgm:cxn modelId="{066640CF-50BC-4AD1-9A92-7C50A222894A}" type="presParOf" srcId="{58A67714-6AD0-4960-8743-36D1B0897667}" destId="{11AFC192-309A-44EA-9BF0-9F563562BCFB}" srcOrd="2" destOrd="0" presId="urn:microsoft.com/office/officeart/2005/8/layout/orgChart1"/>
    <dgm:cxn modelId="{90742954-5E1D-4ABA-AFA6-3EB42812C986}" type="presParOf" srcId="{774DF7D0-79AF-48DB-9410-D1096222E6D4}" destId="{48A25F29-B116-4C4D-999F-52A5523C7270}" srcOrd="2" destOrd="0" presId="urn:microsoft.com/office/officeart/2005/8/layout/orgChart1"/>
    <dgm:cxn modelId="{56791B62-2637-485F-BB03-6A8EFAA8D1A9}" type="presParOf" srcId="{9166C581-7755-48EB-AFA6-574BF921030A}" destId="{C3ADFD67-C3EE-4571-B4DC-C285CEF239E6}" srcOrd="2" destOrd="0" presId="urn:microsoft.com/office/officeart/2005/8/layout/orgChart1"/>
    <dgm:cxn modelId="{6B00926B-D8A4-48F8-91F8-5C831CE7CC40}" type="presParOf" srcId="{9166C581-7755-48EB-AFA6-574BF921030A}" destId="{EA21F295-09DF-4FED-BFBC-67042E23AFEF}" srcOrd="3" destOrd="0" presId="urn:microsoft.com/office/officeart/2005/8/layout/orgChart1"/>
    <dgm:cxn modelId="{7E8633A1-EA39-44FA-848B-A90FDD7EA340}" type="presParOf" srcId="{EA21F295-09DF-4FED-BFBC-67042E23AFEF}" destId="{65687BE0-9D73-41FE-9248-2F5DA86D5434}" srcOrd="0" destOrd="0" presId="urn:microsoft.com/office/officeart/2005/8/layout/orgChart1"/>
    <dgm:cxn modelId="{36EB66CE-F027-448E-B6EC-C2D143FEC68A}" type="presParOf" srcId="{65687BE0-9D73-41FE-9248-2F5DA86D5434}" destId="{E64A6F72-6951-4B7F-A057-A65A0C46C244}" srcOrd="0" destOrd="0" presId="urn:microsoft.com/office/officeart/2005/8/layout/orgChart1"/>
    <dgm:cxn modelId="{70DC904E-2E19-44FA-AAA3-B797A8D7DF9A}" type="presParOf" srcId="{65687BE0-9D73-41FE-9248-2F5DA86D5434}" destId="{4A8CEB4F-1A28-4493-A41A-540E547BE860}" srcOrd="1" destOrd="0" presId="urn:microsoft.com/office/officeart/2005/8/layout/orgChart1"/>
    <dgm:cxn modelId="{9B5A8FB5-CBE0-43C2-B5A5-8E9CCE5580E0}" type="presParOf" srcId="{EA21F295-09DF-4FED-BFBC-67042E23AFEF}" destId="{3B00F2C6-A723-4165-82EC-52F99F709228}" srcOrd="1" destOrd="0" presId="urn:microsoft.com/office/officeart/2005/8/layout/orgChart1"/>
    <dgm:cxn modelId="{94DEA955-5297-4570-8703-03A08D8ABE82}" type="presParOf" srcId="{3B00F2C6-A723-4165-82EC-52F99F709228}" destId="{56F24862-1D75-44EE-8084-2E41BA92C1AE}" srcOrd="0" destOrd="0" presId="urn:microsoft.com/office/officeart/2005/8/layout/orgChart1"/>
    <dgm:cxn modelId="{AA39A08A-3C75-4753-9EA7-AF1E2DE50C0A}" type="presParOf" srcId="{3B00F2C6-A723-4165-82EC-52F99F709228}" destId="{8A4AA734-CD9A-4F66-90E7-86C5F00D1248}" srcOrd="1" destOrd="0" presId="urn:microsoft.com/office/officeart/2005/8/layout/orgChart1"/>
    <dgm:cxn modelId="{70BF172A-38E0-4642-89BF-2A05BD27D8AA}" type="presParOf" srcId="{8A4AA734-CD9A-4F66-90E7-86C5F00D1248}" destId="{5AB88553-1393-476E-984A-CBB5DD82E2DD}" srcOrd="0" destOrd="0" presId="urn:microsoft.com/office/officeart/2005/8/layout/orgChart1"/>
    <dgm:cxn modelId="{E75646D4-B40C-4840-95AF-7EC854F02DD2}" type="presParOf" srcId="{5AB88553-1393-476E-984A-CBB5DD82E2DD}" destId="{E1B47657-DD35-4F3D-A33D-BFA26F84DC38}" srcOrd="0" destOrd="0" presId="urn:microsoft.com/office/officeart/2005/8/layout/orgChart1"/>
    <dgm:cxn modelId="{83A67904-C428-4E39-9766-1D7C0EE82870}" type="presParOf" srcId="{5AB88553-1393-476E-984A-CBB5DD82E2DD}" destId="{64F24B3F-D6DA-4686-929C-7948C64E61BF}" srcOrd="1" destOrd="0" presId="urn:microsoft.com/office/officeart/2005/8/layout/orgChart1"/>
    <dgm:cxn modelId="{6C1DEE3F-E7AC-4785-ADE7-53765C590C4D}" type="presParOf" srcId="{8A4AA734-CD9A-4F66-90E7-86C5F00D1248}" destId="{66C3B0D3-BE9A-4B93-A0E6-F789FA396EE7}" srcOrd="1" destOrd="0" presId="urn:microsoft.com/office/officeart/2005/8/layout/orgChart1"/>
    <dgm:cxn modelId="{B63B17FF-E58E-49FC-BE29-4024B5B24078}" type="presParOf" srcId="{8A4AA734-CD9A-4F66-90E7-86C5F00D1248}" destId="{A35372DD-67AC-445B-82A5-48DE7D56CAD5}" srcOrd="2" destOrd="0" presId="urn:microsoft.com/office/officeart/2005/8/layout/orgChart1"/>
    <dgm:cxn modelId="{B8C2999F-C2F6-4BAC-9237-F22C9515809B}" type="presParOf" srcId="{3B00F2C6-A723-4165-82EC-52F99F709228}" destId="{0EFDB6B8-A402-4B8E-81EE-EDB4C5C1066B}" srcOrd="2" destOrd="0" presId="urn:microsoft.com/office/officeart/2005/8/layout/orgChart1"/>
    <dgm:cxn modelId="{7037EDF5-25DD-4FA0-ABBB-558C3225355D}" type="presParOf" srcId="{3B00F2C6-A723-4165-82EC-52F99F709228}" destId="{D2F4931F-A60E-4B0F-A421-26F45242D87C}" srcOrd="3" destOrd="0" presId="urn:microsoft.com/office/officeart/2005/8/layout/orgChart1"/>
    <dgm:cxn modelId="{41E3F191-A005-4EFC-BA97-229EE9126C0C}" type="presParOf" srcId="{D2F4931F-A60E-4B0F-A421-26F45242D87C}" destId="{9A9AC5D3-0FF5-4983-A008-6EEC46416314}" srcOrd="0" destOrd="0" presId="urn:microsoft.com/office/officeart/2005/8/layout/orgChart1"/>
    <dgm:cxn modelId="{858FABFC-AF0D-4A28-B3CC-894799978940}" type="presParOf" srcId="{9A9AC5D3-0FF5-4983-A008-6EEC46416314}" destId="{28B3E5D2-128D-4CA2-A212-948DC754AE12}" srcOrd="0" destOrd="0" presId="urn:microsoft.com/office/officeart/2005/8/layout/orgChart1"/>
    <dgm:cxn modelId="{FAF54323-AC48-42D6-8D70-B261E5B93D58}" type="presParOf" srcId="{9A9AC5D3-0FF5-4983-A008-6EEC46416314}" destId="{E14FE103-62CD-4457-8E3E-5BA7EBF7348B}" srcOrd="1" destOrd="0" presId="urn:microsoft.com/office/officeart/2005/8/layout/orgChart1"/>
    <dgm:cxn modelId="{7EBD421A-4E84-48FB-A419-1A2309BCA43E}" type="presParOf" srcId="{D2F4931F-A60E-4B0F-A421-26F45242D87C}" destId="{60094495-203F-47DA-8D86-9368E109AC4E}" srcOrd="1" destOrd="0" presId="urn:microsoft.com/office/officeart/2005/8/layout/orgChart1"/>
    <dgm:cxn modelId="{BA1F9330-4C7E-4C92-AFB7-47DBF0AB6AB9}" type="presParOf" srcId="{D2F4931F-A60E-4B0F-A421-26F45242D87C}" destId="{085AA3D3-A252-4B12-8F08-75C2DB7B8D0C}" srcOrd="2" destOrd="0" presId="urn:microsoft.com/office/officeart/2005/8/layout/orgChart1"/>
    <dgm:cxn modelId="{99E3D79D-45BB-49D6-99C5-E81886AC371C}" type="presParOf" srcId="{EA21F295-09DF-4FED-BFBC-67042E23AFEF}" destId="{3F1D7808-17C9-4546-B71F-A36C6F9E63AC}" srcOrd="2" destOrd="0" presId="urn:microsoft.com/office/officeart/2005/8/layout/orgChart1"/>
    <dgm:cxn modelId="{E7462559-FF73-44F5-84FD-5EC5307C108C}" type="presParOf" srcId="{08A34F9D-EE2B-4A26-81BB-FD2A876066D5}" destId="{5E84EB08-5630-4B29-A738-DB5941C8706E}" srcOrd="2" destOrd="0" presId="urn:microsoft.com/office/officeart/2005/8/layout/orgChart1"/>
    <dgm:cxn modelId="{6EB691FD-25BE-4343-9AE5-2752C03C8E5D}" type="presParOf" srcId="{21F2FEEE-08E4-406A-A83A-965D523D6F72}" destId="{866C6BAA-1941-4F6D-9ABA-28E00E0E567E}" srcOrd="2" destOrd="0" presId="urn:microsoft.com/office/officeart/2005/8/layout/orgChart1"/>
    <dgm:cxn modelId="{63534BFD-549F-44AD-9185-231B2F7DC98E}" type="presParOf" srcId="{21F2FEEE-08E4-406A-A83A-965D523D6F72}" destId="{DD0D13AF-851B-4540-8C87-7D29FAF6A2D8}" srcOrd="3" destOrd="0" presId="urn:microsoft.com/office/officeart/2005/8/layout/orgChart1"/>
    <dgm:cxn modelId="{71B04047-0DE5-4A18-9E15-FDEC3F42D39B}" type="presParOf" srcId="{DD0D13AF-851B-4540-8C87-7D29FAF6A2D8}" destId="{C103DFCF-B253-4D88-810E-CF251C8BA673}" srcOrd="0" destOrd="0" presId="urn:microsoft.com/office/officeart/2005/8/layout/orgChart1"/>
    <dgm:cxn modelId="{D57B5854-A1EC-4004-B817-C57760D2DF9C}" type="presParOf" srcId="{C103DFCF-B253-4D88-810E-CF251C8BA673}" destId="{A5B96090-E11D-404C-AE30-64A05CEFB597}" srcOrd="0" destOrd="0" presId="urn:microsoft.com/office/officeart/2005/8/layout/orgChart1"/>
    <dgm:cxn modelId="{EAB75BE4-7F63-475B-939E-4AA09A59531B}" type="presParOf" srcId="{C103DFCF-B253-4D88-810E-CF251C8BA673}" destId="{5D8D4662-B19E-4448-8860-2D2F8B9E94A7}" srcOrd="1" destOrd="0" presId="urn:microsoft.com/office/officeart/2005/8/layout/orgChart1"/>
    <dgm:cxn modelId="{DEA6A738-9974-470B-A708-C917050002B2}" type="presParOf" srcId="{DD0D13AF-851B-4540-8C87-7D29FAF6A2D8}" destId="{817A6AD1-0E61-4DA4-85F5-4FB84EA04C5D}" srcOrd="1" destOrd="0" presId="urn:microsoft.com/office/officeart/2005/8/layout/orgChart1"/>
    <dgm:cxn modelId="{6752F194-2E94-488E-B951-FE78D9C7C441}" type="presParOf" srcId="{DD0D13AF-851B-4540-8C87-7D29FAF6A2D8}" destId="{03F073AC-16C3-4636-A97E-6D68108B13A3}" srcOrd="2" destOrd="0" presId="urn:microsoft.com/office/officeart/2005/8/layout/orgChart1"/>
    <dgm:cxn modelId="{9A24B141-E262-45FF-8F70-36EFE3B07763}" type="presParOf" srcId="{21F2FEEE-08E4-406A-A83A-965D523D6F72}" destId="{426D7BDE-407D-45E2-97A4-D39FD6348FC6}" srcOrd="4" destOrd="0" presId="urn:microsoft.com/office/officeart/2005/8/layout/orgChart1"/>
    <dgm:cxn modelId="{25DFCB12-BF23-4FA6-9131-586BB42A846C}" type="presParOf" srcId="{21F2FEEE-08E4-406A-A83A-965D523D6F72}" destId="{A8D7EA35-EE4A-4BA6-A62B-37A995D44CDF}" srcOrd="5" destOrd="0" presId="urn:microsoft.com/office/officeart/2005/8/layout/orgChart1"/>
    <dgm:cxn modelId="{509DDAA5-0CBC-4806-9D86-94A3E04F187D}" type="presParOf" srcId="{A8D7EA35-EE4A-4BA6-A62B-37A995D44CDF}" destId="{89B6742C-2F69-4D77-BE98-FAAB5B55B86D}" srcOrd="0" destOrd="0" presId="urn:microsoft.com/office/officeart/2005/8/layout/orgChart1"/>
    <dgm:cxn modelId="{4CFBB4C8-74E8-4257-BBE5-5C747F0D1FE0}" type="presParOf" srcId="{89B6742C-2F69-4D77-BE98-FAAB5B55B86D}" destId="{C47DFB1F-9233-47EB-8B6B-C26FC4EE47FD}" srcOrd="0" destOrd="0" presId="urn:microsoft.com/office/officeart/2005/8/layout/orgChart1"/>
    <dgm:cxn modelId="{11EE4AA9-C668-49F3-BDD9-2555B65959C0}" type="presParOf" srcId="{89B6742C-2F69-4D77-BE98-FAAB5B55B86D}" destId="{99B33FAB-6EA2-41AE-835A-E9EC2264E94A}" srcOrd="1" destOrd="0" presId="urn:microsoft.com/office/officeart/2005/8/layout/orgChart1"/>
    <dgm:cxn modelId="{E7A6AE30-823E-4BA5-A640-BBD4D5A55773}" type="presParOf" srcId="{A8D7EA35-EE4A-4BA6-A62B-37A995D44CDF}" destId="{C986DFC3-A35D-4404-829D-BFA2CD091A9D}" srcOrd="1" destOrd="0" presId="urn:microsoft.com/office/officeart/2005/8/layout/orgChart1"/>
    <dgm:cxn modelId="{316880F9-78B5-4FA2-B3D7-2DC1CC91449C}" type="presParOf" srcId="{A8D7EA35-EE4A-4BA6-A62B-37A995D44CDF}" destId="{E8D01B3E-50CA-4CA1-8641-61B619213620}" srcOrd="2" destOrd="0" presId="urn:microsoft.com/office/officeart/2005/8/layout/orgChart1"/>
    <dgm:cxn modelId="{5502055D-C589-437D-BD7F-2046E13971C0}" type="presParOf" srcId="{66B6D321-E07E-47D5-9BA6-3D76E82CA5BB}" destId="{830FCF9A-62FC-4A84-9AF0-0D3391D86F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22BDC1-47FE-4FE1-9302-E5B3EEE9CDEA}"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tr-TR"/>
        </a:p>
      </dgm:t>
    </dgm:pt>
    <dgm:pt modelId="{4C70E951-A33F-4BD7-9762-AB40AD4248C3}">
      <dgm:prSet phldrT="[Metin]"/>
      <dgm:spPr/>
      <dgm:t>
        <a:bodyPr/>
        <a:lstStyle/>
        <a:p>
          <a:r>
            <a:rPr lang="tr-TR" dirty="0" smtClean="0"/>
            <a:t>Epidemiyolojik Araştırmalar</a:t>
          </a:r>
          <a:endParaRPr lang="tr-TR" dirty="0"/>
        </a:p>
      </dgm:t>
    </dgm:pt>
    <dgm:pt modelId="{45231E61-F102-4726-B5DA-0915F91F2919}" type="parTrans" cxnId="{87093C5D-4A9E-4029-B17A-B6D89E554D6C}">
      <dgm:prSet/>
      <dgm:spPr/>
      <dgm:t>
        <a:bodyPr/>
        <a:lstStyle/>
        <a:p>
          <a:endParaRPr lang="tr-TR"/>
        </a:p>
      </dgm:t>
    </dgm:pt>
    <dgm:pt modelId="{F5D2F511-5DC7-4C3C-9D6A-ADDAF8E0CB83}" type="sibTrans" cxnId="{87093C5D-4A9E-4029-B17A-B6D89E554D6C}">
      <dgm:prSet/>
      <dgm:spPr/>
      <dgm:t>
        <a:bodyPr/>
        <a:lstStyle/>
        <a:p>
          <a:endParaRPr lang="tr-TR"/>
        </a:p>
      </dgm:t>
    </dgm:pt>
    <dgm:pt modelId="{D794C8D0-9148-4B72-8887-030839734D99}">
      <dgm:prSet phldrT="[Metin]"/>
      <dgm:spPr/>
      <dgm:t>
        <a:bodyPr/>
        <a:lstStyle/>
        <a:p>
          <a:r>
            <a:rPr lang="tr-TR" dirty="0" smtClean="0"/>
            <a:t>Gözlemsel</a:t>
          </a:r>
          <a:endParaRPr lang="tr-TR" dirty="0"/>
        </a:p>
      </dgm:t>
    </dgm:pt>
    <dgm:pt modelId="{67B2F941-4AC3-48AA-BBE1-9A41ACFEF35F}" type="parTrans" cxnId="{F35F3481-7A8B-484E-86B0-1FE97407FA94}">
      <dgm:prSet/>
      <dgm:spPr/>
      <dgm:t>
        <a:bodyPr/>
        <a:lstStyle/>
        <a:p>
          <a:endParaRPr lang="tr-TR"/>
        </a:p>
      </dgm:t>
    </dgm:pt>
    <dgm:pt modelId="{BB243C7A-EEE7-4099-92CE-1CDCD942F736}" type="sibTrans" cxnId="{F35F3481-7A8B-484E-86B0-1FE97407FA94}">
      <dgm:prSet/>
      <dgm:spPr/>
      <dgm:t>
        <a:bodyPr/>
        <a:lstStyle/>
        <a:p>
          <a:endParaRPr lang="tr-TR"/>
        </a:p>
      </dgm:t>
    </dgm:pt>
    <dgm:pt modelId="{394EEB0C-F1F9-4B0D-B9BD-A1C830293F5F}">
      <dgm:prSet phldrT="[Metin]"/>
      <dgm:spPr/>
      <dgm:t>
        <a:bodyPr/>
        <a:lstStyle/>
        <a:p>
          <a:r>
            <a:rPr lang="tr-TR" dirty="0" smtClean="0"/>
            <a:t>Deneysel</a:t>
          </a:r>
          <a:endParaRPr lang="tr-TR" dirty="0"/>
        </a:p>
      </dgm:t>
    </dgm:pt>
    <dgm:pt modelId="{ECF74C8D-06FA-47B7-88D7-960BB0A62246}" type="parTrans" cxnId="{B4C8E16D-BFF8-47C8-B3BC-13028BA02AFF}">
      <dgm:prSet/>
      <dgm:spPr/>
      <dgm:t>
        <a:bodyPr/>
        <a:lstStyle/>
        <a:p>
          <a:endParaRPr lang="tr-TR"/>
        </a:p>
      </dgm:t>
    </dgm:pt>
    <dgm:pt modelId="{F565763F-C96F-4A5A-A5D0-57BE7CAC083A}" type="sibTrans" cxnId="{B4C8E16D-BFF8-47C8-B3BC-13028BA02AFF}">
      <dgm:prSet/>
      <dgm:spPr/>
      <dgm:t>
        <a:bodyPr/>
        <a:lstStyle/>
        <a:p>
          <a:endParaRPr lang="tr-TR"/>
        </a:p>
      </dgm:t>
    </dgm:pt>
    <dgm:pt modelId="{C183280E-34B0-4F3D-AA33-14563AB0D413}">
      <dgm:prSet phldrT="[Metin]"/>
      <dgm:spPr/>
      <dgm:t>
        <a:bodyPr/>
        <a:lstStyle/>
        <a:p>
          <a:r>
            <a:rPr lang="tr-TR" dirty="0" smtClean="0"/>
            <a:t>Koruyucu</a:t>
          </a:r>
          <a:endParaRPr lang="tr-TR" dirty="0"/>
        </a:p>
      </dgm:t>
    </dgm:pt>
    <dgm:pt modelId="{5E0459F7-0B7A-4E91-88E1-31745A811B72}" type="parTrans" cxnId="{4876802A-EBA8-475C-9317-3F5808F93646}">
      <dgm:prSet/>
      <dgm:spPr/>
      <dgm:t>
        <a:bodyPr/>
        <a:lstStyle/>
        <a:p>
          <a:endParaRPr lang="tr-TR"/>
        </a:p>
      </dgm:t>
    </dgm:pt>
    <dgm:pt modelId="{E3CCF351-5039-41B0-BE7F-C068242D2379}" type="sibTrans" cxnId="{4876802A-EBA8-475C-9317-3F5808F93646}">
      <dgm:prSet/>
      <dgm:spPr/>
      <dgm:t>
        <a:bodyPr/>
        <a:lstStyle/>
        <a:p>
          <a:endParaRPr lang="tr-TR"/>
        </a:p>
      </dgm:t>
    </dgm:pt>
    <dgm:pt modelId="{48FCCC3C-5FCF-409E-A9A4-FD82BA56047F}">
      <dgm:prSet phldrT="[Metin]"/>
      <dgm:spPr/>
      <dgm:t>
        <a:bodyPr/>
        <a:lstStyle/>
        <a:p>
          <a:r>
            <a:rPr lang="tr-TR" dirty="0" smtClean="0"/>
            <a:t>Tedavi</a:t>
          </a:r>
          <a:endParaRPr lang="tr-TR" dirty="0"/>
        </a:p>
      </dgm:t>
    </dgm:pt>
    <dgm:pt modelId="{5101FD86-D84D-4902-A9DF-7747FD4DCDE8}" type="parTrans" cxnId="{E6A7AC9E-5301-4FC6-BC02-918591242158}">
      <dgm:prSet/>
      <dgm:spPr/>
      <dgm:t>
        <a:bodyPr/>
        <a:lstStyle/>
        <a:p>
          <a:endParaRPr lang="tr-TR"/>
        </a:p>
      </dgm:t>
    </dgm:pt>
    <dgm:pt modelId="{44284A63-1A13-42CA-AF9C-599FF3E1468E}" type="sibTrans" cxnId="{E6A7AC9E-5301-4FC6-BC02-918591242158}">
      <dgm:prSet/>
      <dgm:spPr/>
      <dgm:t>
        <a:bodyPr/>
        <a:lstStyle/>
        <a:p>
          <a:endParaRPr lang="tr-TR"/>
        </a:p>
      </dgm:t>
    </dgm:pt>
    <dgm:pt modelId="{63DA4D60-3CA8-4AE6-AC21-97EF260E2EE2}">
      <dgm:prSet phldrT="[Metin]"/>
      <dgm:spPr/>
      <dgm:t>
        <a:bodyPr/>
        <a:lstStyle/>
        <a:p>
          <a:r>
            <a:rPr lang="tr-TR" dirty="0" smtClean="0"/>
            <a:t>Metodolojik</a:t>
          </a:r>
          <a:endParaRPr lang="tr-TR" dirty="0"/>
        </a:p>
      </dgm:t>
    </dgm:pt>
    <dgm:pt modelId="{63C3615E-CA94-41EC-AFB7-F42042D87B27}" type="parTrans" cxnId="{3CE53AC0-E335-460E-8447-7E4099D66CA0}">
      <dgm:prSet/>
      <dgm:spPr/>
    </dgm:pt>
    <dgm:pt modelId="{0AA17720-E84B-44CB-A2B6-80BAFAD29CF3}" type="sibTrans" cxnId="{3CE53AC0-E335-460E-8447-7E4099D66CA0}">
      <dgm:prSet/>
      <dgm:spPr/>
    </dgm:pt>
    <dgm:pt modelId="{874BF90C-99B8-473B-9456-2F53E9C68ACD}" type="pres">
      <dgm:prSet presAssocID="{3B22BDC1-47FE-4FE1-9302-E5B3EEE9CDEA}" presName="hierChild1" presStyleCnt="0">
        <dgm:presLayoutVars>
          <dgm:orgChart val="1"/>
          <dgm:chPref val="1"/>
          <dgm:dir/>
          <dgm:animOne val="branch"/>
          <dgm:animLvl val="lvl"/>
          <dgm:resizeHandles/>
        </dgm:presLayoutVars>
      </dgm:prSet>
      <dgm:spPr/>
      <dgm:t>
        <a:bodyPr/>
        <a:lstStyle/>
        <a:p>
          <a:endParaRPr lang="tr-TR"/>
        </a:p>
      </dgm:t>
    </dgm:pt>
    <dgm:pt modelId="{66B6D321-E07E-47D5-9BA6-3D76E82CA5BB}" type="pres">
      <dgm:prSet presAssocID="{4C70E951-A33F-4BD7-9762-AB40AD4248C3}" presName="hierRoot1" presStyleCnt="0">
        <dgm:presLayoutVars>
          <dgm:hierBranch val="init"/>
        </dgm:presLayoutVars>
      </dgm:prSet>
      <dgm:spPr/>
      <dgm:t>
        <a:bodyPr/>
        <a:lstStyle/>
        <a:p>
          <a:endParaRPr lang="en-US"/>
        </a:p>
      </dgm:t>
    </dgm:pt>
    <dgm:pt modelId="{73016096-8CA4-4FC2-9558-8F80D4D9A0BD}" type="pres">
      <dgm:prSet presAssocID="{4C70E951-A33F-4BD7-9762-AB40AD4248C3}" presName="rootComposite1" presStyleCnt="0"/>
      <dgm:spPr/>
      <dgm:t>
        <a:bodyPr/>
        <a:lstStyle/>
        <a:p>
          <a:endParaRPr lang="en-US"/>
        </a:p>
      </dgm:t>
    </dgm:pt>
    <dgm:pt modelId="{3C83D6C3-15F3-4852-9692-2BD76E38533F}" type="pres">
      <dgm:prSet presAssocID="{4C70E951-A33F-4BD7-9762-AB40AD4248C3}" presName="rootText1" presStyleLbl="node0" presStyleIdx="0" presStyleCnt="1" custScaleX="275532">
        <dgm:presLayoutVars>
          <dgm:chPref val="3"/>
        </dgm:presLayoutVars>
      </dgm:prSet>
      <dgm:spPr/>
      <dgm:t>
        <a:bodyPr/>
        <a:lstStyle/>
        <a:p>
          <a:endParaRPr lang="tr-TR"/>
        </a:p>
      </dgm:t>
    </dgm:pt>
    <dgm:pt modelId="{F5E8D4AC-86E4-4D47-82B3-FBBEF606C4D7}" type="pres">
      <dgm:prSet presAssocID="{4C70E951-A33F-4BD7-9762-AB40AD4248C3}" presName="rootConnector1" presStyleLbl="node1" presStyleIdx="0" presStyleCnt="0"/>
      <dgm:spPr/>
      <dgm:t>
        <a:bodyPr/>
        <a:lstStyle/>
        <a:p>
          <a:endParaRPr lang="tr-TR"/>
        </a:p>
      </dgm:t>
    </dgm:pt>
    <dgm:pt modelId="{21F2FEEE-08E4-406A-A83A-965D523D6F72}" type="pres">
      <dgm:prSet presAssocID="{4C70E951-A33F-4BD7-9762-AB40AD4248C3}" presName="hierChild2" presStyleCnt="0"/>
      <dgm:spPr/>
      <dgm:t>
        <a:bodyPr/>
        <a:lstStyle/>
        <a:p>
          <a:endParaRPr lang="en-US"/>
        </a:p>
      </dgm:t>
    </dgm:pt>
    <dgm:pt modelId="{9EAD44EF-632C-437C-8C03-40F90A12748A}" type="pres">
      <dgm:prSet presAssocID="{67B2F941-4AC3-48AA-BBE1-9A41ACFEF35F}" presName="Name37" presStyleLbl="parChTrans1D2" presStyleIdx="0" presStyleCnt="3"/>
      <dgm:spPr/>
      <dgm:t>
        <a:bodyPr/>
        <a:lstStyle/>
        <a:p>
          <a:endParaRPr lang="tr-TR"/>
        </a:p>
      </dgm:t>
    </dgm:pt>
    <dgm:pt modelId="{08A34F9D-EE2B-4A26-81BB-FD2A876066D5}" type="pres">
      <dgm:prSet presAssocID="{D794C8D0-9148-4B72-8887-030839734D99}" presName="hierRoot2" presStyleCnt="0">
        <dgm:presLayoutVars>
          <dgm:hierBranch val="init"/>
        </dgm:presLayoutVars>
      </dgm:prSet>
      <dgm:spPr/>
      <dgm:t>
        <a:bodyPr/>
        <a:lstStyle/>
        <a:p>
          <a:endParaRPr lang="en-US"/>
        </a:p>
      </dgm:t>
    </dgm:pt>
    <dgm:pt modelId="{7D96E5BC-E5EC-4764-A2A6-17B129634916}" type="pres">
      <dgm:prSet presAssocID="{D794C8D0-9148-4B72-8887-030839734D99}" presName="rootComposite" presStyleCnt="0"/>
      <dgm:spPr/>
      <dgm:t>
        <a:bodyPr/>
        <a:lstStyle/>
        <a:p>
          <a:endParaRPr lang="en-US"/>
        </a:p>
      </dgm:t>
    </dgm:pt>
    <dgm:pt modelId="{D4865982-1D0E-4823-A05F-4092CDD9E014}" type="pres">
      <dgm:prSet presAssocID="{D794C8D0-9148-4B72-8887-030839734D99}" presName="rootText" presStyleLbl="node2" presStyleIdx="0" presStyleCnt="3">
        <dgm:presLayoutVars>
          <dgm:chPref val="3"/>
        </dgm:presLayoutVars>
      </dgm:prSet>
      <dgm:spPr/>
      <dgm:t>
        <a:bodyPr/>
        <a:lstStyle/>
        <a:p>
          <a:endParaRPr lang="tr-TR"/>
        </a:p>
      </dgm:t>
    </dgm:pt>
    <dgm:pt modelId="{D28204BB-62BB-4FC7-8E89-309C5B470E21}" type="pres">
      <dgm:prSet presAssocID="{D794C8D0-9148-4B72-8887-030839734D99}" presName="rootConnector" presStyleLbl="node2" presStyleIdx="0" presStyleCnt="3"/>
      <dgm:spPr/>
      <dgm:t>
        <a:bodyPr/>
        <a:lstStyle/>
        <a:p>
          <a:endParaRPr lang="tr-TR"/>
        </a:p>
      </dgm:t>
    </dgm:pt>
    <dgm:pt modelId="{9166C581-7755-48EB-AFA6-574BF921030A}" type="pres">
      <dgm:prSet presAssocID="{D794C8D0-9148-4B72-8887-030839734D99}" presName="hierChild4" presStyleCnt="0"/>
      <dgm:spPr/>
      <dgm:t>
        <a:bodyPr/>
        <a:lstStyle/>
        <a:p>
          <a:endParaRPr lang="en-US"/>
        </a:p>
      </dgm:t>
    </dgm:pt>
    <dgm:pt modelId="{5E84EB08-5630-4B29-A738-DB5941C8706E}" type="pres">
      <dgm:prSet presAssocID="{D794C8D0-9148-4B72-8887-030839734D99}" presName="hierChild5" presStyleCnt="0"/>
      <dgm:spPr/>
      <dgm:t>
        <a:bodyPr/>
        <a:lstStyle/>
        <a:p>
          <a:endParaRPr lang="en-US"/>
        </a:p>
      </dgm:t>
    </dgm:pt>
    <dgm:pt modelId="{866C6BAA-1941-4F6D-9ABA-28E00E0E567E}" type="pres">
      <dgm:prSet presAssocID="{ECF74C8D-06FA-47B7-88D7-960BB0A62246}" presName="Name37" presStyleLbl="parChTrans1D2" presStyleIdx="1" presStyleCnt="3"/>
      <dgm:spPr/>
      <dgm:t>
        <a:bodyPr/>
        <a:lstStyle/>
        <a:p>
          <a:endParaRPr lang="tr-TR"/>
        </a:p>
      </dgm:t>
    </dgm:pt>
    <dgm:pt modelId="{DD0D13AF-851B-4540-8C87-7D29FAF6A2D8}" type="pres">
      <dgm:prSet presAssocID="{394EEB0C-F1F9-4B0D-B9BD-A1C830293F5F}" presName="hierRoot2" presStyleCnt="0">
        <dgm:presLayoutVars>
          <dgm:hierBranch val="init"/>
        </dgm:presLayoutVars>
      </dgm:prSet>
      <dgm:spPr/>
      <dgm:t>
        <a:bodyPr/>
        <a:lstStyle/>
        <a:p>
          <a:endParaRPr lang="en-US"/>
        </a:p>
      </dgm:t>
    </dgm:pt>
    <dgm:pt modelId="{C103DFCF-B253-4D88-810E-CF251C8BA673}" type="pres">
      <dgm:prSet presAssocID="{394EEB0C-F1F9-4B0D-B9BD-A1C830293F5F}" presName="rootComposite" presStyleCnt="0"/>
      <dgm:spPr/>
      <dgm:t>
        <a:bodyPr/>
        <a:lstStyle/>
        <a:p>
          <a:endParaRPr lang="en-US"/>
        </a:p>
      </dgm:t>
    </dgm:pt>
    <dgm:pt modelId="{A5B96090-E11D-404C-AE30-64A05CEFB597}" type="pres">
      <dgm:prSet presAssocID="{394EEB0C-F1F9-4B0D-B9BD-A1C830293F5F}" presName="rootText" presStyleLbl="node2" presStyleIdx="1" presStyleCnt="3">
        <dgm:presLayoutVars>
          <dgm:chPref val="3"/>
        </dgm:presLayoutVars>
      </dgm:prSet>
      <dgm:spPr/>
      <dgm:t>
        <a:bodyPr/>
        <a:lstStyle/>
        <a:p>
          <a:endParaRPr lang="tr-TR"/>
        </a:p>
      </dgm:t>
    </dgm:pt>
    <dgm:pt modelId="{5D8D4662-B19E-4448-8860-2D2F8B9E94A7}" type="pres">
      <dgm:prSet presAssocID="{394EEB0C-F1F9-4B0D-B9BD-A1C830293F5F}" presName="rootConnector" presStyleLbl="node2" presStyleIdx="1" presStyleCnt="3"/>
      <dgm:spPr/>
      <dgm:t>
        <a:bodyPr/>
        <a:lstStyle/>
        <a:p>
          <a:endParaRPr lang="tr-TR"/>
        </a:p>
      </dgm:t>
    </dgm:pt>
    <dgm:pt modelId="{817A6AD1-0E61-4DA4-85F5-4FB84EA04C5D}" type="pres">
      <dgm:prSet presAssocID="{394EEB0C-F1F9-4B0D-B9BD-A1C830293F5F}" presName="hierChild4" presStyleCnt="0"/>
      <dgm:spPr/>
      <dgm:t>
        <a:bodyPr/>
        <a:lstStyle/>
        <a:p>
          <a:endParaRPr lang="en-US"/>
        </a:p>
      </dgm:t>
    </dgm:pt>
    <dgm:pt modelId="{28E48F43-4540-4337-89B4-632B26D22584}" type="pres">
      <dgm:prSet presAssocID="{5E0459F7-0B7A-4E91-88E1-31745A811B72}" presName="Name37" presStyleLbl="parChTrans1D3" presStyleIdx="0" presStyleCnt="2"/>
      <dgm:spPr/>
      <dgm:t>
        <a:bodyPr/>
        <a:lstStyle/>
        <a:p>
          <a:endParaRPr lang="tr-TR"/>
        </a:p>
      </dgm:t>
    </dgm:pt>
    <dgm:pt modelId="{6059EB67-3900-4FAE-9AFD-C517D6345657}" type="pres">
      <dgm:prSet presAssocID="{C183280E-34B0-4F3D-AA33-14563AB0D413}" presName="hierRoot2" presStyleCnt="0">
        <dgm:presLayoutVars>
          <dgm:hierBranch val="init"/>
        </dgm:presLayoutVars>
      </dgm:prSet>
      <dgm:spPr/>
      <dgm:t>
        <a:bodyPr/>
        <a:lstStyle/>
        <a:p>
          <a:endParaRPr lang="en-US"/>
        </a:p>
      </dgm:t>
    </dgm:pt>
    <dgm:pt modelId="{5907994A-566C-4C27-AAA7-7A44AB3AFFF5}" type="pres">
      <dgm:prSet presAssocID="{C183280E-34B0-4F3D-AA33-14563AB0D413}" presName="rootComposite" presStyleCnt="0"/>
      <dgm:spPr/>
      <dgm:t>
        <a:bodyPr/>
        <a:lstStyle/>
        <a:p>
          <a:endParaRPr lang="en-US"/>
        </a:p>
      </dgm:t>
    </dgm:pt>
    <dgm:pt modelId="{727785BE-36F7-4CC7-B1A9-20682FC23C4A}" type="pres">
      <dgm:prSet presAssocID="{C183280E-34B0-4F3D-AA33-14563AB0D413}" presName="rootText" presStyleLbl="node3" presStyleIdx="0" presStyleCnt="2">
        <dgm:presLayoutVars>
          <dgm:chPref val="3"/>
        </dgm:presLayoutVars>
      </dgm:prSet>
      <dgm:spPr/>
      <dgm:t>
        <a:bodyPr/>
        <a:lstStyle/>
        <a:p>
          <a:endParaRPr lang="tr-TR"/>
        </a:p>
      </dgm:t>
    </dgm:pt>
    <dgm:pt modelId="{EA0AEC82-8E4F-4123-8B6F-118228AE4A1D}" type="pres">
      <dgm:prSet presAssocID="{C183280E-34B0-4F3D-AA33-14563AB0D413}" presName="rootConnector" presStyleLbl="node3" presStyleIdx="0" presStyleCnt="2"/>
      <dgm:spPr/>
      <dgm:t>
        <a:bodyPr/>
        <a:lstStyle/>
        <a:p>
          <a:endParaRPr lang="tr-TR"/>
        </a:p>
      </dgm:t>
    </dgm:pt>
    <dgm:pt modelId="{A9553348-5E21-4D37-99C4-3AFF32820571}" type="pres">
      <dgm:prSet presAssocID="{C183280E-34B0-4F3D-AA33-14563AB0D413}" presName="hierChild4" presStyleCnt="0"/>
      <dgm:spPr/>
      <dgm:t>
        <a:bodyPr/>
        <a:lstStyle/>
        <a:p>
          <a:endParaRPr lang="en-US"/>
        </a:p>
      </dgm:t>
    </dgm:pt>
    <dgm:pt modelId="{0B31B47C-9BB5-40BF-9835-3EB767080A8E}" type="pres">
      <dgm:prSet presAssocID="{C183280E-34B0-4F3D-AA33-14563AB0D413}" presName="hierChild5" presStyleCnt="0"/>
      <dgm:spPr/>
      <dgm:t>
        <a:bodyPr/>
        <a:lstStyle/>
        <a:p>
          <a:endParaRPr lang="en-US"/>
        </a:p>
      </dgm:t>
    </dgm:pt>
    <dgm:pt modelId="{A7F13D7F-9B76-446E-889D-D9C5A3DA5C49}" type="pres">
      <dgm:prSet presAssocID="{5101FD86-D84D-4902-A9DF-7747FD4DCDE8}" presName="Name37" presStyleLbl="parChTrans1D3" presStyleIdx="1" presStyleCnt="2"/>
      <dgm:spPr/>
      <dgm:t>
        <a:bodyPr/>
        <a:lstStyle/>
        <a:p>
          <a:endParaRPr lang="tr-TR"/>
        </a:p>
      </dgm:t>
    </dgm:pt>
    <dgm:pt modelId="{FC75F197-0BF1-49BC-8945-526674EBA5CA}" type="pres">
      <dgm:prSet presAssocID="{48FCCC3C-5FCF-409E-A9A4-FD82BA56047F}" presName="hierRoot2" presStyleCnt="0">
        <dgm:presLayoutVars>
          <dgm:hierBranch val="init"/>
        </dgm:presLayoutVars>
      </dgm:prSet>
      <dgm:spPr/>
      <dgm:t>
        <a:bodyPr/>
        <a:lstStyle/>
        <a:p>
          <a:endParaRPr lang="en-US"/>
        </a:p>
      </dgm:t>
    </dgm:pt>
    <dgm:pt modelId="{15192CD0-6421-4874-AA77-CE8F5ED3F335}" type="pres">
      <dgm:prSet presAssocID="{48FCCC3C-5FCF-409E-A9A4-FD82BA56047F}" presName="rootComposite" presStyleCnt="0"/>
      <dgm:spPr/>
      <dgm:t>
        <a:bodyPr/>
        <a:lstStyle/>
        <a:p>
          <a:endParaRPr lang="en-US"/>
        </a:p>
      </dgm:t>
    </dgm:pt>
    <dgm:pt modelId="{6C79BF56-EE6D-4683-A596-4777D07A1397}" type="pres">
      <dgm:prSet presAssocID="{48FCCC3C-5FCF-409E-A9A4-FD82BA56047F}" presName="rootText" presStyleLbl="node3" presStyleIdx="1" presStyleCnt="2">
        <dgm:presLayoutVars>
          <dgm:chPref val="3"/>
        </dgm:presLayoutVars>
      </dgm:prSet>
      <dgm:spPr/>
      <dgm:t>
        <a:bodyPr/>
        <a:lstStyle/>
        <a:p>
          <a:endParaRPr lang="tr-TR"/>
        </a:p>
      </dgm:t>
    </dgm:pt>
    <dgm:pt modelId="{A193D93D-AEAB-4CFF-BE1F-6F3E516A8914}" type="pres">
      <dgm:prSet presAssocID="{48FCCC3C-5FCF-409E-A9A4-FD82BA56047F}" presName="rootConnector" presStyleLbl="node3" presStyleIdx="1" presStyleCnt="2"/>
      <dgm:spPr/>
      <dgm:t>
        <a:bodyPr/>
        <a:lstStyle/>
        <a:p>
          <a:endParaRPr lang="tr-TR"/>
        </a:p>
      </dgm:t>
    </dgm:pt>
    <dgm:pt modelId="{9F0013A3-967F-4557-AA41-3DB8A8EC7612}" type="pres">
      <dgm:prSet presAssocID="{48FCCC3C-5FCF-409E-A9A4-FD82BA56047F}" presName="hierChild4" presStyleCnt="0"/>
      <dgm:spPr/>
      <dgm:t>
        <a:bodyPr/>
        <a:lstStyle/>
        <a:p>
          <a:endParaRPr lang="en-US"/>
        </a:p>
      </dgm:t>
    </dgm:pt>
    <dgm:pt modelId="{6852A658-D302-4666-8289-FC781ACB41E2}" type="pres">
      <dgm:prSet presAssocID="{48FCCC3C-5FCF-409E-A9A4-FD82BA56047F}" presName="hierChild5" presStyleCnt="0"/>
      <dgm:spPr/>
      <dgm:t>
        <a:bodyPr/>
        <a:lstStyle/>
        <a:p>
          <a:endParaRPr lang="en-US"/>
        </a:p>
      </dgm:t>
    </dgm:pt>
    <dgm:pt modelId="{03F073AC-16C3-4636-A97E-6D68108B13A3}" type="pres">
      <dgm:prSet presAssocID="{394EEB0C-F1F9-4B0D-B9BD-A1C830293F5F}" presName="hierChild5" presStyleCnt="0"/>
      <dgm:spPr/>
      <dgm:t>
        <a:bodyPr/>
        <a:lstStyle/>
        <a:p>
          <a:endParaRPr lang="en-US"/>
        </a:p>
      </dgm:t>
    </dgm:pt>
    <dgm:pt modelId="{426D7BDE-407D-45E2-97A4-D39FD6348FC6}" type="pres">
      <dgm:prSet presAssocID="{63C3615E-CA94-41EC-AFB7-F42042D87B27}" presName="Name37" presStyleLbl="parChTrans1D2" presStyleIdx="2" presStyleCnt="3"/>
      <dgm:spPr/>
      <dgm:t>
        <a:bodyPr/>
        <a:lstStyle/>
        <a:p>
          <a:endParaRPr lang="en-US"/>
        </a:p>
      </dgm:t>
    </dgm:pt>
    <dgm:pt modelId="{A8D7EA35-EE4A-4BA6-A62B-37A995D44CDF}" type="pres">
      <dgm:prSet presAssocID="{63DA4D60-3CA8-4AE6-AC21-97EF260E2EE2}" presName="hierRoot2" presStyleCnt="0">
        <dgm:presLayoutVars>
          <dgm:hierBranch val="init"/>
        </dgm:presLayoutVars>
      </dgm:prSet>
      <dgm:spPr/>
      <dgm:t>
        <a:bodyPr/>
        <a:lstStyle/>
        <a:p>
          <a:endParaRPr lang="en-US"/>
        </a:p>
      </dgm:t>
    </dgm:pt>
    <dgm:pt modelId="{89B6742C-2F69-4D77-BE98-FAAB5B55B86D}" type="pres">
      <dgm:prSet presAssocID="{63DA4D60-3CA8-4AE6-AC21-97EF260E2EE2}" presName="rootComposite" presStyleCnt="0"/>
      <dgm:spPr/>
      <dgm:t>
        <a:bodyPr/>
        <a:lstStyle/>
        <a:p>
          <a:endParaRPr lang="en-US"/>
        </a:p>
      </dgm:t>
    </dgm:pt>
    <dgm:pt modelId="{C47DFB1F-9233-47EB-8B6B-C26FC4EE47FD}" type="pres">
      <dgm:prSet presAssocID="{63DA4D60-3CA8-4AE6-AC21-97EF260E2EE2}" presName="rootText" presStyleLbl="node2" presStyleIdx="2" presStyleCnt="3">
        <dgm:presLayoutVars>
          <dgm:chPref val="3"/>
        </dgm:presLayoutVars>
      </dgm:prSet>
      <dgm:spPr/>
      <dgm:t>
        <a:bodyPr/>
        <a:lstStyle/>
        <a:p>
          <a:endParaRPr lang="tr-TR"/>
        </a:p>
      </dgm:t>
    </dgm:pt>
    <dgm:pt modelId="{99B33FAB-6EA2-41AE-835A-E9EC2264E94A}" type="pres">
      <dgm:prSet presAssocID="{63DA4D60-3CA8-4AE6-AC21-97EF260E2EE2}" presName="rootConnector" presStyleLbl="node2" presStyleIdx="2" presStyleCnt="3"/>
      <dgm:spPr/>
      <dgm:t>
        <a:bodyPr/>
        <a:lstStyle/>
        <a:p>
          <a:endParaRPr lang="tr-TR"/>
        </a:p>
      </dgm:t>
    </dgm:pt>
    <dgm:pt modelId="{C986DFC3-A35D-4404-829D-BFA2CD091A9D}" type="pres">
      <dgm:prSet presAssocID="{63DA4D60-3CA8-4AE6-AC21-97EF260E2EE2}" presName="hierChild4" presStyleCnt="0"/>
      <dgm:spPr/>
      <dgm:t>
        <a:bodyPr/>
        <a:lstStyle/>
        <a:p>
          <a:endParaRPr lang="en-US"/>
        </a:p>
      </dgm:t>
    </dgm:pt>
    <dgm:pt modelId="{E8D01B3E-50CA-4CA1-8641-61B619213620}" type="pres">
      <dgm:prSet presAssocID="{63DA4D60-3CA8-4AE6-AC21-97EF260E2EE2}" presName="hierChild5" presStyleCnt="0"/>
      <dgm:spPr/>
      <dgm:t>
        <a:bodyPr/>
        <a:lstStyle/>
        <a:p>
          <a:endParaRPr lang="en-US"/>
        </a:p>
      </dgm:t>
    </dgm:pt>
    <dgm:pt modelId="{830FCF9A-62FC-4A84-9AF0-0D3391D86FA7}" type="pres">
      <dgm:prSet presAssocID="{4C70E951-A33F-4BD7-9762-AB40AD4248C3}" presName="hierChild3" presStyleCnt="0"/>
      <dgm:spPr/>
      <dgm:t>
        <a:bodyPr/>
        <a:lstStyle/>
        <a:p>
          <a:endParaRPr lang="en-US"/>
        </a:p>
      </dgm:t>
    </dgm:pt>
  </dgm:ptLst>
  <dgm:cxnLst>
    <dgm:cxn modelId="{817879EC-FA5B-46BD-989C-BB501214EF64}" type="presOf" srcId="{C183280E-34B0-4F3D-AA33-14563AB0D413}" destId="{EA0AEC82-8E4F-4123-8B6F-118228AE4A1D}" srcOrd="1" destOrd="0" presId="urn:microsoft.com/office/officeart/2005/8/layout/orgChart1"/>
    <dgm:cxn modelId="{0E686FD6-A530-49EB-A28D-DEEF5DC1C245}" type="presOf" srcId="{394EEB0C-F1F9-4B0D-B9BD-A1C830293F5F}" destId="{A5B96090-E11D-404C-AE30-64A05CEFB597}" srcOrd="0" destOrd="0" presId="urn:microsoft.com/office/officeart/2005/8/layout/orgChart1"/>
    <dgm:cxn modelId="{9A64339D-AC4B-4108-A47D-A9670871CECF}" type="presOf" srcId="{3B22BDC1-47FE-4FE1-9302-E5B3EEE9CDEA}" destId="{874BF90C-99B8-473B-9456-2F53E9C68ACD}" srcOrd="0" destOrd="0" presId="urn:microsoft.com/office/officeart/2005/8/layout/orgChart1"/>
    <dgm:cxn modelId="{98DE63C0-769D-4355-8AAF-766BC6B2FBFC}" type="presOf" srcId="{394EEB0C-F1F9-4B0D-B9BD-A1C830293F5F}" destId="{5D8D4662-B19E-4448-8860-2D2F8B9E94A7}" srcOrd="1" destOrd="0" presId="urn:microsoft.com/office/officeart/2005/8/layout/orgChart1"/>
    <dgm:cxn modelId="{1724DDDD-2F4C-4415-A1A6-5BA2A22A03C7}" type="presOf" srcId="{63DA4D60-3CA8-4AE6-AC21-97EF260E2EE2}" destId="{99B33FAB-6EA2-41AE-835A-E9EC2264E94A}" srcOrd="1" destOrd="0" presId="urn:microsoft.com/office/officeart/2005/8/layout/orgChart1"/>
    <dgm:cxn modelId="{B4C8E16D-BFF8-47C8-B3BC-13028BA02AFF}" srcId="{4C70E951-A33F-4BD7-9762-AB40AD4248C3}" destId="{394EEB0C-F1F9-4B0D-B9BD-A1C830293F5F}" srcOrd="1" destOrd="0" parTransId="{ECF74C8D-06FA-47B7-88D7-960BB0A62246}" sibTransId="{F565763F-C96F-4A5A-A5D0-57BE7CAC083A}"/>
    <dgm:cxn modelId="{87093C5D-4A9E-4029-B17A-B6D89E554D6C}" srcId="{3B22BDC1-47FE-4FE1-9302-E5B3EEE9CDEA}" destId="{4C70E951-A33F-4BD7-9762-AB40AD4248C3}" srcOrd="0" destOrd="0" parTransId="{45231E61-F102-4726-B5DA-0915F91F2919}" sibTransId="{F5D2F511-5DC7-4C3C-9D6A-ADDAF8E0CB83}"/>
    <dgm:cxn modelId="{E6A7AC9E-5301-4FC6-BC02-918591242158}" srcId="{394EEB0C-F1F9-4B0D-B9BD-A1C830293F5F}" destId="{48FCCC3C-5FCF-409E-A9A4-FD82BA56047F}" srcOrd="1" destOrd="0" parTransId="{5101FD86-D84D-4902-A9DF-7747FD4DCDE8}" sibTransId="{44284A63-1A13-42CA-AF9C-599FF3E1468E}"/>
    <dgm:cxn modelId="{0C5C16EC-A8C8-4962-8ED4-C377B8654179}" type="presOf" srcId="{5101FD86-D84D-4902-A9DF-7747FD4DCDE8}" destId="{A7F13D7F-9B76-446E-889D-D9C5A3DA5C49}" srcOrd="0" destOrd="0" presId="urn:microsoft.com/office/officeart/2005/8/layout/orgChart1"/>
    <dgm:cxn modelId="{7FF38F35-0FAE-43D0-AE60-45F41EB1502C}" type="presOf" srcId="{5E0459F7-0B7A-4E91-88E1-31745A811B72}" destId="{28E48F43-4540-4337-89B4-632B26D22584}" srcOrd="0" destOrd="0" presId="urn:microsoft.com/office/officeart/2005/8/layout/orgChart1"/>
    <dgm:cxn modelId="{C10B572B-3310-4594-B68E-B7DBB458BEE2}" type="presOf" srcId="{67B2F941-4AC3-48AA-BBE1-9A41ACFEF35F}" destId="{9EAD44EF-632C-437C-8C03-40F90A12748A}" srcOrd="0" destOrd="0" presId="urn:microsoft.com/office/officeart/2005/8/layout/orgChart1"/>
    <dgm:cxn modelId="{0B8519C1-4190-422B-BF02-B5D0BCE7AD8C}" type="presOf" srcId="{D794C8D0-9148-4B72-8887-030839734D99}" destId="{D4865982-1D0E-4823-A05F-4092CDD9E014}" srcOrd="0" destOrd="0" presId="urn:microsoft.com/office/officeart/2005/8/layout/orgChart1"/>
    <dgm:cxn modelId="{3CE53AC0-E335-460E-8447-7E4099D66CA0}" srcId="{4C70E951-A33F-4BD7-9762-AB40AD4248C3}" destId="{63DA4D60-3CA8-4AE6-AC21-97EF260E2EE2}" srcOrd="2" destOrd="0" parTransId="{63C3615E-CA94-41EC-AFB7-F42042D87B27}" sibTransId="{0AA17720-E84B-44CB-A2B6-80BAFAD29CF3}"/>
    <dgm:cxn modelId="{DDF9ACA9-B053-493F-9CFD-E0ED45D58ADF}" type="presOf" srcId="{ECF74C8D-06FA-47B7-88D7-960BB0A62246}" destId="{866C6BAA-1941-4F6D-9ABA-28E00E0E567E}" srcOrd="0" destOrd="0" presId="urn:microsoft.com/office/officeart/2005/8/layout/orgChart1"/>
    <dgm:cxn modelId="{7E078892-6FAD-4586-982E-588D2B0EEA20}" type="presOf" srcId="{63DA4D60-3CA8-4AE6-AC21-97EF260E2EE2}" destId="{C47DFB1F-9233-47EB-8B6B-C26FC4EE47FD}" srcOrd="0" destOrd="0" presId="urn:microsoft.com/office/officeart/2005/8/layout/orgChart1"/>
    <dgm:cxn modelId="{40B13EA6-481A-4175-BFB2-3732C2C1684E}" type="presOf" srcId="{4C70E951-A33F-4BD7-9762-AB40AD4248C3}" destId="{F5E8D4AC-86E4-4D47-82B3-FBBEF606C4D7}" srcOrd="1" destOrd="0" presId="urn:microsoft.com/office/officeart/2005/8/layout/orgChart1"/>
    <dgm:cxn modelId="{1F0130EA-6DEF-47F4-B264-D7A1E0200091}" type="presOf" srcId="{C183280E-34B0-4F3D-AA33-14563AB0D413}" destId="{727785BE-36F7-4CC7-B1A9-20682FC23C4A}" srcOrd="0" destOrd="0" presId="urn:microsoft.com/office/officeart/2005/8/layout/orgChart1"/>
    <dgm:cxn modelId="{903EA6D2-5667-4ADB-A94F-60A517BAD08A}" type="presOf" srcId="{48FCCC3C-5FCF-409E-A9A4-FD82BA56047F}" destId="{A193D93D-AEAB-4CFF-BE1F-6F3E516A8914}" srcOrd="1" destOrd="0" presId="urn:microsoft.com/office/officeart/2005/8/layout/orgChart1"/>
    <dgm:cxn modelId="{26832301-2CAB-4E31-BEE9-712CBCABD2A2}" type="presOf" srcId="{63C3615E-CA94-41EC-AFB7-F42042D87B27}" destId="{426D7BDE-407D-45E2-97A4-D39FD6348FC6}" srcOrd="0" destOrd="0" presId="urn:microsoft.com/office/officeart/2005/8/layout/orgChart1"/>
    <dgm:cxn modelId="{F35F3481-7A8B-484E-86B0-1FE97407FA94}" srcId="{4C70E951-A33F-4BD7-9762-AB40AD4248C3}" destId="{D794C8D0-9148-4B72-8887-030839734D99}" srcOrd="0" destOrd="0" parTransId="{67B2F941-4AC3-48AA-BBE1-9A41ACFEF35F}" sibTransId="{BB243C7A-EEE7-4099-92CE-1CDCD942F736}"/>
    <dgm:cxn modelId="{84ABD5C6-8BBB-4D05-8E6D-4D8D2A052E37}" type="presOf" srcId="{D794C8D0-9148-4B72-8887-030839734D99}" destId="{D28204BB-62BB-4FC7-8E89-309C5B470E21}" srcOrd="1" destOrd="0" presId="urn:microsoft.com/office/officeart/2005/8/layout/orgChart1"/>
    <dgm:cxn modelId="{2A59ED14-4444-432A-ADD6-90ED97AF0419}" type="presOf" srcId="{4C70E951-A33F-4BD7-9762-AB40AD4248C3}" destId="{3C83D6C3-15F3-4852-9692-2BD76E38533F}" srcOrd="0" destOrd="0" presId="urn:microsoft.com/office/officeart/2005/8/layout/orgChart1"/>
    <dgm:cxn modelId="{4876802A-EBA8-475C-9317-3F5808F93646}" srcId="{394EEB0C-F1F9-4B0D-B9BD-A1C830293F5F}" destId="{C183280E-34B0-4F3D-AA33-14563AB0D413}" srcOrd="0" destOrd="0" parTransId="{5E0459F7-0B7A-4E91-88E1-31745A811B72}" sibTransId="{E3CCF351-5039-41B0-BE7F-C068242D2379}"/>
    <dgm:cxn modelId="{1298A920-F91B-40D6-83F7-9B14131B2001}" type="presOf" srcId="{48FCCC3C-5FCF-409E-A9A4-FD82BA56047F}" destId="{6C79BF56-EE6D-4683-A596-4777D07A1397}" srcOrd="0" destOrd="0" presId="urn:microsoft.com/office/officeart/2005/8/layout/orgChart1"/>
    <dgm:cxn modelId="{8F0F68A9-759A-42D0-B97A-9F18DE1C31B5}" type="presParOf" srcId="{874BF90C-99B8-473B-9456-2F53E9C68ACD}" destId="{66B6D321-E07E-47D5-9BA6-3D76E82CA5BB}" srcOrd="0" destOrd="0" presId="urn:microsoft.com/office/officeart/2005/8/layout/orgChart1"/>
    <dgm:cxn modelId="{34373124-BC57-418F-AF2C-BC3ED17E6D53}" type="presParOf" srcId="{66B6D321-E07E-47D5-9BA6-3D76E82CA5BB}" destId="{73016096-8CA4-4FC2-9558-8F80D4D9A0BD}" srcOrd="0" destOrd="0" presId="urn:microsoft.com/office/officeart/2005/8/layout/orgChart1"/>
    <dgm:cxn modelId="{A205C75D-0B52-4A89-952E-27D28B79A00A}" type="presParOf" srcId="{73016096-8CA4-4FC2-9558-8F80D4D9A0BD}" destId="{3C83D6C3-15F3-4852-9692-2BD76E38533F}" srcOrd="0" destOrd="0" presId="urn:microsoft.com/office/officeart/2005/8/layout/orgChart1"/>
    <dgm:cxn modelId="{3FD05C7E-7BC2-4545-A846-875ECC76411D}" type="presParOf" srcId="{73016096-8CA4-4FC2-9558-8F80D4D9A0BD}" destId="{F5E8D4AC-86E4-4D47-82B3-FBBEF606C4D7}" srcOrd="1" destOrd="0" presId="urn:microsoft.com/office/officeart/2005/8/layout/orgChart1"/>
    <dgm:cxn modelId="{7F3E0C82-212C-488D-899B-1FB51F364B73}" type="presParOf" srcId="{66B6D321-E07E-47D5-9BA6-3D76E82CA5BB}" destId="{21F2FEEE-08E4-406A-A83A-965D523D6F72}" srcOrd="1" destOrd="0" presId="urn:microsoft.com/office/officeart/2005/8/layout/orgChart1"/>
    <dgm:cxn modelId="{B3391A6A-E2BD-40C5-B1E1-1F9A5A111C55}" type="presParOf" srcId="{21F2FEEE-08E4-406A-A83A-965D523D6F72}" destId="{9EAD44EF-632C-437C-8C03-40F90A12748A}" srcOrd="0" destOrd="0" presId="urn:microsoft.com/office/officeart/2005/8/layout/orgChart1"/>
    <dgm:cxn modelId="{A08D0C53-722A-4E6E-812D-31045D407EC8}" type="presParOf" srcId="{21F2FEEE-08E4-406A-A83A-965D523D6F72}" destId="{08A34F9D-EE2B-4A26-81BB-FD2A876066D5}" srcOrd="1" destOrd="0" presId="urn:microsoft.com/office/officeart/2005/8/layout/orgChart1"/>
    <dgm:cxn modelId="{BEA9B3BF-FE09-4B59-892E-9FE09C2325D1}" type="presParOf" srcId="{08A34F9D-EE2B-4A26-81BB-FD2A876066D5}" destId="{7D96E5BC-E5EC-4764-A2A6-17B129634916}" srcOrd="0" destOrd="0" presId="urn:microsoft.com/office/officeart/2005/8/layout/orgChart1"/>
    <dgm:cxn modelId="{EE080815-5527-43C1-9439-6E31A92E16A9}" type="presParOf" srcId="{7D96E5BC-E5EC-4764-A2A6-17B129634916}" destId="{D4865982-1D0E-4823-A05F-4092CDD9E014}" srcOrd="0" destOrd="0" presId="urn:microsoft.com/office/officeart/2005/8/layout/orgChart1"/>
    <dgm:cxn modelId="{D45E3DBF-F559-4EFA-B71D-AA64D66CC6EB}" type="presParOf" srcId="{7D96E5BC-E5EC-4764-A2A6-17B129634916}" destId="{D28204BB-62BB-4FC7-8E89-309C5B470E21}" srcOrd="1" destOrd="0" presId="urn:microsoft.com/office/officeart/2005/8/layout/orgChart1"/>
    <dgm:cxn modelId="{6A56DFC4-30E7-4519-8C78-83F0CE2D9866}" type="presParOf" srcId="{08A34F9D-EE2B-4A26-81BB-FD2A876066D5}" destId="{9166C581-7755-48EB-AFA6-574BF921030A}" srcOrd="1" destOrd="0" presId="urn:microsoft.com/office/officeart/2005/8/layout/orgChart1"/>
    <dgm:cxn modelId="{F97A27C6-47F0-4466-A743-C00B3E64B113}" type="presParOf" srcId="{08A34F9D-EE2B-4A26-81BB-FD2A876066D5}" destId="{5E84EB08-5630-4B29-A738-DB5941C8706E}" srcOrd="2" destOrd="0" presId="urn:microsoft.com/office/officeart/2005/8/layout/orgChart1"/>
    <dgm:cxn modelId="{0AE9B6D8-A183-4CF4-9C92-73F1ABBF0805}" type="presParOf" srcId="{21F2FEEE-08E4-406A-A83A-965D523D6F72}" destId="{866C6BAA-1941-4F6D-9ABA-28E00E0E567E}" srcOrd="2" destOrd="0" presId="urn:microsoft.com/office/officeart/2005/8/layout/orgChart1"/>
    <dgm:cxn modelId="{23AEE30F-2CCF-426B-A071-5D3321D5AF27}" type="presParOf" srcId="{21F2FEEE-08E4-406A-A83A-965D523D6F72}" destId="{DD0D13AF-851B-4540-8C87-7D29FAF6A2D8}" srcOrd="3" destOrd="0" presId="urn:microsoft.com/office/officeart/2005/8/layout/orgChart1"/>
    <dgm:cxn modelId="{C6ADB175-7D1F-4CF2-BA53-DE7EF63C8CC0}" type="presParOf" srcId="{DD0D13AF-851B-4540-8C87-7D29FAF6A2D8}" destId="{C103DFCF-B253-4D88-810E-CF251C8BA673}" srcOrd="0" destOrd="0" presId="urn:microsoft.com/office/officeart/2005/8/layout/orgChart1"/>
    <dgm:cxn modelId="{05DB0CDE-3172-439B-9541-BF53F38BF935}" type="presParOf" srcId="{C103DFCF-B253-4D88-810E-CF251C8BA673}" destId="{A5B96090-E11D-404C-AE30-64A05CEFB597}" srcOrd="0" destOrd="0" presId="urn:microsoft.com/office/officeart/2005/8/layout/orgChart1"/>
    <dgm:cxn modelId="{EA1E914A-BF47-4B35-ACEE-B37C44965DFA}" type="presParOf" srcId="{C103DFCF-B253-4D88-810E-CF251C8BA673}" destId="{5D8D4662-B19E-4448-8860-2D2F8B9E94A7}" srcOrd="1" destOrd="0" presId="urn:microsoft.com/office/officeart/2005/8/layout/orgChart1"/>
    <dgm:cxn modelId="{EF694033-AA5B-464A-9D87-AB2E53015837}" type="presParOf" srcId="{DD0D13AF-851B-4540-8C87-7D29FAF6A2D8}" destId="{817A6AD1-0E61-4DA4-85F5-4FB84EA04C5D}" srcOrd="1" destOrd="0" presId="urn:microsoft.com/office/officeart/2005/8/layout/orgChart1"/>
    <dgm:cxn modelId="{A44D92C8-832C-4686-BDA5-23E735A4AF52}" type="presParOf" srcId="{817A6AD1-0E61-4DA4-85F5-4FB84EA04C5D}" destId="{28E48F43-4540-4337-89B4-632B26D22584}" srcOrd="0" destOrd="0" presId="urn:microsoft.com/office/officeart/2005/8/layout/orgChart1"/>
    <dgm:cxn modelId="{E7E8C653-C60F-4D98-992B-C148729CAE90}" type="presParOf" srcId="{817A6AD1-0E61-4DA4-85F5-4FB84EA04C5D}" destId="{6059EB67-3900-4FAE-9AFD-C517D6345657}" srcOrd="1" destOrd="0" presId="urn:microsoft.com/office/officeart/2005/8/layout/orgChart1"/>
    <dgm:cxn modelId="{C9AE7745-02B4-4C32-B063-B2380BB89B74}" type="presParOf" srcId="{6059EB67-3900-4FAE-9AFD-C517D6345657}" destId="{5907994A-566C-4C27-AAA7-7A44AB3AFFF5}" srcOrd="0" destOrd="0" presId="urn:microsoft.com/office/officeart/2005/8/layout/orgChart1"/>
    <dgm:cxn modelId="{40DFA4CA-FF9E-4618-BD67-BF25A024AC94}" type="presParOf" srcId="{5907994A-566C-4C27-AAA7-7A44AB3AFFF5}" destId="{727785BE-36F7-4CC7-B1A9-20682FC23C4A}" srcOrd="0" destOrd="0" presId="urn:microsoft.com/office/officeart/2005/8/layout/orgChart1"/>
    <dgm:cxn modelId="{251B42CC-98B7-412D-ACEC-692940F65AA0}" type="presParOf" srcId="{5907994A-566C-4C27-AAA7-7A44AB3AFFF5}" destId="{EA0AEC82-8E4F-4123-8B6F-118228AE4A1D}" srcOrd="1" destOrd="0" presId="urn:microsoft.com/office/officeart/2005/8/layout/orgChart1"/>
    <dgm:cxn modelId="{95F06402-3283-431B-A0F5-005799EF7E35}" type="presParOf" srcId="{6059EB67-3900-4FAE-9AFD-C517D6345657}" destId="{A9553348-5E21-4D37-99C4-3AFF32820571}" srcOrd="1" destOrd="0" presId="urn:microsoft.com/office/officeart/2005/8/layout/orgChart1"/>
    <dgm:cxn modelId="{04EEBED5-CC68-4786-9A93-704230EAFB8A}" type="presParOf" srcId="{6059EB67-3900-4FAE-9AFD-C517D6345657}" destId="{0B31B47C-9BB5-40BF-9835-3EB767080A8E}" srcOrd="2" destOrd="0" presId="urn:microsoft.com/office/officeart/2005/8/layout/orgChart1"/>
    <dgm:cxn modelId="{1B6FF7D2-F695-48B4-B305-76F885281099}" type="presParOf" srcId="{817A6AD1-0E61-4DA4-85F5-4FB84EA04C5D}" destId="{A7F13D7F-9B76-446E-889D-D9C5A3DA5C49}" srcOrd="2" destOrd="0" presId="urn:microsoft.com/office/officeart/2005/8/layout/orgChart1"/>
    <dgm:cxn modelId="{EA849449-4BF6-4C63-9FE9-632E500AA154}" type="presParOf" srcId="{817A6AD1-0E61-4DA4-85F5-4FB84EA04C5D}" destId="{FC75F197-0BF1-49BC-8945-526674EBA5CA}" srcOrd="3" destOrd="0" presId="urn:microsoft.com/office/officeart/2005/8/layout/orgChart1"/>
    <dgm:cxn modelId="{3A857860-7DED-4704-AABA-9818E10CBBF2}" type="presParOf" srcId="{FC75F197-0BF1-49BC-8945-526674EBA5CA}" destId="{15192CD0-6421-4874-AA77-CE8F5ED3F335}" srcOrd="0" destOrd="0" presId="urn:microsoft.com/office/officeart/2005/8/layout/orgChart1"/>
    <dgm:cxn modelId="{1F316207-0ABA-45CA-98D8-FEC826E84888}" type="presParOf" srcId="{15192CD0-6421-4874-AA77-CE8F5ED3F335}" destId="{6C79BF56-EE6D-4683-A596-4777D07A1397}" srcOrd="0" destOrd="0" presId="urn:microsoft.com/office/officeart/2005/8/layout/orgChart1"/>
    <dgm:cxn modelId="{B5A58267-DED3-4ABA-B041-A1999A39114D}" type="presParOf" srcId="{15192CD0-6421-4874-AA77-CE8F5ED3F335}" destId="{A193D93D-AEAB-4CFF-BE1F-6F3E516A8914}" srcOrd="1" destOrd="0" presId="urn:microsoft.com/office/officeart/2005/8/layout/orgChart1"/>
    <dgm:cxn modelId="{B05CB67A-8F67-46B0-B8C9-0B4C65D9EBB7}" type="presParOf" srcId="{FC75F197-0BF1-49BC-8945-526674EBA5CA}" destId="{9F0013A3-967F-4557-AA41-3DB8A8EC7612}" srcOrd="1" destOrd="0" presId="urn:microsoft.com/office/officeart/2005/8/layout/orgChart1"/>
    <dgm:cxn modelId="{3D588216-80C5-4212-9B07-6CF2566D89C9}" type="presParOf" srcId="{FC75F197-0BF1-49BC-8945-526674EBA5CA}" destId="{6852A658-D302-4666-8289-FC781ACB41E2}" srcOrd="2" destOrd="0" presId="urn:microsoft.com/office/officeart/2005/8/layout/orgChart1"/>
    <dgm:cxn modelId="{77A2E2BF-E844-47FD-83D7-85C2BA8A48CF}" type="presParOf" srcId="{DD0D13AF-851B-4540-8C87-7D29FAF6A2D8}" destId="{03F073AC-16C3-4636-A97E-6D68108B13A3}" srcOrd="2" destOrd="0" presId="urn:microsoft.com/office/officeart/2005/8/layout/orgChart1"/>
    <dgm:cxn modelId="{9182AA20-6C3D-4DA6-A4B4-A287F6326E21}" type="presParOf" srcId="{21F2FEEE-08E4-406A-A83A-965D523D6F72}" destId="{426D7BDE-407D-45E2-97A4-D39FD6348FC6}" srcOrd="4" destOrd="0" presId="urn:microsoft.com/office/officeart/2005/8/layout/orgChart1"/>
    <dgm:cxn modelId="{5F68895C-3782-4479-ACFF-B7EA9B1336B2}" type="presParOf" srcId="{21F2FEEE-08E4-406A-A83A-965D523D6F72}" destId="{A8D7EA35-EE4A-4BA6-A62B-37A995D44CDF}" srcOrd="5" destOrd="0" presId="urn:microsoft.com/office/officeart/2005/8/layout/orgChart1"/>
    <dgm:cxn modelId="{7DBCFADB-D233-45F7-98AC-7AD65204D63A}" type="presParOf" srcId="{A8D7EA35-EE4A-4BA6-A62B-37A995D44CDF}" destId="{89B6742C-2F69-4D77-BE98-FAAB5B55B86D}" srcOrd="0" destOrd="0" presId="urn:microsoft.com/office/officeart/2005/8/layout/orgChart1"/>
    <dgm:cxn modelId="{F2FE08C4-EC97-4894-8484-2F260AC63C41}" type="presParOf" srcId="{89B6742C-2F69-4D77-BE98-FAAB5B55B86D}" destId="{C47DFB1F-9233-47EB-8B6B-C26FC4EE47FD}" srcOrd="0" destOrd="0" presId="urn:microsoft.com/office/officeart/2005/8/layout/orgChart1"/>
    <dgm:cxn modelId="{4DD3098F-7D0C-47BF-A20B-9FE05E6952CE}" type="presParOf" srcId="{89B6742C-2F69-4D77-BE98-FAAB5B55B86D}" destId="{99B33FAB-6EA2-41AE-835A-E9EC2264E94A}" srcOrd="1" destOrd="0" presId="urn:microsoft.com/office/officeart/2005/8/layout/orgChart1"/>
    <dgm:cxn modelId="{EFBE1A30-B77F-415B-B153-14E67A1A764F}" type="presParOf" srcId="{A8D7EA35-EE4A-4BA6-A62B-37A995D44CDF}" destId="{C986DFC3-A35D-4404-829D-BFA2CD091A9D}" srcOrd="1" destOrd="0" presId="urn:microsoft.com/office/officeart/2005/8/layout/orgChart1"/>
    <dgm:cxn modelId="{EBD453D1-1E4C-47E4-A380-9B5589276843}" type="presParOf" srcId="{A8D7EA35-EE4A-4BA6-A62B-37A995D44CDF}" destId="{E8D01B3E-50CA-4CA1-8641-61B619213620}" srcOrd="2" destOrd="0" presId="urn:microsoft.com/office/officeart/2005/8/layout/orgChart1"/>
    <dgm:cxn modelId="{3A2588BF-9520-409E-AB19-62E124061745}" type="presParOf" srcId="{66B6D321-E07E-47D5-9BA6-3D76E82CA5BB}" destId="{830FCF9A-62FC-4A84-9AF0-0D3391D86F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22BDC1-47FE-4FE1-9302-E5B3EEE9CDEA}"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tr-TR"/>
        </a:p>
      </dgm:t>
    </dgm:pt>
    <dgm:pt modelId="{4C70E951-A33F-4BD7-9762-AB40AD4248C3}">
      <dgm:prSet phldrT="[Metin]"/>
      <dgm:spPr/>
      <dgm:t>
        <a:bodyPr/>
        <a:lstStyle/>
        <a:p>
          <a:r>
            <a:rPr lang="tr-TR" dirty="0" smtClean="0"/>
            <a:t>Epidemiyolojik Araştırmalar</a:t>
          </a:r>
          <a:endParaRPr lang="tr-TR" dirty="0"/>
        </a:p>
      </dgm:t>
    </dgm:pt>
    <dgm:pt modelId="{45231E61-F102-4726-B5DA-0915F91F2919}" type="parTrans" cxnId="{87093C5D-4A9E-4029-B17A-B6D89E554D6C}">
      <dgm:prSet/>
      <dgm:spPr/>
      <dgm:t>
        <a:bodyPr/>
        <a:lstStyle/>
        <a:p>
          <a:endParaRPr lang="tr-TR"/>
        </a:p>
      </dgm:t>
    </dgm:pt>
    <dgm:pt modelId="{F5D2F511-5DC7-4C3C-9D6A-ADDAF8E0CB83}" type="sibTrans" cxnId="{87093C5D-4A9E-4029-B17A-B6D89E554D6C}">
      <dgm:prSet/>
      <dgm:spPr/>
      <dgm:t>
        <a:bodyPr/>
        <a:lstStyle/>
        <a:p>
          <a:endParaRPr lang="tr-TR"/>
        </a:p>
      </dgm:t>
    </dgm:pt>
    <dgm:pt modelId="{D794C8D0-9148-4B72-8887-030839734D99}">
      <dgm:prSet phldrT="[Metin]"/>
      <dgm:spPr/>
      <dgm:t>
        <a:bodyPr/>
        <a:lstStyle/>
        <a:p>
          <a:r>
            <a:rPr lang="tr-TR" dirty="0" smtClean="0"/>
            <a:t>Gözlemsel</a:t>
          </a:r>
          <a:endParaRPr lang="tr-TR" dirty="0"/>
        </a:p>
      </dgm:t>
    </dgm:pt>
    <dgm:pt modelId="{67B2F941-4AC3-48AA-BBE1-9A41ACFEF35F}" type="parTrans" cxnId="{F35F3481-7A8B-484E-86B0-1FE97407FA94}">
      <dgm:prSet/>
      <dgm:spPr/>
      <dgm:t>
        <a:bodyPr/>
        <a:lstStyle/>
        <a:p>
          <a:endParaRPr lang="tr-TR"/>
        </a:p>
      </dgm:t>
    </dgm:pt>
    <dgm:pt modelId="{BB243C7A-EEE7-4099-92CE-1CDCD942F736}" type="sibTrans" cxnId="{F35F3481-7A8B-484E-86B0-1FE97407FA94}">
      <dgm:prSet/>
      <dgm:spPr/>
      <dgm:t>
        <a:bodyPr/>
        <a:lstStyle/>
        <a:p>
          <a:endParaRPr lang="tr-TR"/>
        </a:p>
      </dgm:t>
    </dgm:pt>
    <dgm:pt modelId="{394EEB0C-F1F9-4B0D-B9BD-A1C830293F5F}">
      <dgm:prSet phldrT="[Metin]"/>
      <dgm:spPr/>
      <dgm:t>
        <a:bodyPr/>
        <a:lstStyle/>
        <a:p>
          <a:r>
            <a:rPr lang="tr-TR" dirty="0" smtClean="0"/>
            <a:t>Deneysel</a:t>
          </a:r>
          <a:endParaRPr lang="tr-TR" dirty="0"/>
        </a:p>
      </dgm:t>
    </dgm:pt>
    <dgm:pt modelId="{ECF74C8D-06FA-47B7-88D7-960BB0A62246}" type="parTrans" cxnId="{B4C8E16D-BFF8-47C8-B3BC-13028BA02AFF}">
      <dgm:prSet/>
      <dgm:spPr/>
      <dgm:t>
        <a:bodyPr/>
        <a:lstStyle/>
        <a:p>
          <a:endParaRPr lang="tr-TR"/>
        </a:p>
      </dgm:t>
    </dgm:pt>
    <dgm:pt modelId="{F565763F-C96F-4A5A-A5D0-57BE7CAC083A}" type="sibTrans" cxnId="{B4C8E16D-BFF8-47C8-B3BC-13028BA02AFF}">
      <dgm:prSet/>
      <dgm:spPr/>
      <dgm:t>
        <a:bodyPr/>
        <a:lstStyle/>
        <a:p>
          <a:endParaRPr lang="tr-TR"/>
        </a:p>
      </dgm:t>
    </dgm:pt>
    <dgm:pt modelId="{63DA4D60-3CA8-4AE6-AC21-97EF260E2EE2}">
      <dgm:prSet phldrT="[Metin]"/>
      <dgm:spPr/>
      <dgm:t>
        <a:bodyPr/>
        <a:lstStyle/>
        <a:p>
          <a:r>
            <a:rPr lang="tr-TR" dirty="0" smtClean="0"/>
            <a:t>Metodolojik</a:t>
          </a:r>
          <a:endParaRPr lang="tr-TR" dirty="0"/>
        </a:p>
      </dgm:t>
    </dgm:pt>
    <dgm:pt modelId="{63C3615E-CA94-41EC-AFB7-F42042D87B27}" type="parTrans" cxnId="{3CE53AC0-E335-460E-8447-7E4099D66CA0}">
      <dgm:prSet/>
      <dgm:spPr/>
      <dgm:t>
        <a:bodyPr/>
        <a:lstStyle/>
        <a:p>
          <a:endParaRPr lang="en-US"/>
        </a:p>
      </dgm:t>
    </dgm:pt>
    <dgm:pt modelId="{0AA17720-E84B-44CB-A2B6-80BAFAD29CF3}" type="sibTrans" cxnId="{3CE53AC0-E335-460E-8447-7E4099D66CA0}">
      <dgm:prSet/>
      <dgm:spPr/>
      <dgm:t>
        <a:bodyPr/>
        <a:lstStyle/>
        <a:p>
          <a:endParaRPr lang="en-US"/>
        </a:p>
      </dgm:t>
    </dgm:pt>
    <dgm:pt modelId="{874BF90C-99B8-473B-9456-2F53E9C68ACD}" type="pres">
      <dgm:prSet presAssocID="{3B22BDC1-47FE-4FE1-9302-E5B3EEE9CDEA}" presName="hierChild1" presStyleCnt="0">
        <dgm:presLayoutVars>
          <dgm:orgChart val="1"/>
          <dgm:chPref val="1"/>
          <dgm:dir/>
          <dgm:animOne val="branch"/>
          <dgm:animLvl val="lvl"/>
          <dgm:resizeHandles/>
        </dgm:presLayoutVars>
      </dgm:prSet>
      <dgm:spPr/>
      <dgm:t>
        <a:bodyPr/>
        <a:lstStyle/>
        <a:p>
          <a:endParaRPr lang="tr-TR"/>
        </a:p>
      </dgm:t>
    </dgm:pt>
    <dgm:pt modelId="{66B6D321-E07E-47D5-9BA6-3D76E82CA5BB}" type="pres">
      <dgm:prSet presAssocID="{4C70E951-A33F-4BD7-9762-AB40AD4248C3}" presName="hierRoot1" presStyleCnt="0">
        <dgm:presLayoutVars>
          <dgm:hierBranch val="init"/>
        </dgm:presLayoutVars>
      </dgm:prSet>
      <dgm:spPr/>
      <dgm:t>
        <a:bodyPr/>
        <a:lstStyle/>
        <a:p>
          <a:endParaRPr lang="en-US"/>
        </a:p>
      </dgm:t>
    </dgm:pt>
    <dgm:pt modelId="{73016096-8CA4-4FC2-9558-8F80D4D9A0BD}" type="pres">
      <dgm:prSet presAssocID="{4C70E951-A33F-4BD7-9762-AB40AD4248C3}" presName="rootComposite1" presStyleCnt="0"/>
      <dgm:spPr/>
      <dgm:t>
        <a:bodyPr/>
        <a:lstStyle/>
        <a:p>
          <a:endParaRPr lang="en-US"/>
        </a:p>
      </dgm:t>
    </dgm:pt>
    <dgm:pt modelId="{3C83D6C3-15F3-4852-9692-2BD76E38533F}" type="pres">
      <dgm:prSet presAssocID="{4C70E951-A33F-4BD7-9762-AB40AD4248C3}" presName="rootText1" presStyleLbl="node0" presStyleIdx="0" presStyleCnt="1" custScaleX="275532">
        <dgm:presLayoutVars>
          <dgm:chPref val="3"/>
        </dgm:presLayoutVars>
      </dgm:prSet>
      <dgm:spPr/>
      <dgm:t>
        <a:bodyPr/>
        <a:lstStyle/>
        <a:p>
          <a:endParaRPr lang="tr-TR"/>
        </a:p>
      </dgm:t>
    </dgm:pt>
    <dgm:pt modelId="{F5E8D4AC-86E4-4D47-82B3-FBBEF606C4D7}" type="pres">
      <dgm:prSet presAssocID="{4C70E951-A33F-4BD7-9762-AB40AD4248C3}" presName="rootConnector1" presStyleLbl="node1" presStyleIdx="0" presStyleCnt="0"/>
      <dgm:spPr/>
      <dgm:t>
        <a:bodyPr/>
        <a:lstStyle/>
        <a:p>
          <a:endParaRPr lang="tr-TR"/>
        </a:p>
      </dgm:t>
    </dgm:pt>
    <dgm:pt modelId="{21F2FEEE-08E4-406A-A83A-965D523D6F72}" type="pres">
      <dgm:prSet presAssocID="{4C70E951-A33F-4BD7-9762-AB40AD4248C3}" presName="hierChild2" presStyleCnt="0"/>
      <dgm:spPr/>
      <dgm:t>
        <a:bodyPr/>
        <a:lstStyle/>
        <a:p>
          <a:endParaRPr lang="en-US"/>
        </a:p>
      </dgm:t>
    </dgm:pt>
    <dgm:pt modelId="{9EAD44EF-632C-437C-8C03-40F90A12748A}" type="pres">
      <dgm:prSet presAssocID="{67B2F941-4AC3-48AA-BBE1-9A41ACFEF35F}" presName="Name37" presStyleLbl="parChTrans1D2" presStyleIdx="0" presStyleCnt="3"/>
      <dgm:spPr/>
      <dgm:t>
        <a:bodyPr/>
        <a:lstStyle/>
        <a:p>
          <a:endParaRPr lang="tr-TR"/>
        </a:p>
      </dgm:t>
    </dgm:pt>
    <dgm:pt modelId="{08A34F9D-EE2B-4A26-81BB-FD2A876066D5}" type="pres">
      <dgm:prSet presAssocID="{D794C8D0-9148-4B72-8887-030839734D99}" presName="hierRoot2" presStyleCnt="0">
        <dgm:presLayoutVars>
          <dgm:hierBranch val="init"/>
        </dgm:presLayoutVars>
      </dgm:prSet>
      <dgm:spPr/>
      <dgm:t>
        <a:bodyPr/>
        <a:lstStyle/>
        <a:p>
          <a:endParaRPr lang="en-US"/>
        </a:p>
      </dgm:t>
    </dgm:pt>
    <dgm:pt modelId="{7D96E5BC-E5EC-4764-A2A6-17B129634916}" type="pres">
      <dgm:prSet presAssocID="{D794C8D0-9148-4B72-8887-030839734D99}" presName="rootComposite" presStyleCnt="0"/>
      <dgm:spPr/>
      <dgm:t>
        <a:bodyPr/>
        <a:lstStyle/>
        <a:p>
          <a:endParaRPr lang="en-US"/>
        </a:p>
      </dgm:t>
    </dgm:pt>
    <dgm:pt modelId="{D4865982-1D0E-4823-A05F-4092CDD9E014}" type="pres">
      <dgm:prSet presAssocID="{D794C8D0-9148-4B72-8887-030839734D99}" presName="rootText" presStyleLbl="node2" presStyleIdx="0" presStyleCnt="3">
        <dgm:presLayoutVars>
          <dgm:chPref val="3"/>
        </dgm:presLayoutVars>
      </dgm:prSet>
      <dgm:spPr/>
      <dgm:t>
        <a:bodyPr/>
        <a:lstStyle/>
        <a:p>
          <a:endParaRPr lang="tr-TR"/>
        </a:p>
      </dgm:t>
    </dgm:pt>
    <dgm:pt modelId="{D28204BB-62BB-4FC7-8E89-309C5B470E21}" type="pres">
      <dgm:prSet presAssocID="{D794C8D0-9148-4B72-8887-030839734D99}" presName="rootConnector" presStyleLbl="node2" presStyleIdx="0" presStyleCnt="3"/>
      <dgm:spPr/>
      <dgm:t>
        <a:bodyPr/>
        <a:lstStyle/>
        <a:p>
          <a:endParaRPr lang="tr-TR"/>
        </a:p>
      </dgm:t>
    </dgm:pt>
    <dgm:pt modelId="{9166C581-7755-48EB-AFA6-574BF921030A}" type="pres">
      <dgm:prSet presAssocID="{D794C8D0-9148-4B72-8887-030839734D99}" presName="hierChild4" presStyleCnt="0"/>
      <dgm:spPr/>
      <dgm:t>
        <a:bodyPr/>
        <a:lstStyle/>
        <a:p>
          <a:endParaRPr lang="en-US"/>
        </a:p>
      </dgm:t>
    </dgm:pt>
    <dgm:pt modelId="{5E84EB08-5630-4B29-A738-DB5941C8706E}" type="pres">
      <dgm:prSet presAssocID="{D794C8D0-9148-4B72-8887-030839734D99}" presName="hierChild5" presStyleCnt="0"/>
      <dgm:spPr/>
      <dgm:t>
        <a:bodyPr/>
        <a:lstStyle/>
        <a:p>
          <a:endParaRPr lang="en-US"/>
        </a:p>
      </dgm:t>
    </dgm:pt>
    <dgm:pt modelId="{866C6BAA-1941-4F6D-9ABA-28E00E0E567E}" type="pres">
      <dgm:prSet presAssocID="{ECF74C8D-06FA-47B7-88D7-960BB0A62246}" presName="Name37" presStyleLbl="parChTrans1D2" presStyleIdx="1" presStyleCnt="3"/>
      <dgm:spPr/>
      <dgm:t>
        <a:bodyPr/>
        <a:lstStyle/>
        <a:p>
          <a:endParaRPr lang="tr-TR"/>
        </a:p>
      </dgm:t>
    </dgm:pt>
    <dgm:pt modelId="{DD0D13AF-851B-4540-8C87-7D29FAF6A2D8}" type="pres">
      <dgm:prSet presAssocID="{394EEB0C-F1F9-4B0D-B9BD-A1C830293F5F}" presName="hierRoot2" presStyleCnt="0">
        <dgm:presLayoutVars>
          <dgm:hierBranch val="init"/>
        </dgm:presLayoutVars>
      </dgm:prSet>
      <dgm:spPr/>
      <dgm:t>
        <a:bodyPr/>
        <a:lstStyle/>
        <a:p>
          <a:endParaRPr lang="en-US"/>
        </a:p>
      </dgm:t>
    </dgm:pt>
    <dgm:pt modelId="{C103DFCF-B253-4D88-810E-CF251C8BA673}" type="pres">
      <dgm:prSet presAssocID="{394EEB0C-F1F9-4B0D-B9BD-A1C830293F5F}" presName="rootComposite" presStyleCnt="0"/>
      <dgm:spPr/>
      <dgm:t>
        <a:bodyPr/>
        <a:lstStyle/>
        <a:p>
          <a:endParaRPr lang="en-US"/>
        </a:p>
      </dgm:t>
    </dgm:pt>
    <dgm:pt modelId="{A5B96090-E11D-404C-AE30-64A05CEFB597}" type="pres">
      <dgm:prSet presAssocID="{394EEB0C-F1F9-4B0D-B9BD-A1C830293F5F}" presName="rootText" presStyleLbl="node2" presStyleIdx="1" presStyleCnt="3">
        <dgm:presLayoutVars>
          <dgm:chPref val="3"/>
        </dgm:presLayoutVars>
      </dgm:prSet>
      <dgm:spPr/>
      <dgm:t>
        <a:bodyPr/>
        <a:lstStyle/>
        <a:p>
          <a:endParaRPr lang="tr-TR"/>
        </a:p>
      </dgm:t>
    </dgm:pt>
    <dgm:pt modelId="{5D8D4662-B19E-4448-8860-2D2F8B9E94A7}" type="pres">
      <dgm:prSet presAssocID="{394EEB0C-F1F9-4B0D-B9BD-A1C830293F5F}" presName="rootConnector" presStyleLbl="node2" presStyleIdx="1" presStyleCnt="3"/>
      <dgm:spPr/>
      <dgm:t>
        <a:bodyPr/>
        <a:lstStyle/>
        <a:p>
          <a:endParaRPr lang="tr-TR"/>
        </a:p>
      </dgm:t>
    </dgm:pt>
    <dgm:pt modelId="{817A6AD1-0E61-4DA4-85F5-4FB84EA04C5D}" type="pres">
      <dgm:prSet presAssocID="{394EEB0C-F1F9-4B0D-B9BD-A1C830293F5F}" presName="hierChild4" presStyleCnt="0"/>
      <dgm:spPr/>
      <dgm:t>
        <a:bodyPr/>
        <a:lstStyle/>
        <a:p>
          <a:endParaRPr lang="en-US"/>
        </a:p>
      </dgm:t>
    </dgm:pt>
    <dgm:pt modelId="{03F073AC-16C3-4636-A97E-6D68108B13A3}" type="pres">
      <dgm:prSet presAssocID="{394EEB0C-F1F9-4B0D-B9BD-A1C830293F5F}" presName="hierChild5" presStyleCnt="0"/>
      <dgm:spPr/>
      <dgm:t>
        <a:bodyPr/>
        <a:lstStyle/>
        <a:p>
          <a:endParaRPr lang="en-US"/>
        </a:p>
      </dgm:t>
    </dgm:pt>
    <dgm:pt modelId="{426D7BDE-407D-45E2-97A4-D39FD6348FC6}" type="pres">
      <dgm:prSet presAssocID="{63C3615E-CA94-41EC-AFB7-F42042D87B27}" presName="Name37" presStyleLbl="parChTrans1D2" presStyleIdx="2" presStyleCnt="3"/>
      <dgm:spPr/>
      <dgm:t>
        <a:bodyPr/>
        <a:lstStyle/>
        <a:p>
          <a:endParaRPr lang="en-US"/>
        </a:p>
      </dgm:t>
    </dgm:pt>
    <dgm:pt modelId="{A8D7EA35-EE4A-4BA6-A62B-37A995D44CDF}" type="pres">
      <dgm:prSet presAssocID="{63DA4D60-3CA8-4AE6-AC21-97EF260E2EE2}" presName="hierRoot2" presStyleCnt="0">
        <dgm:presLayoutVars>
          <dgm:hierBranch val="init"/>
        </dgm:presLayoutVars>
      </dgm:prSet>
      <dgm:spPr/>
      <dgm:t>
        <a:bodyPr/>
        <a:lstStyle/>
        <a:p>
          <a:endParaRPr lang="en-US"/>
        </a:p>
      </dgm:t>
    </dgm:pt>
    <dgm:pt modelId="{89B6742C-2F69-4D77-BE98-FAAB5B55B86D}" type="pres">
      <dgm:prSet presAssocID="{63DA4D60-3CA8-4AE6-AC21-97EF260E2EE2}" presName="rootComposite" presStyleCnt="0"/>
      <dgm:spPr/>
      <dgm:t>
        <a:bodyPr/>
        <a:lstStyle/>
        <a:p>
          <a:endParaRPr lang="en-US"/>
        </a:p>
      </dgm:t>
    </dgm:pt>
    <dgm:pt modelId="{C47DFB1F-9233-47EB-8B6B-C26FC4EE47FD}" type="pres">
      <dgm:prSet presAssocID="{63DA4D60-3CA8-4AE6-AC21-97EF260E2EE2}" presName="rootText" presStyleLbl="node2" presStyleIdx="2" presStyleCnt="3">
        <dgm:presLayoutVars>
          <dgm:chPref val="3"/>
        </dgm:presLayoutVars>
      </dgm:prSet>
      <dgm:spPr/>
      <dgm:t>
        <a:bodyPr/>
        <a:lstStyle/>
        <a:p>
          <a:endParaRPr lang="tr-TR"/>
        </a:p>
      </dgm:t>
    </dgm:pt>
    <dgm:pt modelId="{99B33FAB-6EA2-41AE-835A-E9EC2264E94A}" type="pres">
      <dgm:prSet presAssocID="{63DA4D60-3CA8-4AE6-AC21-97EF260E2EE2}" presName="rootConnector" presStyleLbl="node2" presStyleIdx="2" presStyleCnt="3"/>
      <dgm:spPr/>
      <dgm:t>
        <a:bodyPr/>
        <a:lstStyle/>
        <a:p>
          <a:endParaRPr lang="tr-TR"/>
        </a:p>
      </dgm:t>
    </dgm:pt>
    <dgm:pt modelId="{C986DFC3-A35D-4404-829D-BFA2CD091A9D}" type="pres">
      <dgm:prSet presAssocID="{63DA4D60-3CA8-4AE6-AC21-97EF260E2EE2}" presName="hierChild4" presStyleCnt="0"/>
      <dgm:spPr/>
      <dgm:t>
        <a:bodyPr/>
        <a:lstStyle/>
        <a:p>
          <a:endParaRPr lang="en-US"/>
        </a:p>
      </dgm:t>
    </dgm:pt>
    <dgm:pt modelId="{E8D01B3E-50CA-4CA1-8641-61B619213620}" type="pres">
      <dgm:prSet presAssocID="{63DA4D60-3CA8-4AE6-AC21-97EF260E2EE2}" presName="hierChild5" presStyleCnt="0"/>
      <dgm:spPr/>
      <dgm:t>
        <a:bodyPr/>
        <a:lstStyle/>
        <a:p>
          <a:endParaRPr lang="en-US"/>
        </a:p>
      </dgm:t>
    </dgm:pt>
    <dgm:pt modelId="{830FCF9A-62FC-4A84-9AF0-0D3391D86FA7}" type="pres">
      <dgm:prSet presAssocID="{4C70E951-A33F-4BD7-9762-AB40AD4248C3}" presName="hierChild3" presStyleCnt="0"/>
      <dgm:spPr/>
      <dgm:t>
        <a:bodyPr/>
        <a:lstStyle/>
        <a:p>
          <a:endParaRPr lang="en-US"/>
        </a:p>
      </dgm:t>
    </dgm:pt>
  </dgm:ptLst>
  <dgm:cxnLst>
    <dgm:cxn modelId="{16B1F481-D7AD-435C-ADA7-50B889DB2CA5}" type="presOf" srcId="{3B22BDC1-47FE-4FE1-9302-E5B3EEE9CDEA}" destId="{874BF90C-99B8-473B-9456-2F53E9C68ACD}" srcOrd="0" destOrd="0" presId="urn:microsoft.com/office/officeart/2005/8/layout/orgChart1"/>
    <dgm:cxn modelId="{93F66BC5-DCD7-4D91-B4F5-551D7132CAEE}" type="presOf" srcId="{394EEB0C-F1F9-4B0D-B9BD-A1C830293F5F}" destId="{A5B96090-E11D-404C-AE30-64A05CEFB597}" srcOrd="0" destOrd="0" presId="urn:microsoft.com/office/officeart/2005/8/layout/orgChart1"/>
    <dgm:cxn modelId="{1275F8E5-D250-4CD7-B83B-B0553BA3A557}" type="presOf" srcId="{67B2F941-4AC3-48AA-BBE1-9A41ACFEF35F}" destId="{9EAD44EF-632C-437C-8C03-40F90A12748A}" srcOrd="0" destOrd="0" presId="urn:microsoft.com/office/officeart/2005/8/layout/orgChart1"/>
    <dgm:cxn modelId="{E45D78F0-A1FD-4283-BBBA-7F064D3F183B}" type="presOf" srcId="{ECF74C8D-06FA-47B7-88D7-960BB0A62246}" destId="{866C6BAA-1941-4F6D-9ABA-28E00E0E567E}" srcOrd="0" destOrd="0" presId="urn:microsoft.com/office/officeart/2005/8/layout/orgChart1"/>
    <dgm:cxn modelId="{D074D021-95A9-40C4-B53C-A0CAE08EB9C5}" type="presOf" srcId="{4C70E951-A33F-4BD7-9762-AB40AD4248C3}" destId="{3C83D6C3-15F3-4852-9692-2BD76E38533F}" srcOrd="0" destOrd="0" presId="urn:microsoft.com/office/officeart/2005/8/layout/orgChart1"/>
    <dgm:cxn modelId="{B4C8E16D-BFF8-47C8-B3BC-13028BA02AFF}" srcId="{4C70E951-A33F-4BD7-9762-AB40AD4248C3}" destId="{394EEB0C-F1F9-4B0D-B9BD-A1C830293F5F}" srcOrd="1" destOrd="0" parTransId="{ECF74C8D-06FA-47B7-88D7-960BB0A62246}" sibTransId="{F565763F-C96F-4A5A-A5D0-57BE7CAC083A}"/>
    <dgm:cxn modelId="{87093C5D-4A9E-4029-B17A-B6D89E554D6C}" srcId="{3B22BDC1-47FE-4FE1-9302-E5B3EEE9CDEA}" destId="{4C70E951-A33F-4BD7-9762-AB40AD4248C3}" srcOrd="0" destOrd="0" parTransId="{45231E61-F102-4726-B5DA-0915F91F2919}" sibTransId="{F5D2F511-5DC7-4C3C-9D6A-ADDAF8E0CB83}"/>
    <dgm:cxn modelId="{5CE6E422-2C76-422C-92CF-8940D94B7B33}" type="presOf" srcId="{D794C8D0-9148-4B72-8887-030839734D99}" destId="{D4865982-1D0E-4823-A05F-4092CDD9E014}" srcOrd="0" destOrd="0" presId="urn:microsoft.com/office/officeart/2005/8/layout/orgChart1"/>
    <dgm:cxn modelId="{02AF65A5-AA41-4E2F-9708-BFD45A9524F2}" type="presOf" srcId="{394EEB0C-F1F9-4B0D-B9BD-A1C830293F5F}" destId="{5D8D4662-B19E-4448-8860-2D2F8B9E94A7}" srcOrd="1" destOrd="0" presId="urn:microsoft.com/office/officeart/2005/8/layout/orgChart1"/>
    <dgm:cxn modelId="{3CE53AC0-E335-460E-8447-7E4099D66CA0}" srcId="{4C70E951-A33F-4BD7-9762-AB40AD4248C3}" destId="{63DA4D60-3CA8-4AE6-AC21-97EF260E2EE2}" srcOrd="2" destOrd="0" parTransId="{63C3615E-CA94-41EC-AFB7-F42042D87B27}" sibTransId="{0AA17720-E84B-44CB-A2B6-80BAFAD29CF3}"/>
    <dgm:cxn modelId="{B320D6ED-6B00-4DEE-8505-F08D7EE86F6E}" type="presOf" srcId="{D794C8D0-9148-4B72-8887-030839734D99}" destId="{D28204BB-62BB-4FC7-8E89-309C5B470E21}" srcOrd="1" destOrd="0" presId="urn:microsoft.com/office/officeart/2005/8/layout/orgChart1"/>
    <dgm:cxn modelId="{D684CDD8-0948-4C9E-BDEA-49895F500A34}" type="presOf" srcId="{4C70E951-A33F-4BD7-9762-AB40AD4248C3}" destId="{F5E8D4AC-86E4-4D47-82B3-FBBEF606C4D7}" srcOrd="1" destOrd="0" presId="urn:microsoft.com/office/officeart/2005/8/layout/orgChart1"/>
    <dgm:cxn modelId="{25051B83-19BD-4630-94F8-2BA570C97374}" type="presOf" srcId="{63C3615E-CA94-41EC-AFB7-F42042D87B27}" destId="{426D7BDE-407D-45E2-97A4-D39FD6348FC6}" srcOrd="0" destOrd="0" presId="urn:microsoft.com/office/officeart/2005/8/layout/orgChart1"/>
    <dgm:cxn modelId="{DB74065B-54E4-4756-B4BD-335D07EBB254}" type="presOf" srcId="{63DA4D60-3CA8-4AE6-AC21-97EF260E2EE2}" destId="{99B33FAB-6EA2-41AE-835A-E9EC2264E94A}" srcOrd="1" destOrd="0" presId="urn:microsoft.com/office/officeart/2005/8/layout/orgChart1"/>
    <dgm:cxn modelId="{F35F3481-7A8B-484E-86B0-1FE97407FA94}" srcId="{4C70E951-A33F-4BD7-9762-AB40AD4248C3}" destId="{D794C8D0-9148-4B72-8887-030839734D99}" srcOrd="0" destOrd="0" parTransId="{67B2F941-4AC3-48AA-BBE1-9A41ACFEF35F}" sibTransId="{BB243C7A-EEE7-4099-92CE-1CDCD942F736}"/>
    <dgm:cxn modelId="{D2EB2BA6-6A2E-4AF0-AA5C-CF1D52E72FD2}" type="presOf" srcId="{63DA4D60-3CA8-4AE6-AC21-97EF260E2EE2}" destId="{C47DFB1F-9233-47EB-8B6B-C26FC4EE47FD}" srcOrd="0" destOrd="0" presId="urn:microsoft.com/office/officeart/2005/8/layout/orgChart1"/>
    <dgm:cxn modelId="{3F0BF1D3-87D8-447D-A3AE-6B7E16CEF4AA}" type="presParOf" srcId="{874BF90C-99B8-473B-9456-2F53E9C68ACD}" destId="{66B6D321-E07E-47D5-9BA6-3D76E82CA5BB}" srcOrd="0" destOrd="0" presId="urn:microsoft.com/office/officeart/2005/8/layout/orgChart1"/>
    <dgm:cxn modelId="{A5ADF065-69F0-472D-AB58-76E3DAEA350A}" type="presParOf" srcId="{66B6D321-E07E-47D5-9BA6-3D76E82CA5BB}" destId="{73016096-8CA4-4FC2-9558-8F80D4D9A0BD}" srcOrd="0" destOrd="0" presId="urn:microsoft.com/office/officeart/2005/8/layout/orgChart1"/>
    <dgm:cxn modelId="{CEBC17CA-AA86-4530-BA4C-B8FADDD46C6B}" type="presParOf" srcId="{73016096-8CA4-4FC2-9558-8F80D4D9A0BD}" destId="{3C83D6C3-15F3-4852-9692-2BD76E38533F}" srcOrd="0" destOrd="0" presId="urn:microsoft.com/office/officeart/2005/8/layout/orgChart1"/>
    <dgm:cxn modelId="{B2D5926C-4572-4530-A773-2E9EC2B92462}" type="presParOf" srcId="{73016096-8CA4-4FC2-9558-8F80D4D9A0BD}" destId="{F5E8D4AC-86E4-4D47-82B3-FBBEF606C4D7}" srcOrd="1" destOrd="0" presId="urn:microsoft.com/office/officeart/2005/8/layout/orgChart1"/>
    <dgm:cxn modelId="{39FB8B1D-0443-4EE6-8EFD-DBD5588FFFFA}" type="presParOf" srcId="{66B6D321-E07E-47D5-9BA6-3D76E82CA5BB}" destId="{21F2FEEE-08E4-406A-A83A-965D523D6F72}" srcOrd="1" destOrd="0" presId="urn:microsoft.com/office/officeart/2005/8/layout/orgChart1"/>
    <dgm:cxn modelId="{0F068395-669E-4DE3-9F65-1991BE3C396C}" type="presParOf" srcId="{21F2FEEE-08E4-406A-A83A-965D523D6F72}" destId="{9EAD44EF-632C-437C-8C03-40F90A12748A}" srcOrd="0" destOrd="0" presId="urn:microsoft.com/office/officeart/2005/8/layout/orgChart1"/>
    <dgm:cxn modelId="{05957236-AAF6-4ED2-B177-CF52D25CC77A}" type="presParOf" srcId="{21F2FEEE-08E4-406A-A83A-965D523D6F72}" destId="{08A34F9D-EE2B-4A26-81BB-FD2A876066D5}" srcOrd="1" destOrd="0" presId="urn:microsoft.com/office/officeart/2005/8/layout/orgChart1"/>
    <dgm:cxn modelId="{BDC1BE21-E309-4BE8-9DFA-BF866CE123A3}" type="presParOf" srcId="{08A34F9D-EE2B-4A26-81BB-FD2A876066D5}" destId="{7D96E5BC-E5EC-4764-A2A6-17B129634916}" srcOrd="0" destOrd="0" presId="urn:microsoft.com/office/officeart/2005/8/layout/orgChart1"/>
    <dgm:cxn modelId="{6750250B-013F-4B68-8E9B-997407AC971A}" type="presParOf" srcId="{7D96E5BC-E5EC-4764-A2A6-17B129634916}" destId="{D4865982-1D0E-4823-A05F-4092CDD9E014}" srcOrd="0" destOrd="0" presId="urn:microsoft.com/office/officeart/2005/8/layout/orgChart1"/>
    <dgm:cxn modelId="{3A99C501-9AD0-412C-997E-EA92F0617355}" type="presParOf" srcId="{7D96E5BC-E5EC-4764-A2A6-17B129634916}" destId="{D28204BB-62BB-4FC7-8E89-309C5B470E21}" srcOrd="1" destOrd="0" presId="urn:microsoft.com/office/officeart/2005/8/layout/orgChart1"/>
    <dgm:cxn modelId="{1F7E183A-ACEC-4780-9014-39C5218BF3E0}" type="presParOf" srcId="{08A34F9D-EE2B-4A26-81BB-FD2A876066D5}" destId="{9166C581-7755-48EB-AFA6-574BF921030A}" srcOrd="1" destOrd="0" presId="urn:microsoft.com/office/officeart/2005/8/layout/orgChart1"/>
    <dgm:cxn modelId="{1EFFCCF8-8009-4EA7-8D37-EC3A9952CDFF}" type="presParOf" srcId="{08A34F9D-EE2B-4A26-81BB-FD2A876066D5}" destId="{5E84EB08-5630-4B29-A738-DB5941C8706E}" srcOrd="2" destOrd="0" presId="urn:microsoft.com/office/officeart/2005/8/layout/orgChart1"/>
    <dgm:cxn modelId="{930B525F-B711-406B-A5DB-E0558778591D}" type="presParOf" srcId="{21F2FEEE-08E4-406A-A83A-965D523D6F72}" destId="{866C6BAA-1941-4F6D-9ABA-28E00E0E567E}" srcOrd="2" destOrd="0" presId="urn:microsoft.com/office/officeart/2005/8/layout/orgChart1"/>
    <dgm:cxn modelId="{6A060644-4CE9-47FB-8A98-62B46E15C150}" type="presParOf" srcId="{21F2FEEE-08E4-406A-A83A-965D523D6F72}" destId="{DD0D13AF-851B-4540-8C87-7D29FAF6A2D8}" srcOrd="3" destOrd="0" presId="urn:microsoft.com/office/officeart/2005/8/layout/orgChart1"/>
    <dgm:cxn modelId="{A20454C8-79CB-4901-A080-5530614CA769}" type="presParOf" srcId="{DD0D13AF-851B-4540-8C87-7D29FAF6A2D8}" destId="{C103DFCF-B253-4D88-810E-CF251C8BA673}" srcOrd="0" destOrd="0" presId="urn:microsoft.com/office/officeart/2005/8/layout/orgChart1"/>
    <dgm:cxn modelId="{A0B4EDA2-3F05-4593-B971-01D9CB90C530}" type="presParOf" srcId="{C103DFCF-B253-4D88-810E-CF251C8BA673}" destId="{A5B96090-E11D-404C-AE30-64A05CEFB597}" srcOrd="0" destOrd="0" presId="urn:microsoft.com/office/officeart/2005/8/layout/orgChart1"/>
    <dgm:cxn modelId="{83A82547-CB59-43F1-AA60-82C233BB648B}" type="presParOf" srcId="{C103DFCF-B253-4D88-810E-CF251C8BA673}" destId="{5D8D4662-B19E-4448-8860-2D2F8B9E94A7}" srcOrd="1" destOrd="0" presId="urn:microsoft.com/office/officeart/2005/8/layout/orgChart1"/>
    <dgm:cxn modelId="{683255F9-2139-4F9B-B9EC-375963ADD088}" type="presParOf" srcId="{DD0D13AF-851B-4540-8C87-7D29FAF6A2D8}" destId="{817A6AD1-0E61-4DA4-85F5-4FB84EA04C5D}" srcOrd="1" destOrd="0" presId="urn:microsoft.com/office/officeart/2005/8/layout/orgChart1"/>
    <dgm:cxn modelId="{FF76491E-8C42-47F0-B4EC-E46913936161}" type="presParOf" srcId="{DD0D13AF-851B-4540-8C87-7D29FAF6A2D8}" destId="{03F073AC-16C3-4636-A97E-6D68108B13A3}" srcOrd="2" destOrd="0" presId="urn:microsoft.com/office/officeart/2005/8/layout/orgChart1"/>
    <dgm:cxn modelId="{D4CCD966-DC6F-4ED6-9D39-9E3145DB7B05}" type="presParOf" srcId="{21F2FEEE-08E4-406A-A83A-965D523D6F72}" destId="{426D7BDE-407D-45E2-97A4-D39FD6348FC6}" srcOrd="4" destOrd="0" presId="urn:microsoft.com/office/officeart/2005/8/layout/orgChart1"/>
    <dgm:cxn modelId="{2700A97F-153B-45D9-8C1C-01766B12222D}" type="presParOf" srcId="{21F2FEEE-08E4-406A-A83A-965D523D6F72}" destId="{A8D7EA35-EE4A-4BA6-A62B-37A995D44CDF}" srcOrd="5" destOrd="0" presId="urn:microsoft.com/office/officeart/2005/8/layout/orgChart1"/>
    <dgm:cxn modelId="{018D7DF2-A0D8-4C4E-B515-FBDBD25A5AC4}" type="presParOf" srcId="{A8D7EA35-EE4A-4BA6-A62B-37A995D44CDF}" destId="{89B6742C-2F69-4D77-BE98-FAAB5B55B86D}" srcOrd="0" destOrd="0" presId="urn:microsoft.com/office/officeart/2005/8/layout/orgChart1"/>
    <dgm:cxn modelId="{7FC0F221-7540-473E-A25C-480472CE1E84}" type="presParOf" srcId="{89B6742C-2F69-4D77-BE98-FAAB5B55B86D}" destId="{C47DFB1F-9233-47EB-8B6B-C26FC4EE47FD}" srcOrd="0" destOrd="0" presId="urn:microsoft.com/office/officeart/2005/8/layout/orgChart1"/>
    <dgm:cxn modelId="{99DC63A3-1FBB-4B10-89CE-6F1EEA15E004}" type="presParOf" srcId="{89B6742C-2F69-4D77-BE98-FAAB5B55B86D}" destId="{99B33FAB-6EA2-41AE-835A-E9EC2264E94A}" srcOrd="1" destOrd="0" presId="urn:microsoft.com/office/officeart/2005/8/layout/orgChart1"/>
    <dgm:cxn modelId="{E66E9A05-10CD-4A2A-91CB-040C3965A0FE}" type="presParOf" srcId="{A8D7EA35-EE4A-4BA6-A62B-37A995D44CDF}" destId="{C986DFC3-A35D-4404-829D-BFA2CD091A9D}" srcOrd="1" destOrd="0" presId="urn:microsoft.com/office/officeart/2005/8/layout/orgChart1"/>
    <dgm:cxn modelId="{238D9440-4E8A-44ED-96B6-270E5BE7B44A}" type="presParOf" srcId="{A8D7EA35-EE4A-4BA6-A62B-37A995D44CDF}" destId="{E8D01B3E-50CA-4CA1-8641-61B619213620}" srcOrd="2" destOrd="0" presId="urn:microsoft.com/office/officeart/2005/8/layout/orgChart1"/>
    <dgm:cxn modelId="{2FA67DF1-D26F-4755-841C-857616C8003C}" type="presParOf" srcId="{66B6D321-E07E-47D5-9BA6-3D76E82CA5BB}" destId="{830FCF9A-62FC-4A84-9AF0-0D3391D86F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990DFF-3F2D-42D2-B216-6D6DDFAD3F21}" type="doc">
      <dgm:prSet loTypeId="urn:microsoft.com/office/officeart/2005/8/layout/pyramid1" loCatId="pyramid" qsTypeId="urn:microsoft.com/office/officeart/2005/8/quickstyle/simple1" qsCatId="simple" csTypeId="urn:microsoft.com/office/officeart/2005/8/colors/accent1_2" csCatId="accent1"/>
      <dgm:spPr/>
    </dgm:pt>
    <dgm:pt modelId="{F935962F-2E48-47D7-8B34-3C75FB8E6B0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1" i="0" u="none" strike="noStrike" cap="none" normalizeH="0" baseline="0" smtClean="0">
              <a:ln>
                <a:noFill/>
              </a:ln>
              <a:solidFill>
                <a:schemeClr val="accent2"/>
              </a:solidFill>
              <a:effectLst/>
              <a:latin typeface="Comic Sans MS" panose="030F0702030302020204" pitchFamily="66" charset="0"/>
            </a:rPr>
            <a:t>Sistematik Derleme ve Meta-analizler</a:t>
          </a:r>
        </a:p>
      </dgm:t>
    </dgm:pt>
    <dgm:pt modelId="{3EB52650-7E33-42B2-B373-1AD18BFBC0DE}" type="parTrans" cxnId="{D0985C9C-D56A-4CF3-A25E-8093AFEA7DDA}">
      <dgm:prSet/>
      <dgm:spPr/>
    </dgm:pt>
    <dgm:pt modelId="{DEA48EB2-B104-4C6E-858E-334FCC3625B3}" type="sibTrans" cxnId="{D0985C9C-D56A-4CF3-A25E-8093AFEA7DDA}">
      <dgm:prSet/>
      <dgm:spPr/>
    </dgm:pt>
    <dgm:pt modelId="{2A5CCF53-75E7-4306-A657-A0B94B18239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1" i="0" u="none" strike="noStrike" cap="none" normalizeH="0" baseline="0" smtClean="0">
              <a:ln>
                <a:noFill/>
              </a:ln>
              <a:solidFill>
                <a:schemeClr val="bg1"/>
              </a:solidFill>
              <a:effectLst/>
              <a:latin typeface="Comic Sans MS" panose="030F0702030302020204" pitchFamily="66" charset="0"/>
            </a:rPr>
            <a:t>Randomize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1" i="0" u="none" strike="noStrike" cap="none" normalizeH="0" baseline="0" smtClean="0">
              <a:ln>
                <a:noFill/>
              </a:ln>
              <a:solidFill>
                <a:schemeClr val="bg1"/>
              </a:solidFill>
              <a:effectLst/>
              <a:latin typeface="Comic Sans MS" panose="030F0702030302020204" pitchFamily="66" charset="0"/>
            </a:rPr>
            <a:t>Kontrollü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1" i="0" u="none" strike="noStrike" cap="none" normalizeH="0" baseline="0" smtClean="0">
              <a:ln>
                <a:noFill/>
              </a:ln>
              <a:solidFill>
                <a:schemeClr val="bg1"/>
              </a:solidFill>
              <a:effectLst/>
              <a:latin typeface="Comic Sans MS" panose="030F0702030302020204" pitchFamily="66" charset="0"/>
            </a:rPr>
            <a:t>Çalışmalar</a:t>
          </a:r>
        </a:p>
      </dgm:t>
    </dgm:pt>
    <dgm:pt modelId="{C6A13C05-F65B-4D8B-8D1F-C03EBBAA5D09}" type="parTrans" cxnId="{CA56CEC1-AC27-4665-BFF1-5DCF71E4E733}">
      <dgm:prSet/>
      <dgm:spPr/>
    </dgm:pt>
    <dgm:pt modelId="{991081DF-8301-461E-B3C0-CCA5477640D4}" type="sibTrans" cxnId="{CA56CEC1-AC27-4665-BFF1-5DCF71E4E733}">
      <dgm:prSet/>
      <dgm:spPr/>
    </dgm:pt>
    <dgm:pt modelId="{6DC48C8C-4E80-4313-9D10-6AF5234EB8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1" i="0" u="none" strike="noStrike" cap="none" normalizeH="0" baseline="0" smtClean="0">
              <a:ln>
                <a:noFill/>
              </a:ln>
              <a:solidFill>
                <a:schemeClr val="bg1"/>
              </a:solidFill>
              <a:effectLst/>
              <a:latin typeface="Comic Sans MS" panose="030F0702030302020204" pitchFamily="66" charset="0"/>
            </a:rPr>
            <a:t>Kohort Çalışmaları</a:t>
          </a:r>
        </a:p>
      </dgm:t>
    </dgm:pt>
    <dgm:pt modelId="{72F9CB3D-79AA-4C56-96B9-30F2A0365084}" type="parTrans" cxnId="{07AD896C-0A02-443E-8609-E813E842D420}">
      <dgm:prSet/>
      <dgm:spPr/>
    </dgm:pt>
    <dgm:pt modelId="{7D69D18D-6ADF-4677-8232-F993AA422F76}" type="sibTrans" cxnId="{07AD896C-0A02-443E-8609-E813E842D420}">
      <dgm:prSet/>
      <dgm:spPr/>
    </dgm:pt>
    <dgm:pt modelId="{5603026C-6A9C-4F91-8B82-EE8891B7B75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Comic Sans MS" panose="030F0702030302020204" pitchFamily="66" charset="0"/>
            </a:rPr>
            <a:t>Vaka</a:t>
          </a:r>
          <a:r>
            <a:rPr kumimoji="0" lang="tr-TR" altLang="en-US" b="1" i="0" u="none" strike="noStrike" cap="none" normalizeH="0" baseline="0" smtClean="0">
              <a:ln>
                <a:noFill/>
              </a:ln>
              <a:solidFill>
                <a:schemeClr val="bg1"/>
              </a:solidFill>
              <a:effectLst/>
              <a:latin typeface="Comic Sans MS" panose="030F0702030302020204" pitchFamily="66" charset="0"/>
            </a:rPr>
            <a:t>-Kontrol Araştırmaları</a:t>
          </a:r>
        </a:p>
      </dgm:t>
    </dgm:pt>
    <dgm:pt modelId="{D9990EDC-BA45-4133-A6D0-7AA8E591AA15}" type="parTrans" cxnId="{880831C1-970B-49FC-997B-0C8D2F44AD9B}">
      <dgm:prSet/>
      <dgm:spPr/>
    </dgm:pt>
    <dgm:pt modelId="{2AC58C2A-061F-4529-8F48-1AB274241590}" type="sibTrans" cxnId="{880831C1-970B-49FC-997B-0C8D2F44AD9B}">
      <dgm:prSet/>
      <dgm:spPr/>
    </dgm:pt>
    <dgm:pt modelId="{DB392929-4991-4110-8A24-EF9838D55F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1" i="0" u="none" strike="noStrike" cap="none" normalizeH="0" baseline="0" smtClean="0">
              <a:ln>
                <a:noFill/>
              </a:ln>
              <a:solidFill>
                <a:schemeClr val="bg1"/>
              </a:solidFill>
              <a:effectLst/>
              <a:latin typeface="Comic Sans MS" panose="030F0702030302020204" pitchFamily="66" charset="0"/>
            </a:rPr>
            <a:t>Kesitsel araştırmalar</a:t>
          </a:r>
        </a:p>
      </dgm:t>
    </dgm:pt>
    <dgm:pt modelId="{FF06D141-406B-4D1B-9F64-D20848946765}" type="parTrans" cxnId="{EC084260-9286-43B2-9222-82470EA7B121}">
      <dgm:prSet/>
      <dgm:spPr/>
    </dgm:pt>
    <dgm:pt modelId="{A22C9C75-66D8-4A93-A024-130BEF7FDD9B}" type="sibTrans" cxnId="{EC084260-9286-43B2-9222-82470EA7B121}">
      <dgm:prSet/>
      <dgm:spPr/>
    </dgm:pt>
    <dgm:pt modelId="{6B2B6021-0135-427C-883C-8850A9DA7C3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1" i="0" u="none" strike="noStrike" cap="none" normalizeH="0" baseline="0" smtClean="0">
              <a:ln>
                <a:noFill/>
              </a:ln>
              <a:solidFill>
                <a:schemeClr val="bg1"/>
              </a:solidFill>
              <a:effectLst/>
              <a:latin typeface="Comic Sans MS" panose="030F0702030302020204" pitchFamily="66" charset="0"/>
            </a:rPr>
            <a:t>Hayvan / Laboratuvar Deneyleri</a:t>
          </a:r>
        </a:p>
      </dgm:t>
    </dgm:pt>
    <dgm:pt modelId="{3C23EE35-0D57-4D52-B4C7-6BC6BB3723A5}" type="parTrans" cxnId="{FC3B5355-8337-4EE4-B937-B63A014E491E}">
      <dgm:prSet/>
      <dgm:spPr/>
    </dgm:pt>
    <dgm:pt modelId="{85FD4218-7F2D-43A5-BDA6-45B023930153}" type="sibTrans" cxnId="{FC3B5355-8337-4EE4-B937-B63A014E491E}">
      <dgm:prSet/>
      <dgm:spPr/>
    </dgm:pt>
    <dgm:pt modelId="{B40FB9F8-A1AE-48A7-8FEE-BF1AA1DD2F75}" type="pres">
      <dgm:prSet presAssocID="{0A990DFF-3F2D-42D2-B216-6D6DDFAD3F21}" presName="Name0" presStyleCnt="0">
        <dgm:presLayoutVars>
          <dgm:dir/>
          <dgm:animLvl val="lvl"/>
          <dgm:resizeHandles val="exact"/>
        </dgm:presLayoutVars>
      </dgm:prSet>
      <dgm:spPr/>
    </dgm:pt>
    <dgm:pt modelId="{6CCDF704-A41E-4886-87EF-017AA3B8F02D}" type="pres">
      <dgm:prSet presAssocID="{F935962F-2E48-47D7-8B34-3C75FB8E6B02}" presName="Name8" presStyleCnt="0"/>
      <dgm:spPr/>
    </dgm:pt>
    <dgm:pt modelId="{74B3A526-4E19-40FB-B101-D0A6F652B932}" type="pres">
      <dgm:prSet presAssocID="{F935962F-2E48-47D7-8B34-3C75FB8E6B02}" presName="level" presStyleLbl="node1" presStyleIdx="0" presStyleCnt="6">
        <dgm:presLayoutVars>
          <dgm:chMax val="1"/>
          <dgm:bulletEnabled val="1"/>
        </dgm:presLayoutVars>
      </dgm:prSet>
      <dgm:spPr/>
      <dgm:t>
        <a:bodyPr/>
        <a:lstStyle/>
        <a:p>
          <a:endParaRPr lang="en-US"/>
        </a:p>
      </dgm:t>
    </dgm:pt>
    <dgm:pt modelId="{2A35E716-95C0-4FF5-9AF8-EF58585A88E3}" type="pres">
      <dgm:prSet presAssocID="{F935962F-2E48-47D7-8B34-3C75FB8E6B02}" presName="levelTx" presStyleLbl="revTx" presStyleIdx="0" presStyleCnt="0">
        <dgm:presLayoutVars>
          <dgm:chMax val="1"/>
          <dgm:bulletEnabled val="1"/>
        </dgm:presLayoutVars>
      </dgm:prSet>
      <dgm:spPr/>
      <dgm:t>
        <a:bodyPr/>
        <a:lstStyle/>
        <a:p>
          <a:endParaRPr lang="en-US"/>
        </a:p>
      </dgm:t>
    </dgm:pt>
    <dgm:pt modelId="{780D5DAE-7687-452A-A958-98F1967B436C}" type="pres">
      <dgm:prSet presAssocID="{2A5CCF53-75E7-4306-A657-A0B94B18239A}" presName="Name8" presStyleCnt="0"/>
      <dgm:spPr/>
    </dgm:pt>
    <dgm:pt modelId="{82CB77A1-B3FF-4345-8993-94B9264C22AF}" type="pres">
      <dgm:prSet presAssocID="{2A5CCF53-75E7-4306-A657-A0B94B18239A}" presName="level" presStyleLbl="node1" presStyleIdx="1" presStyleCnt="6">
        <dgm:presLayoutVars>
          <dgm:chMax val="1"/>
          <dgm:bulletEnabled val="1"/>
        </dgm:presLayoutVars>
      </dgm:prSet>
      <dgm:spPr/>
      <dgm:t>
        <a:bodyPr/>
        <a:lstStyle/>
        <a:p>
          <a:endParaRPr lang="en-US"/>
        </a:p>
      </dgm:t>
    </dgm:pt>
    <dgm:pt modelId="{8485B3C5-0B7B-4827-BC56-3CA9FBE3235C}" type="pres">
      <dgm:prSet presAssocID="{2A5CCF53-75E7-4306-A657-A0B94B18239A}" presName="levelTx" presStyleLbl="revTx" presStyleIdx="0" presStyleCnt="0">
        <dgm:presLayoutVars>
          <dgm:chMax val="1"/>
          <dgm:bulletEnabled val="1"/>
        </dgm:presLayoutVars>
      </dgm:prSet>
      <dgm:spPr/>
      <dgm:t>
        <a:bodyPr/>
        <a:lstStyle/>
        <a:p>
          <a:endParaRPr lang="en-US"/>
        </a:p>
      </dgm:t>
    </dgm:pt>
    <dgm:pt modelId="{37148517-BB60-4067-B3B2-D12E4C90D031}" type="pres">
      <dgm:prSet presAssocID="{6DC48C8C-4E80-4313-9D10-6AF5234EB871}" presName="Name8" presStyleCnt="0"/>
      <dgm:spPr/>
    </dgm:pt>
    <dgm:pt modelId="{AD50CB09-DD28-41DE-99E5-BBD283241725}" type="pres">
      <dgm:prSet presAssocID="{6DC48C8C-4E80-4313-9D10-6AF5234EB871}" presName="level" presStyleLbl="node1" presStyleIdx="2" presStyleCnt="6">
        <dgm:presLayoutVars>
          <dgm:chMax val="1"/>
          <dgm:bulletEnabled val="1"/>
        </dgm:presLayoutVars>
      </dgm:prSet>
      <dgm:spPr/>
      <dgm:t>
        <a:bodyPr/>
        <a:lstStyle/>
        <a:p>
          <a:endParaRPr lang="en-US"/>
        </a:p>
      </dgm:t>
    </dgm:pt>
    <dgm:pt modelId="{527D7B27-E482-4685-816B-340B8C919F75}" type="pres">
      <dgm:prSet presAssocID="{6DC48C8C-4E80-4313-9D10-6AF5234EB871}" presName="levelTx" presStyleLbl="revTx" presStyleIdx="0" presStyleCnt="0">
        <dgm:presLayoutVars>
          <dgm:chMax val="1"/>
          <dgm:bulletEnabled val="1"/>
        </dgm:presLayoutVars>
      </dgm:prSet>
      <dgm:spPr/>
      <dgm:t>
        <a:bodyPr/>
        <a:lstStyle/>
        <a:p>
          <a:endParaRPr lang="en-US"/>
        </a:p>
      </dgm:t>
    </dgm:pt>
    <dgm:pt modelId="{4B7EFF14-8A39-4A73-92FD-03E5E11C4D96}" type="pres">
      <dgm:prSet presAssocID="{5603026C-6A9C-4F91-8B82-EE8891B7B752}" presName="Name8" presStyleCnt="0"/>
      <dgm:spPr/>
    </dgm:pt>
    <dgm:pt modelId="{3C8ED226-2346-4913-A4E4-AD1622B5BDE9}" type="pres">
      <dgm:prSet presAssocID="{5603026C-6A9C-4F91-8B82-EE8891B7B752}" presName="level" presStyleLbl="node1" presStyleIdx="3" presStyleCnt="6">
        <dgm:presLayoutVars>
          <dgm:chMax val="1"/>
          <dgm:bulletEnabled val="1"/>
        </dgm:presLayoutVars>
      </dgm:prSet>
      <dgm:spPr/>
      <dgm:t>
        <a:bodyPr/>
        <a:lstStyle/>
        <a:p>
          <a:endParaRPr lang="en-US"/>
        </a:p>
      </dgm:t>
    </dgm:pt>
    <dgm:pt modelId="{23A9E9C3-2F58-4F66-9F6D-37ED6806F01F}" type="pres">
      <dgm:prSet presAssocID="{5603026C-6A9C-4F91-8B82-EE8891B7B752}" presName="levelTx" presStyleLbl="revTx" presStyleIdx="0" presStyleCnt="0">
        <dgm:presLayoutVars>
          <dgm:chMax val="1"/>
          <dgm:bulletEnabled val="1"/>
        </dgm:presLayoutVars>
      </dgm:prSet>
      <dgm:spPr/>
      <dgm:t>
        <a:bodyPr/>
        <a:lstStyle/>
        <a:p>
          <a:endParaRPr lang="en-US"/>
        </a:p>
      </dgm:t>
    </dgm:pt>
    <dgm:pt modelId="{F8C0CFB1-D867-4A02-9181-BAA81F977C92}" type="pres">
      <dgm:prSet presAssocID="{DB392929-4991-4110-8A24-EF9838D55F53}" presName="Name8" presStyleCnt="0"/>
      <dgm:spPr/>
    </dgm:pt>
    <dgm:pt modelId="{883F2985-323C-4E71-AF0A-7A81E7B7EBBF}" type="pres">
      <dgm:prSet presAssocID="{DB392929-4991-4110-8A24-EF9838D55F53}" presName="level" presStyleLbl="node1" presStyleIdx="4" presStyleCnt="6">
        <dgm:presLayoutVars>
          <dgm:chMax val="1"/>
          <dgm:bulletEnabled val="1"/>
        </dgm:presLayoutVars>
      </dgm:prSet>
      <dgm:spPr/>
      <dgm:t>
        <a:bodyPr/>
        <a:lstStyle/>
        <a:p>
          <a:endParaRPr lang="en-US"/>
        </a:p>
      </dgm:t>
    </dgm:pt>
    <dgm:pt modelId="{8A764F2A-7CEC-4B94-9BF9-CC717E05B172}" type="pres">
      <dgm:prSet presAssocID="{DB392929-4991-4110-8A24-EF9838D55F53}" presName="levelTx" presStyleLbl="revTx" presStyleIdx="0" presStyleCnt="0">
        <dgm:presLayoutVars>
          <dgm:chMax val="1"/>
          <dgm:bulletEnabled val="1"/>
        </dgm:presLayoutVars>
      </dgm:prSet>
      <dgm:spPr/>
      <dgm:t>
        <a:bodyPr/>
        <a:lstStyle/>
        <a:p>
          <a:endParaRPr lang="en-US"/>
        </a:p>
      </dgm:t>
    </dgm:pt>
    <dgm:pt modelId="{9EC0648C-1992-4236-9CE3-B5DED0A9088B}" type="pres">
      <dgm:prSet presAssocID="{6B2B6021-0135-427C-883C-8850A9DA7C35}" presName="Name8" presStyleCnt="0"/>
      <dgm:spPr/>
    </dgm:pt>
    <dgm:pt modelId="{F69C1A1C-AD50-400E-80F8-524EBBBD3AA5}" type="pres">
      <dgm:prSet presAssocID="{6B2B6021-0135-427C-883C-8850A9DA7C35}" presName="level" presStyleLbl="node1" presStyleIdx="5" presStyleCnt="6">
        <dgm:presLayoutVars>
          <dgm:chMax val="1"/>
          <dgm:bulletEnabled val="1"/>
        </dgm:presLayoutVars>
      </dgm:prSet>
      <dgm:spPr/>
      <dgm:t>
        <a:bodyPr/>
        <a:lstStyle/>
        <a:p>
          <a:endParaRPr lang="en-US"/>
        </a:p>
      </dgm:t>
    </dgm:pt>
    <dgm:pt modelId="{6434AA9A-0A1D-4150-B3F9-7E03E5D52E54}" type="pres">
      <dgm:prSet presAssocID="{6B2B6021-0135-427C-883C-8850A9DA7C35}" presName="levelTx" presStyleLbl="revTx" presStyleIdx="0" presStyleCnt="0">
        <dgm:presLayoutVars>
          <dgm:chMax val="1"/>
          <dgm:bulletEnabled val="1"/>
        </dgm:presLayoutVars>
      </dgm:prSet>
      <dgm:spPr/>
      <dgm:t>
        <a:bodyPr/>
        <a:lstStyle/>
        <a:p>
          <a:endParaRPr lang="en-US"/>
        </a:p>
      </dgm:t>
    </dgm:pt>
  </dgm:ptLst>
  <dgm:cxnLst>
    <dgm:cxn modelId="{EC084260-9286-43B2-9222-82470EA7B121}" srcId="{0A990DFF-3F2D-42D2-B216-6D6DDFAD3F21}" destId="{DB392929-4991-4110-8A24-EF9838D55F53}" srcOrd="4" destOrd="0" parTransId="{FF06D141-406B-4D1B-9F64-D20848946765}" sibTransId="{A22C9C75-66D8-4A93-A024-130BEF7FDD9B}"/>
    <dgm:cxn modelId="{266A80B4-B96E-41CF-806E-16CBBF4CDE96}" type="presOf" srcId="{6DC48C8C-4E80-4313-9D10-6AF5234EB871}" destId="{AD50CB09-DD28-41DE-99E5-BBD283241725}" srcOrd="0" destOrd="0" presId="urn:microsoft.com/office/officeart/2005/8/layout/pyramid1"/>
    <dgm:cxn modelId="{93E41257-2511-41C9-AABE-F87D282770A4}" type="presOf" srcId="{6B2B6021-0135-427C-883C-8850A9DA7C35}" destId="{6434AA9A-0A1D-4150-B3F9-7E03E5D52E54}" srcOrd="1" destOrd="0" presId="urn:microsoft.com/office/officeart/2005/8/layout/pyramid1"/>
    <dgm:cxn modelId="{A5871385-098A-4BC6-8ED2-D400FA5C4A70}" type="presOf" srcId="{F935962F-2E48-47D7-8B34-3C75FB8E6B02}" destId="{2A35E716-95C0-4FF5-9AF8-EF58585A88E3}" srcOrd="1" destOrd="0" presId="urn:microsoft.com/office/officeart/2005/8/layout/pyramid1"/>
    <dgm:cxn modelId="{E6478FA9-69A0-4C39-87E6-1749CF6968D8}" type="presOf" srcId="{6DC48C8C-4E80-4313-9D10-6AF5234EB871}" destId="{527D7B27-E482-4685-816B-340B8C919F75}" srcOrd="1" destOrd="0" presId="urn:microsoft.com/office/officeart/2005/8/layout/pyramid1"/>
    <dgm:cxn modelId="{CA56CEC1-AC27-4665-BFF1-5DCF71E4E733}" srcId="{0A990DFF-3F2D-42D2-B216-6D6DDFAD3F21}" destId="{2A5CCF53-75E7-4306-A657-A0B94B18239A}" srcOrd="1" destOrd="0" parTransId="{C6A13C05-F65B-4D8B-8D1F-C03EBBAA5D09}" sibTransId="{991081DF-8301-461E-B3C0-CCA5477640D4}"/>
    <dgm:cxn modelId="{9B241B5A-6226-4AE9-83F0-7E620DC4F7D0}" type="presOf" srcId="{DB392929-4991-4110-8A24-EF9838D55F53}" destId="{883F2985-323C-4E71-AF0A-7A81E7B7EBBF}" srcOrd="0" destOrd="0" presId="urn:microsoft.com/office/officeart/2005/8/layout/pyramid1"/>
    <dgm:cxn modelId="{59610FF5-172D-42B2-B05B-1B80ACA56244}" type="presOf" srcId="{DB392929-4991-4110-8A24-EF9838D55F53}" destId="{8A764F2A-7CEC-4B94-9BF9-CC717E05B172}" srcOrd="1" destOrd="0" presId="urn:microsoft.com/office/officeart/2005/8/layout/pyramid1"/>
    <dgm:cxn modelId="{2C27C910-15E5-4853-BFCB-A3A6182FD2EE}" type="presOf" srcId="{6B2B6021-0135-427C-883C-8850A9DA7C35}" destId="{F69C1A1C-AD50-400E-80F8-524EBBBD3AA5}" srcOrd="0" destOrd="0" presId="urn:microsoft.com/office/officeart/2005/8/layout/pyramid1"/>
    <dgm:cxn modelId="{F30E5A9C-AB24-4857-BF9D-C57AAFB956AA}" type="presOf" srcId="{F935962F-2E48-47D7-8B34-3C75FB8E6B02}" destId="{74B3A526-4E19-40FB-B101-D0A6F652B932}" srcOrd="0" destOrd="0" presId="urn:microsoft.com/office/officeart/2005/8/layout/pyramid1"/>
    <dgm:cxn modelId="{880831C1-970B-49FC-997B-0C8D2F44AD9B}" srcId="{0A990DFF-3F2D-42D2-B216-6D6DDFAD3F21}" destId="{5603026C-6A9C-4F91-8B82-EE8891B7B752}" srcOrd="3" destOrd="0" parTransId="{D9990EDC-BA45-4133-A6D0-7AA8E591AA15}" sibTransId="{2AC58C2A-061F-4529-8F48-1AB274241590}"/>
    <dgm:cxn modelId="{FC3B5355-8337-4EE4-B937-B63A014E491E}" srcId="{0A990DFF-3F2D-42D2-B216-6D6DDFAD3F21}" destId="{6B2B6021-0135-427C-883C-8850A9DA7C35}" srcOrd="5" destOrd="0" parTransId="{3C23EE35-0D57-4D52-B4C7-6BC6BB3723A5}" sibTransId="{85FD4218-7F2D-43A5-BDA6-45B023930153}"/>
    <dgm:cxn modelId="{D0985C9C-D56A-4CF3-A25E-8093AFEA7DDA}" srcId="{0A990DFF-3F2D-42D2-B216-6D6DDFAD3F21}" destId="{F935962F-2E48-47D7-8B34-3C75FB8E6B02}" srcOrd="0" destOrd="0" parTransId="{3EB52650-7E33-42B2-B373-1AD18BFBC0DE}" sibTransId="{DEA48EB2-B104-4C6E-858E-334FCC3625B3}"/>
    <dgm:cxn modelId="{D8212AD2-AF71-4467-9C79-435EDFAA9084}" type="presOf" srcId="{5603026C-6A9C-4F91-8B82-EE8891B7B752}" destId="{23A9E9C3-2F58-4F66-9F6D-37ED6806F01F}" srcOrd="1" destOrd="0" presId="urn:microsoft.com/office/officeart/2005/8/layout/pyramid1"/>
    <dgm:cxn modelId="{3299A79E-1113-4AB7-B525-AB6796F08FE8}" type="presOf" srcId="{5603026C-6A9C-4F91-8B82-EE8891B7B752}" destId="{3C8ED226-2346-4913-A4E4-AD1622B5BDE9}" srcOrd="0" destOrd="0" presId="urn:microsoft.com/office/officeart/2005/8/layout/pyramid1"/>
    <dgm:cxn modelId="{404F1DA2-DF1E-4A96-987E-8D02580956D9}" type="presOf" srcId="{2A5CCF53-75E7-4306-A657-A0B94B18239A}" destId="{82CB77A1-B3FF-4345-8993-94B9264C22AF}" srcOrd="0" destOrd="0" presId="urn:microsoft.com/office/officeart/2005/8/layout/pyramid1"/>
    <dgm:cxn modelId="{902881D4-A90B-435B-ABC0-2A0D17483821}" type="presOf" srcId="{2A5CCF53-75E7-4306-A657-A0B94B18239A}" destId="{8485B3C5-0B7B-4827-BC56-3CA9FBE3235C}" srcOrd="1" destOrd="0" presId="urn:microsoft.com/office/officeart/2005/8/layout/pyramid1"/>
    <dgm:cxn modelId="{07AD896C-0A02-443E-8609-E813E842D420}" srcId="{0A990DFF-3F2D-42D2-B216-6D6DDFAD3F21}" destId="{6DC48C8C-4E80-4313-9D10-6AF5234EB871}" srcOrd="2" destOrd="0" parTransId="{72F9CB3D-79AA-4C56-96B9-30F2A0365084}" sibTransId="{7D69D18D-6ADF-4677-8232-F993AA422F76}"/>
    <dgm:cxn modelId="{0849B8E0-4AE3-4177-ACE7-59D8ECC1F7DE}" type="presOf" srcId="{0A990DFF-3F2D-42D2-B216-6D6DDFAD3F21}" destId="{B40FB9F8-A1AE-48A7-8FEE-BF1AA1DD2F75}" srcOrd="0" destOrd="0" presId="urn:microsoft.com/office/officeart/2005/8/layout/pyramid1"/>
    <dgm:cxn modelId="{95B8F697-6ED7-42F1-A5AC-02AC8DC9003F}" type="presParOf" srcId="{B40FB9F8-A1AE-48A7-8FEE-BF1AA1DD2F75}" destId="{6CCDF704-A41E-4886-87EF-017AA3B8F02D}" srcOrd="0" destOrd="0" presId="urn:microsoft.com/office/officeart/2005/8/layout/pyramid1"/>
    <dgm:cxn modelId="{8098FCC1-FE7F-4A6A-8C69-F2E7822A74D3}" type="presParOf" srcId="{6CCDF704-A41E-4886-87EF-017AA3B8F02D}" destId="{74B3A526-4E19-40FB-B101-D0A6F652B932}" srcOrd="0" destOrd="0" presId="urn:microsoft.com/office/officeart/2005/8/layout/pyramid1"/>
    <dgm:cxn modelId="{FAB0200E-BC29-4A6C-B161-1679374E7F7F}" type="presParOf" srcId="{6CCDF704-A41E-4886-87EF-017AA3B8F02D}" destId="{2A35E716-95C0-4FF5-9AF8-EF58585A88E3}" srcOrd="1" destOrd="0" presId="urn:microsoft.com/office/officeart/2005/8/layout/pyramid1"/>
    <dgm:cxn modelId="{8662DF99-4824-4225-969D-535EF974DC83}" type="presParOf" srcId="{B40FB9F8-A1AE-48A7-8FEE-BF1AA1DD2F75}" destId="{780D5DAE-7687-452A-A958-98F1967B436C}" srcOrd="1" destOrd="0" presId="urn:microsoft.com/office/officeart/2005/8/layout/pyramid1"/>
    <dgm:cxn modelId="{2C9D7ED0-7DF0-4FFD-A739-383CEAD962F7}" type="presParOf" srcId="{780D5DAE-7687-452A-A958-98F1967B436C}" destId="{82CB77A1-B3FF-4345-8993-94B9264C22AF}" srcOrd="0" destOrd="0" presId="urn:microsoft.com/office/officeart/2005/8/layout/pyramid1"/>
    <dgm:cxn modelId="{3918894A-9CAB-422F-886A-E6B410E2869E}" type="presParOf" srcId="{780D5DAE-7687-452A-A958-98F1967B436C}" destId="{8485B3C5-0B7B-4827-BC56-3CA9FBE3235C}" srcOrd="1" destOrd="0" presId="urn:microsoft.com/office/officeart/2005/8/layout/pyramid1"/>
    <dgm:cxn modelId="{18F0CDEF-EC33-440B-9AFC-0B6B0918A729}" type="presParOf" srcId="{B40FB9F8-A1AE-48A7-8FEE-BF1AA1DD2F75}" destId="{37148517-BB60-4067-B3B2-D12E4C90D031}" srcOrd="2" destOrd="0" presId="urn:microsoft.com/office/officeart/2005/8/layout/pyramid1"/>
    <dgm:cxn modelId="{2F77648E-3287-4E3C-A6FE-3F8E4CDE310D}" type="presParOf" srcId="{37148517-BB60-4067-B3B2-D12E4C90D031}" destId="{AD50CB09-DD28-41DE-99E5-BBD283241725}" srcOrd="0" destOrd="0" presId="urn:microsoft.com/office/officeart/2005/8/layout/pyramid1"/>
    <dgm:cxn modelId="{4FE38A29-8709-432E-9E6C-7EC226726399}" type="presParOf" srcId="{37148517-BB60-4067-B3B2-D12E4C90D031}" destId="{527D7B27-E482-4685-816B-340B8C919F75}" srcOrd="1" destOrd="0" presId="urn:microsoft.com/office/officeart/2005/8/layout/pyramid1"/>
    <dgm:cxn modelId="{0DC2892B-F1C4-44EA-998B-748FB035C952}" type="presParOf" srcId="{B40FB9F8-A1AE-48A7-8FEE-BF1AA1DD2F75}" destId="{4B7EFF14-8A39-4A73-92FD-03E5E11C4D96}" srcOrd="3" destOrd="0" presId="urn:microsoft.com/office/officeart/2005/8/layout/pyramid1"/>
    <dgm:cxn modelId="{FDD1F0B7-56B9-4482-B47A-33923E88921D}" type="presParOf" srcId="{4B7EFF14-8A39-4A73-92FD-03E5E11C4D96}" destId="{3C8ED226-2346-4913-A4E4-AD1622B5BDE9}" srcOrd="0" destOrd="0" presId="urn:microsoft.com/office/officeart/2005/8/layout/pyramid1"/>
    <dgm:cxn modelId="{9392A602-35D2-4576-A681-C2DBED89A699}" type="presParOf" srcId="{4B7EFF14-8A39-4A73-92FD-03E5E11C4D96}" destId="{23A9E9C3-2F58-4F66-9F6D-37ED6806F01F}" srcOrd="1" destOrd="0" presId="urn:microsoft.com/office/officeart/2005/8/layout/pyramid1"/>
    <dgm:cxn modelId="{A45397DA-BD92-4CEF-99F1-F0CA214E0B85}" type="presParOf" srcId="{B40FB9F8-A1AE-48A7-8FEE-BF1AA1DD2F75}" destId="{F8C0CFB1-D867-4A02-9181-BAA81F977C92}" srcOrd="4" destOrd="0" presId="urn:microsoft.com/office/officeart/2005/8/layout/pyramid1"/>
    <dgm:cxn modelId="{02A9DC91-B700-478B-AE9C-CCB700D895C9}" type="presParOf" srcId="{F8C0CFB1-D867-4A02-9181-BAA81F977C92}" destId="{883F2985-323C-4E71-AF0A-7A81E7B7EBBF}" srcOrd="0" destOrd="0" presId="urn:microsoft.com/office/officeart/2005/8/layout/pyramid1"/>
    <dgm:cxn modelId="{B02D9BD9-8C16-4D82-B513-611108E3BE8D}" type="presParOf" srcId="{F8C0CFB1-D867-4A02-9181-BAA81F977C92}" destId="{8A764F2A-7CEC-4B94-9BF9-CC717E05B172}" srcOrd="1" destOrd="0" presId="urn:microsoft.com/office/officeart/2005/8/layout/pyramid1"/>
    <dgm:cxn modelId="{00FCB561-A29A-4F02-80D9-F80D6E5FB9BA}" type="presParOf" srcId="{B40FB9F8-A1AE-48A7-8FEE-BF1AA1DD2F75}" destId="{9EC0648C-1992-4236-9CE3-B5DED0A9088B}" srcOrd="5" destOrd="0" presId="urn:microsoft.com/office/officeart/2005/8/layout/pyramid1"/>
    <dgm:cxn modelId="{DC01B9F9-6239-457C-BDDB-380AB3F1922D}" type="presParOf" srcId="{9EC0648C-1992-4236-9CE3-B5DED0A9088B}" destId="{F69C1A1C-AD50-400E-80F8-524EBBBD3AA5}" srcOrd="0" destOrd="0" presId="urn:microsoft.com/office/officeart/2005/8/layout/pyramid1"/>
    <dgm:cxn modelId="{DB5E84DD-7128-477F-8359-FDD4C77E9B24}" type="presParOf" srcId="{9EC0648C-1992-4236-9CE3-B5DED0A9088B}" destId="{6434AA9A-0A1D-4150-B3F9-7E03E5D52E5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30D87-33D0-4C74-AAF6-7BEC688C4B50}" type="datetimeFigureOut">
              <a:rPr lang="en-US" smtClean="0"/>
              <a:t>3/15/2017</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7BA48-0DF8-487A-A282-DD063B21C6F5}" type="slidenum">
              <a:rPr lang="en-US" smtClean="0"/>
              <a:t>‹#›</a:t>
            </a:fld>
            <a:endParaRPr lang="en-US"/>
          </a:p>
        </p:txBody>
      </p:sp>
    </p:spTree>
    <p:extLst>
      <p:ext uri="{BB962C8B-B14F-4D97-AF65-F5344CB8AC3E}">
        <p14:creationId xmlns:p14="http://schemas.microsoft.com/office/powerpoint/2010/main" val="65139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w="12700"/>
        </p:spPr>
      </p:sp>
      <p:sp>
        <p:nvSpPr>
          <p:cNvPr id="237571" name="Notes Placeholder 2"/>
          <p:cNvSpPr>
            <a:spLocks noGrp="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53883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7270C3-86DB-4A10-AD11-4C74F57632C1}" type="slidenum">
              <a:rPr lang="tr-TR" altLang="en-US">
                <a:latin typeface="Times New Roman" panose="02020603050405020304" pitchFamily="18" charset="0"/>
              </a:rPr>
              <a:pPr eaLnBrk="1" hangingPunct="1"/>
              <a:t>14</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16696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37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D11681-28A8-4428-AF80-63F23A2CB6EC}" type="slidenum">
              <a:rPr lang="tr-TR" altLang="en-US">
                <a:latin typeface="Times New Roman" panose="02020603050405020304" pitchFamily="18" charset="0"/>
              </a:rPr>
              <a:pPr eaLnBrk="1" hangingPunct="1"/>
              <a:t>18</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55334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47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1B7B00-8E72-4399-A501-4A1C9E78836E}" type="slidenum">
              <a:rPr lang="tr-TR" altLang="en-US">
                <a:latin typeface="Times New Roman" panose="02020603050405020304" pitchFamily="18" charset="0"/>
              </a:rPr>
              <a:pPr eaLnBrk="1" hangingPunct="1"/>
              <a:t>19</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4247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782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9A7EE4-D9FA-401E-8A9E-B949D69BE0CF}" type="slidenum">
              <a:rPr lang="tr-TR" altLang="en-US">
                <a:latin typeface="Times New Roman" panose="02020603050405020304" pitchFamily="18" charset="0"/>
              </a:rPr>
              <a:pPr eaLnBrk="1" hangingPunct="1"/>
              <a:t>21</a:t>
            </a:fld>
            <a:endParaRPr lang="tr-TR" altLang="en-US">
              <a:latin typeface="Times New Roman" panose="02020603050405020304" pitchFamily="18" charset="0"/>
            </a:endParaRPr>
          </a:p>
        </p:txBody>
      </p:sp>
    </p:spTree>
    <p:extLst>
      <p:ext uri="{BB962C8B-B14F-4D97-AF65-F5344CB8AC3E}">
        <p14:creationId xmlns:p14="http://schemas.microsoft.com/office/powerpoint/2010/main" val="6381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723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EBC5B6-3E42-4569-AD7A-E5B484D0880C}" type="slidenum">
              <a:rPr lang="tr-TR" altLang="en-US">
                <a:latin typeface="Times New Roman" panose="02020603050405020304" pitchFamily="18" charset="0"/>
              </a:rPr>
              <a:pPr eaLnBrk="1" hangingPunct="1"/>
              <a:t>24</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03788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734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B17E5D-9EB8-45A1-985B-7424E32DA705}" type="slidenum">
              <a:rPr lang="tr-TR" altLang="en-US">
                <a:latin typeface="Times New Roman" panose="02020603050405020304" pitchFamily="18" charset="0"/>
              </a:rPr>
              <a:pPr eaLnBrk="1" hangingPunct="1"/>
              <a:t>25</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097802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744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9FD4D5-2931-49D2-A939-D2441E060005}" type="slidenum">
              <a:rPr lang="tr-TR" altLang="en-US">
                <a:latin typeface="Times New Roman" panose="02020603050405020304" pitchFamily="18" charset="0"/>
              </a:rPr>
              <a:pPr eaLnBrk="1" hangingPunct="1"/>
              <a:t>26</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14359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76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A9AE3D-B18B-47EB-A005-49EBC118D5E6}" type="slidenum">
              <a:rPr lang="tr-TR" altLang="en-US">
                <a:latin typeface="Times New Roman" panose="02020603050405020304" pitchFamily="18" charset="0"/>
              </a:rPr>
              <a:pPr eaLnBrk="1" hangingPunct="1"/>
              <a:t>27</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399905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775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406D2E-F02F-4FDF-8578-34104753A2A0}" type="slidenum">
              <a:rPr lang="tr-TR" altLang="en-US">
                <a:latin typeface="Times New Roman" panose="02020603050405020304" pitchFamily="18" charset="0"/>
              </a:rPr>
              <a:pPr eaLnBrk="1" hangingPunct="1"/>
              <a:t>28</a:t>
            </a:fld>
            <a:endParaRPr lang="tr-TR" altLang="en-US">
              <a:latin typeface="Times New Roman" panose="02020603050405020304" pitchFamily="18" charset="0"/>
            </a:endParaRPr>
          </a:p>
        </p:txBody>
      </p:sp>
    </p:spTree>
    <p:extLst>
      <p:ext uri="{BB962C8B-B14F-4D97-AF65-F5344CB8AC3E}">
        <p14:creationId xmlns:p14="http://schemas.microsoft.com/office/powerpoint/2010/main" val="4273699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785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BD1EF1-CEFB-4969-86F7-65B8C2B07962}" type="slidenum">
              <a:rPr lang="tr-TR" altLang="en-US">
                <a:latin typeface="Times New Roman" panose="02020603050405020304" pitchFamily="18" charset="0"/>
              </a:rPr>
              <a:pPr eaLnBrk="1" hangingPunct="1"/>
              <a:t>31</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73315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w="12700"/>
        </p:spPr>
      </p:sp>
      <p:sp>
        <p:nvSpPr>
          <p:cNvPr id="236547" name="Notes Placeholder 2"/>
          <p:cNvSpPr>
            <a:spLocks noGrp="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18327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805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FB4627-BAEB-41C5-97BA-83845B9F8057}" type="slidenum">
              <a:rPr lang="tr-TR" altLang="en-US">
                <a:latin typeface="Times New Roman" panose="02020603050405020304" pitchFamily="18" charset="0"/>
              </a:rPr>
              <a:pPr eaLnBrk="1" hangingPunct="1"/>
              <a:t>32</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37430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816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11F39B-3835-4CD8-9463-9556DF9BD98A}" type="slidenum">
              <a:rPr lang="tr-TR" altLang="en-US">
                <a:latin typeface="Times New Roman" panose="02020603050405020304" pitchFamily="18" charset="0"/>
              </a:rPr>
              <a:pPr eaLnBrk="1" hangingPunct="1"/>
              <a:t>33</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74681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8262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8C2B83-8D96-417A-B2EF-63938739BE1D}" type="slidenum">
              <a:rPr lang="tr-TR" altLang="en-US">
                <a:latin typeface="Times New Roman" panose="02020603050405020304" pitchFamily="18" charset="0"/>
              </a:rPr>
              <a:pPr eaLnBrk="1" hangingPunct="1"/>
              <a:t>34</a:t>
            </a:fld>
            <a:endParaRPr lang="tr-TR" altLang="en-US">
              <a:latin typeface="Times New Roman" panose="02020603050405020304" pitchFamily="18" charset="0"/>
            </a:endParaRPr>
          </a:p>
        </p:txBody>
      </p:sp>
    </p:spTree>
    <p:extLst>
      <p:ext uri="{BB962C8B-B14F-4D97-AF65-F5344CB8AC3E}">
        <p14:creationId xmlns:p14="http://schemas.microsoft.com/office/powerpoint/2010/main" val="4176248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836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991862-7A63-4C8C-B39E-FE41A85A93FF}" type="slidenum">
              <a:rPr lang="tr-TR" altLang="en-US">
                <a:latin typeface="Times New Roman" panose="02020603050405020304" pitchFamily="18" charset="0"/>
              </a:rPr>
              <a:pPr eaLnBrk="1" hangingPunct="1"/>
              <a:t>35</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733273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846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CD95DD-9B05-440B-AD5D-59ACAEC75450}" type="slidenum">
              <a:rPr lang="tr-TR" altLang="en-US">
                <a:latin typeface="Times New Roman" panose="02020603050405020304" pitchFamily="18" charset="0"/>
              </a:rPr>
              <a:pPr eaLnBrk="1" hangingPunct="1"/>
              <a:t>36</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429554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857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D6F74F-FB9A-47A0-B861-FD8B6CFBB0A7}" type="slidenum">
              <a:rPr lang="en-US" altLang="en-US">
                <a:latin typeface="Times New Roman" panose="02020603050405020304" pitchFamily="18" charset="0"/>
              </a:rPr>
              <a:pPr eaLnBrk="1" hangingPunct="1"/>
              <a:t>37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09772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867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CD61F1-2BA5-4AE7-B9CB-0D6A969DF132}" type="slidenum">
              <a:rPr lang="en-US" altLang="en-US">
                <a:latin typeface="Times New Roman" panose="02020603050405020304" pitchFamily="18" charset="0"/>
              </a:rPr>
              <a:pPr eaLnBrk="1" hangingPunct="1"/>
              <a:t>38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68779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887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A945E2-14FD-4ED6-83C1-19D3E307D662}" type="slidenum">
              <a:rPr lang="tr-TR" altLang="en-US">
                <a:latin typeface="Times New Roman" panose="02020603050405020304" pitchFamily="18" charset="0"/>
              </a:rPr>
              <a:pPr eaLnBrk="1" hangingPunct="1"/>
              <a:t>39</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960722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897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CC8F7F-C539-476F-9707-3AD9B3DC2006}" type="slidenum">
              <a:rPr lang="tr-TR" altLang="en-US">
                <a:latin typeface="Times New Roman" panose="02020603050405020304" pitchFamily="18" charset="0"/>
              </a:rPr>
              <a:pPr eaLnBrk="1" hangingPunct="1"/>
              <a:t>40</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281849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908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DD8C7A-8380-4A73-9963-B4F6CA1E1F3D}" type="slidenum">
              <a:rPr lang="tr-TR" altLang="en-US">
                <a:latin typeface="Times New Roman" panose="02020603050405020304" pitchFamily="18" charset="0"/>
              </a:rPr>
              <a:pPr eaLnBrk="1" hangingPunct="1"/>
              <a:t>41</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76291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355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E24690-FC10-417A-BEEB-02C9CB5E4CB6}" type="slidenum">
              <a:rPr lang="en-US" altLang="en-US">
                <a:latin typeface="Times New Roman" panose="02020603050405020304" pitchFamily="18" charset="0"/>
              </a:rPr>
              <a:pPr eaLnBrk="1" hangingPunct="1"/>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63342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918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A005E2-E20F-41B8-A80C-95A45740B644}" type="slidenum">
              <a:rPr lang="tr-TR" altLang="en-US">
                <a:latin typeface="Times New Roman" panose="02020603050405020304" pitchFamily="18" charset="0"/>
              </a:rPr>
              <a:pPr eaLnBrk="1" hangingPunct="1"/>
              <a:t>42</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97794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938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3773D4-A8A0-45A6-AC2A-AB1EBA5EA16C}" type="slidenum">
              <a:rPr lang="tr-TR" altLang="en-US">
                <a:latin typeface="Times New Roman" panose="02020603050405020304" pitchFamily="18" charset="0"/>
              </a:rPr>
              <a:pPr eaLnBrk="1" hangingPunct="1"/>
              <a:t>43</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431843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949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1D215B-AE90-4FC7-8C24-9764339FB3A0}" type="slidenum">
              <a:rPr lang="tr-TR" altLang="en-US">
                <a:latin typeface="Times New Roman" panose="02020603050405020304" pitchFamily="18" charset="0"/>
              </a:rPr>
              <a:pPr eaLnBrk="1" hangingPunct="1"/>
              <a:t>44</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145110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29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04A250-23A3-49AB-AA49-7B368C22B745}" type="slidenum">
              <a:rPr lang="tr-TR" altLang="en-US">
                <a:latin typeface="Times New Roman" panose="02020603050405020304" pitchFamily="18" charset="0"/>
              </a:rPr>
              <a:pPr eaLnBrk="1" hangingPunct="1"/>
              <a:t>47</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114898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49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C657DF-22A1-44CF-9D6D-26D11577B9E0}" type="slidenum">
              <a:rPr lang="tr-TR" altLang="en-US">
                <a:latin typeface="Times New Roman" panose="02020603050405020304" pitchFamily="18" charset="0"/>
              </a:rPr>
              <a:pPr eaLnBrk="1" hangingPunct="1"/>
              <a:t>48</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786210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10B7C0-B5CE-4477-94AA-7B4B5BF1DDAF}" type="slidenum">
              <a:rPr lang="tr-TR" altLang="en-US">
                <a:latin typeface="Times New Roman" panose="02020603050405020304" pitchFamily="18" charset="0"/>
              </a:rPr>
              <a:pPr eaLnBrk="1" hangingPunct="1"/>
              <a:t>49</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305186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70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7FC699-8180-497A-AD01-63101D830203}" type="slidenum">
              <a:rPr lang="tr-TR" altLang="en-US">
                <a:latin typeface="Times New Roman" panose="02020603050405020304" pitchFamily="18" charset="0"/>
              </a:rPr>
              <a:pPr eaLnBrk="1" hangingPunct="1"/>
              <a:t>54</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517624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w="12700"/>
        </p:spPr>
      </p:sp>
      <p:sp>
        <p:nvSpPr>
          <p:cNvPr id="88067" name="Notes Placeholder 2"/>
          <p:cNvSpPr>
            <a:spLocks noGrp="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6535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w="12700"/>
        </p:spPr>
      </p:sp>
      <p:sp>
        <p:nvSpPr>
          <p:cNvPr id="89091" name="Notes Placeholder 2"/>
          <p:cNvSpPr>
            <a:spLocks noGrp="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09245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w="12700"/>
        </p:spPr>
      </p:sp>
      <p:sp>
        <p:nvSpPr>
          <p:cNvPr id="90115" name="Notes Placeholder 2"/>
          <p:cNvSpPr>
            <a:spLocks noGrp="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0949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478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2765EB-9BCD-4982-BB5F-7A71CAC423F4}" type="slidenum">
              <a:rPr lang="tr-TR" altLang="en-US">
                <a:latin typeface="Times New Roman" panose="02020603050405020304" pitchFamily="18" charset="0"/>
              </a:rPr>
              <a:pPr eaLnBrk="1" hangingPunct="1"/>
              <a:t>7</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427058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367C06-A5EE-42E3-9DE7-2E294D0E25BB}" type="slidenum">
              <a:rPr lang="en-US" altLang="en-US">
                <a:latin typeface="Times New Roman" panose="02020603050405020304" pitchFamily="18" charset="0"/>
              </a:rPr>
              <a:pPr eaLnBrk="1" hangingPunct="1"/>
              <a:t>64</a:t>
            </a:fld>
            <a:endParaRPr lang="en-US" altLang="en-US">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latin typeface="Arial" panose="020B0604020202020204" pitchFamily="34" charset="0"/>
            </a:endParaRPr>
          </a:p>
        </p:txBody>
      </p:sp>
    </p:spTree>
    <p:extLst>
      <p:ext uri="{BB962C8B-B14F-4D97-AF65-F5344CB8AC3E}">
        <p14:creationId xmlns:p14="http://schemas.microsoft.com/office/powerpoint/2010/main" val="3094004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278DB8-930D-493E-A694-C587407EC8A1}" type="slidenum">
              <a:rPr lang="en-US" altLang="en-US">
                <a:latin typeface="Times New Roman" panose="02020603050405020304" pitchFamily="18" charset="0"/>
              </a:rPr>
              <a:pPr eaLnBrk="1" hangingPunct="1"/>
              <a:t>65</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latin typeface="Arial" panose="020B0604020202020204" pitchFamily="34" charset="0"/>
            </a:endParaRPr>
          </a:p>
        </p:txBody>
      </p:sp>
    </p:spTree>
    <p:extLst>
      <p:ext uri="{BB962C8B-B14F-4D97-AF65-F5344CB8AC3E}">
        <p14:creationId xmlns:p14="http://schemas.microsoft.com/office/powerpoint/2010/main" val="30230531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172ED2-E15E-4501-9033-A8A20B655B89}" type="slidenum">
              <a:rPr lang="tr-TR" altLang="en-US">
                <a:latin typeface="Times New Roman" panose="02020603050405020304" pitchFamily="18" charset="0"/>
              </a:rPr>
              <a:pPr eaLnBrk="1" hangingPunct="1"/>
              <a:t>67</a:t>
            </a:fld>
            <a:endParaRPr lang="tr-TR" altLang="en-US">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36821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22728C-7A4A-4A27-89B0-64BA71375E38}" type="slidenum">
              <a:rPr lang="en-US" altLang="en-US">
                <a:latin typeface="Times New Roman" panose="02020603050405020304" pitchFamily="18" charset="0"/>
              </a:rPr>
              <a:pPr eaLnBrk="1" hangingPunct="1"/>
              <a:t>69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79986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52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D2E482-363A-44AC-8BC6-85CA284F4020}" type="slidenum">
              <a:rPr lang="tr-TR" altLang="en-US">
                <a:latin typeface="Times New Roman" panose="02020603050405020304" pitchFamily="18" charset="0"/>
              </a:rPr>
              <a:pPr eaLnBrk="1" hangingPunct="1"/>
              <a:t>70</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511905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62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2E6E13-84C6-4A4A-A369-F029663F81E0}" type="slidenum">
              <a:rPr lang="tr-TR" altLang="en-US">
                <a:latin typeface="Times New Roman" panose="02020603050405020304" pitchFamily="18" charset="0"/>
              </a:rPr>
              <a:pPr eaLnBrk="1" hangingPunct="1"/>
              <a:t>73</a:t>
            </a:fld>
            <a:endParaRPr lang="tr-TR" altLang="en-US">
              <a:latin typeface="Times New Roman" panose="02020603050405020304" pitchFamily="18" charset="0"/>
            </a:endParaRPr>
          </a:p>
        </p:txBody>
      </p:sp>
    </p:spTree>
    <p:extLst>
      <p:ext uri="{BB962C8B-B14F-4D97-AF65-F5344CB8AC3E}">
        <p14:creationId xmlns:p14="http://schemas.microsoft.com/office/powerpoint/2010/main" val="445198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72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370D26-7AC8-436E-B4E3-F41C58BF0EF8}" type="slidenum">
              <a:rPr lang="tr-TR" altLang="en-US">
                <a:latin typeface="Times New Roman" panose="02020603050405020304" pitchFamily="18" charset="0"/>
              </a:rPr>
              <a:pPr eaLnBrk="1" hangingPunct="1"/>
              <a:t>74</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470875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83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CF82EA-F5D5-40C1-8F8F-FDDCF2DD4174}" type="slidenum">
              <a:rPr lang="tr-TR" altLang="en-US">
                <a:latin typeface="Times New Roman" panose="02020603050405020304" pitchFamily="18" charset="0"/>
              </a:rPr>
              <a:pPr eaLnBrk="1" hangingPunct="1"/>
              <a:t>75</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24296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93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91BCA2-6836-424E-AC14-4A5603CBB530}" type="slidenum">
              <a:rPr lang="tr-TR" altLang="en-US">
                <a:latin typeface="Times New Roman" panose="02020603050405020304" pitchFamily="18" charset="0"/>
              </a:rPr>
              <a:pPr eaLnBrk="1" hangingPunct="1"/>
              <a:t>76</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368159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3ADD27-885F-4B67-BA6B-637423BCD366}" type="slidenum">
              <a:rPr lang="tr-TR" altLang="en-US">
                <a:cs typeface="Arial" panose="020B0604020202020204" pitchFamily="34" charset="0"/>
              </a:rPr>
              <a:pPr eaLnBrk="1" hangingPunct="1"/>
              <a:t>77</a:t>
            </a:fld>
            <a:endParaRPr lang="tr-TR" altLang="en-US">
              <a:cs typeface="Arial" panose="020B0604020202020204" pitchFamily="34" charset="0"/>
            </a:endParaRPr>
          </a:p>
        </p:txBody>
      </p:sp>
      <p:sp>
        <p:nvSpPr>
          <p:cNvPr id="1003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7CEA257-D3DD-4EFC-BF23-760732C5ABB6}" type="slidenum">
              <a:rPr lang="en-US" altLang="en-US" sz="1200"/>
              <a:pPr algn="r" eaLnBrk="1" hangingPunct="1"/>
              <a:t>77</a:t>
            </a:fld>
            <a:endParaRPr lang="en-US" altLang="en-US" sz="1200"/>
          </a:p>
        </p:txBody>
      </p:sp>
      <p:sp>
        <p:nvSpPr>
          <p:cNvPr id="100356" name="Rectangle 2"/>
          <p:cNvSpPr>
            <a:spLocks noGrp="1" noRot="1" noChangeAspect="1" noChangeArrowheads="1" noTextEdit="1"/>
          </p:cNvSpPr>
          <p:nvPr>
            <p:ph type="sldImg"/>
          </p:nvPr>
        </p:nvSpPr>
        <p:spPr>
          <a:xfrm>
            <a:off x="1143000" y="685800"/>
            <a:ext cx="4573588" cy="3430588"/>
          </a:xfrm>
          <a:ln/>
        </p:spPr>
      </p:sp>
      <p:sp>
        <p:nvSpPr>
          <p:cNvPr id="100357" name="Rectangle 3"/>
          <p:cNvSpPr>
            <a:spLocks noGrp="1" noChangeArrowheads="1"/>
          </p:cNvSpPr>
          <p:nvPr>
            <p:ph type="body" idx="1"/>
          </p:nvPr>
        </p:nvSpPr>
        <p:spPr>
          <a:xfrm>
            <a:off x="914400" y="4344988"/>
            <a:ext cx="5029200" cy="41132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4408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488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93A4A7-CCCB-41FA-809F-8545964FAE45}" type="slidenum">
              <a:rPr lang="tr-TR" altLang="en-US">
                <a:latin typeface="Times New Roman" panose="02020603050405020304" pitchFamily="18" charset="0"/>
              </a:rPr>
              <a:pPr eaLnBrk="1" hangingPunct="1"/>
              <a:t>8</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874696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13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F774B0-80C1-46A2-9FAD-CF48CCC17CCF}" type="slidenum">
              <a:rPr lang="tr-TR" altLang="en-US">
                <a:latin typeface="Times New Roman" panose="02020603050405020304" pitchFamily="18" charset="0"/>
              </a:rPr>
              <a:pPr eaLnBrk="1" hangingPunct="1"/>
              <a:t>83</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5011094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24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F0343A-79C7-4D26-87DE-980A9528C53E}" type="slidenum">
              <a:rPr lang="tr-TR" altLang="en-US">
                <a:latin typeface="Times New Roman" panose="02020603050405020304" pitchFamily="18" charset="0"/>
              </a:rPr>
              <a:pPr eaLnBrk="1" hangingPunct="1"/>
              <a:t>84</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259413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342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C73A6E-D6B2-47AF-B0A0-87430076C46B}" type="slidenum">
              <a:rPr lang="tr-TR" altLang="en-US">
                <a:latin typeface="Times New Roman" panose="02020603050405020304" pitchFamily="18" charset="0"/>
              </a:rPr>
              <a:pPr eaLnBrk="1" hangingPunct="1"/>
              <a:t>85</a:t>
            </a:fld>
            <a:endParaRPr lang="tr-TR" altLang="en-US">
              <a:latin typeface="Times New Roman" panose="02020603050405020304" pitchFamily="18" charset="0"/>
            </a:endParaRPr>
          </a:p>
        </p:txBody>
      </p:sp>
    </p:spTree>
    <p:extLst>
      <p:ext uri="{BB962C8B-B14F-4D97-AF65-F5344CB8AC3E}">
        <p14:creationId xmlns:p14="http://schemas.microsoft.com/office/powerpoint/2010/main" val="41667303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44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83D537-DDB9-481D-A6AF-9EEA8C2EE5ED}" type="slidenum">
              <a:rPr lang="tr-TR" altLang="en-US">
                <a:latin typeface="Times New Roman" panose="02020603050405020304" pitchFamily="18" charset="0"/>
              </a:rPr>
              <a:pPr eaLnBrk="1" hangingPunct="1"/>
              <a:t>87</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9655364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54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8A70C3-4FEF-49E6-9A8F-43BCFBBA38D7}" type="slidenum">
              <a:rPr lang="tr-TR" altLang="en-US">
                <a:latin typeface="Times New Roman" panose="02020603050405020304" pitchFamily="18" charset="0"/>
              </a:rPr>
              <a:pPr eaLnBrk="1" hangingPunct="1"/>
              <a:t>88</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7519497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18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BA9F4A-FEFB-4F82-8EBE-4FEC297552D9}" type="slidenum">
              <a:rPr lang="tr-TR" altLang="en-US">
                <a:latin typeface="Times New Roman" panose="02020603050405020304" pitchFamily="18" charset="0"/>
              </a:rPr>
              <a:pPr eaLnBrk="1" hangingPunct="1"/>
              <a:t>94</a:t>
            </a:fld>
            <a:endParaRPr lang="tr-TR" altLang="en-US">
              <a:latin typeface="Times New Roman" panose="02020603050405020304" pitchFamily="18" charset="0"/>
            </a:endParaRPr>
          </a:p>
        </p:txBody>
      </p:sp>
    </p:spTree>
    <p:extLst>
      <p:ext uri="{BB962C8B-B14F-4D97-AF65-F5344CB8AC3E}">
        <p14:creationId xmlns:p14="http://schemas.microsoft.com/office/powerpoint/2010/main" val="9360490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194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8456FE-077B-43D0-A898-C61A54D217A6}" type="slidenum">
              <a:rPr lang="tr-TR" altLang="en-US">
                <a:latin typeface="Times New Roman" panose="02020603050405020304" pitchFamily="18" charset="0"/>
              </a:rPr>
              <a:pPr eaLnBrk="1" hangingPunct="1"/>
              <a:t>95</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172465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20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777ADD-9F4F-4CF0-A4F7-5EE261EE39D0}" type="slidenum">
              <a:rPr lang="tr-TR" altLang="en-US">
                <a:latin typeface="Times New Roman" panose="02020603050405020304" pitchFamily="18" charset="0"/>
              </a:rPr>
              <a:pPr eaLnBrk="1" hangingPunct="1"/>
              <a:t>96</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4420316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215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6011B9-31D4-4606-8309-2B3C5E70B60B}" type="slidenum">
              <a:rPr lang="tr-TR" altLang="en-US">
                <a:latin typeface="Times New Roman" panose="02020603050405020304" pitchFamily="18" charset="0"/>
              </a:rPr>
              <a:pPr eaLnBrk="1" hangingPunct="1"/>
              <a:t>97</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0205848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22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696235-3D87-4EDA-AD1A-17AF9A8C9F6F}" type="slidenum">
              <a:rPr lang="tr-TR" altLang="en-US">
                <a:latin typeface="Times New Roman" panose="02020603050405020304" pitchFamily="18" charset="0"/>
              </a:rPr>
              <a:pPr eaLnBrk="1" hangingPunct="1"/>
              <a:t>98</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471339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580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78202B-73D6-4627-9BFF-7C7217B9387B}" type="slidenum">
              <a:rPr lang="tr-TR" altLang="en-US">
                <a:latin typeface="Times New Roman" panose="02020603050405020304" pitchFamily="18" charset="0"/>
              </a:rPr>
              <a:pPr eaLnBrk="1" hangingPunct="1"/>
              <a:t>9</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9765998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235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1D43AD-9343-49FD-894D-63A7FE71CB3A}" type="slidenum">
              <a:rPr lang="tr-TR" altLang="en-US">
                <a:latin typeface="Times New Roman" panose="02020603050405020304" pitchFamily="18" charset="0"/>
              </a:rPr>
              <a:pPr eaLnBrk="1" hangingPunct="1"/>
              <a:t>99</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7653786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276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3509EB-55B7-403B-8E83-02EEE6D8455F}" type="slidenum">
              <a:rPr lang="tr-TR" altLang="en-US">
                <a:latin typeface="Times New Roman" panose="02020603050405020304" pitchFamily="18" charset="0"/>
              </a:rPr>
              <a:pPr eaLnBrk="1" hangingPunct="1"/>
              <a:t>100</a:t>
            </a:fld>
            <a:endParaRPr lang="tr-TR" altLang="en-US">
              <a:latin typeface="Times New Roman" panose="02020603050405020304" pitchFamily="18" charset="0"/>
            </a:endParaRPr>
          </a:p>
        </p:txBody>
      </p:sp>
    </p:spTree>
    <p:extLst>
      <p:ext uri="{BB962C8B-B14F-4D97-AF65-F5344CB8AC3E}">
        <p14:creationId xmlns:p14="http://schemas.microsoft.com/office/powerpoint/2010/main" val="41807851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28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F09ACE-9DC8-4E11-ADBD-82912461E721}" type="slidenum">
              <a:rPr lang="tr-TR" altLang="en-US">
                <a:latin typeface="Times New Roman" panose="02020603050405020304" pitchFamily="18" charset="0"/>
              </a:rPr>
              <a:pPr eaLnBrk="1" hangingPunct="1"/>
              <a:t>101</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6914294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297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761768-FE93-411D-AD8A-630F0328E0EC}" type="slidenum">
              <a:rPr lang="tr-TR" altLang="en-US">
                <a:latin typeface="Times New Roman" panose="02020603050405020304" pitchFamily="18" charset="0"/>
              </a:rPr>
              <a:pPr eaLnBrk="1" hangingPunct="1"/>
              <a:t>102</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4713538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307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C169EB-7F71-41B8-A13B-BE4695A77B89}" type="slidenum">
              <a:rPr lang="tr-TR" altLang="en-US">
                <a:latin typeface="Times New Roman" panose="02020603050405020304" pitchFamily="18" charset="0"/>
              </a:rPr>
              <a:pPr eaLnBrk="1" hangingPunct="1"/>
              <a:t>103</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2386151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317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BBC1EB-7A8E-4C72-9E61-A82702843EEE}" type="slidenum">
              <a:rPr lang="tr-TR" altLang="en-US">
                <a:latin typeface="Times New Roman" panose="02020603050405020304" pitchFamily="18" charset="0"/>
              </a:rPr>
              <a:pPr eaLnBrk="1" hangingPunct="1"/>
              <a:t>104</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5396353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328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8CEE52-58AD-47C8-B045-D65A692CA9EA}" type="slidenum">
              <a:rPr lang="tr-TR" altLang="en-US">
                <a:latin typeface="Times New Roman" panose="02020603050405020304" pitchFamily="18" charset="0"/>
              </a:rPr>
              <a:pPr eaLnBrk="1" hangingPunct="1"/>
              <a:t>105</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205345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w="12700"/>
        </p:spPr>
      </p:sp>
      <p:sp>
        <p:nvSpPr>
          <p:cNvPr id="333827" name="Notes Placeholder 2"/>
          <p:cNvSpPr>
            <a:spLocks noGrp="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343892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3348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AEA4A2-4726-49CC-930D-3E0BD50B4FCD}" type="slidenum">
              <a:rPr lang="tr-TR" altLang="en-US">
                <a:latin typeface="Times New Roman" panose="02020603050405020304" pitchFamily="18" charset="0"/>
              </a:rPr>
              <a:pPr eaLnBrk="1" hangingPunct="1"/>
              <a:t>107</a:t>
            </a:fld>
            <a:endParaRPr lang="tr-TR" altLang="en-US">
              <a:latin typeface="Times New Roman" panose="02020603050405020304" pitchFamily="18" charset="0"/>
            </a:endParaRPr>
          </a:p>
        </p:txBody>
      </p:sp>
    </p:spTree>
    <p:extLst>
      <p:ext uri="{BB962C8B-B14F-4D97-AF65-F5344CB8AC3E}">
        <p14:creationId xmlns:p14="http://schemas.microsoft.com/office/powerpoint/2010/main" val="15293117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endParaRPr lang="en-US" altLang="en-US" smtClean="0">
              <a:latin typeface="Arial" panose="020B0604020202020204" pitchFamily="34" charset="0"/>
            </a:endParaRPr>
          </a:p>
        </p:txBody>
      </p:sp>
      <p:sp>
        <p:nvSpPr>
          <p:cNvPr id="3358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182929-6B66-44B0-95BF-756CD25348D1}" type="slidenum">
              <a:rPr lang="tr-TR" altLang="en-US">
                <a:latin typeface="Times New Roman" panose="02020603050405020304" pitchFamily="18" charset="0"/>
              </a:rPr>
              <a:pPr eaLnBrk="1" hangingPunct="1"/>
              <a:t>108</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37327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590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2C944B-D2C2-4577-9CF7-786D26F70A4C}" type="slidenum">
              <a:rPr lang="tr-TR" altLang="en-US">
                <a:latin typeface="Times New Roman" panose="02020603050405020304" pitchFamily="18" charset="0"/>
              </a:rPr>
              <a:pPr eaLnBrk="1" hangingPunct="1"/>
              <a:t>10</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4141339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3369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CC719F-9941-46B0-A226-2E693D586962}" type="slidenum">
              <a:rPr lang="tr-TR" altLang="en-US">
                <a:latin typeface="Times New Roman" panose="02020603050405020304" pitchFamily="18" charset="0"/>
              </a:rPr>
              <a:pPr eaLnBrk="1" hangingPunct="1"/>
              <a:t>109</a:t>
            </a:fld>
            <a:endParaRPr lang="tr-TR" altLang="en-US">
              <a:latin typeface="Times New Roman" panose="02020603050405020304" pitchFamily="18" charset="0"/>
            </a:endParaRPr>
          </a:p>
        </p:txBody>
      </p:sp>
    </p:spTree>
    <p:extLst>
      <p:ext uri="{BB962C8B-B14F-4D97-AF65-F5344CB8AC3E}">
        <p14:creationId xmlns:p14="http://schemas.microsoft.com/office/powerpoint/2010/main" val="42803899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3379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A7F7E9-81C3-43AD-967B-65A3B87CE9BC}" type="slidenum">
              <a:rPr lang="tr-TR" altLang="en-US">
                <a:latin typeface="Times New Roman" panose="02020603050405020304" pitchFamily="18" charset="0"/>
              </a:rPr>
              <a:pPr eaLnBrk="1" hangingPunct="1"/>
              <a:t>110</a:t>
            </a:fld>
            <a:endParaRPr lang="tr-TR" altLang="en-US">
              <a:latin typeface="Times New Roman" panose="02020603050405020304" pitchFamily="18" charset="0"/>
            </a:endParaRPr>
          </a:p>
        </p:txBody>
      </p:sp>
    </p:spTree>
    <p:extLst>
      <p:ext uri="{BB962C8B-B14F-4D97-AF65-F5344CB8AC3E}">
        <p14:creationId xmlns:p14="http://schemas.microsoft.com/office/powerpoint/2010/main" val="21302907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D084AA-7821-4BD7-B9A8-FF389D57731D}" type="slidenum">
              <a:rPr lang="en-US" altLang="en-US">
                <a:latin typeface="Times New Roman" panose="02020603050405020304" pitchFamily="18" charset="0"/>
              </a:rPr>
              <a:pPr eaLnBrk="1" hangingPunct="1"/>
              <a:t>111</a:t>
            </a:fld>
            <a:endParaRPr lang="en-US" altLang="en-US">
              <a:latin typeface="Times New Roman" panose="02020603050405020304" pitchFamily="18" charset="0"/>
            </a:endParaRPr>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363830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D10E53-D335-4C19-A6F7-00F03AA78FB8}" type="slidenum">
              <a:rPr lang="en-US" altLang="en-US">
                <a:latin typeface="Times New Roman" panose="02020603050405020304" pitchFamily="18" charset="0"/>
              </a:rPr>
              <a:pPr eaLnBrk="1" hangingPunct="1"/>
              <a:t>112</a:t>
            </a:fld>
            <a:endParaRPr lang="en-US" altLang="en-US">
              <a:latin typeface="Times New Roman" panose="02020603050405020304" pitchFamily="18" charset="0"/>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343383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409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6C3BC1-264D-4C33-8A57-AC1F1D7CECE1}" type="slidenum">
              <a:rPr lang="en-US" altLang="en-US">
                <a:latin typeface="Times New Roman" panose="02020603050405020304" pitchFamily="18" charset="0"/>
              </a:rPr>
              <a:pPr eaLnBrk="1" hangingPunct="1"/>
              <a:t>113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429736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42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A32B49-788C-4A4C-8D76-F73776D8966F}" type="slidenum">
              <a:rPr lang="en-US" altLang="en-US">
                <a:latin typeface="Times New Roman" panose="02020603050405020304" pitchFamily="18" charset="0"/>
              </a:rPr>
              <a:pPr eaLnBrk="1" hangingPunct="1"/>
              <a:t>114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394480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430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6350E6-86BF-4E8C-8AF4-E1BE7D0F12C2}" type="slidenum">
              <a:rPr lang="en-US" altLang="en-US">
                <a:latin typeface="Times New Roman" panose="02020603050405020304" pitchFamily="18" charset="0"/>
              </a:rPr>
              <a:pPr eaLnBrk="1" hangingPunct="1"/>
              <a:t>115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455425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440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13B37F-20CF-4EFD-B55A-19EBEF3D27A3}" type="slidenum">
              <a:rPr lang="en-US" altLang="en-US">
                <a:latin typeface="Times New Roman" panose="02020603050405020304" pitchFamily="18" charset="0"/>
              </a:rPr>
              <a:pPr eaLnBrk="1" hangingPunct="1"/>
              <a:t>116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945550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450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9576AA-990D-4B1F-8843-56EBD81AAFB9}" type="slidenum">
              <a:rPr lang="en-US" altLang="en-US">
                <a:latin typeface="Times New Roman" panose="02020603050405020304" pitchFamily="18" charset="0"/>
              </a:rPr>
              <a:pPr eaLnBrk="1" hangingPunct="1"/>
              <a:t>117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847889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461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F0E5DC-507C-469A-A63A-8D8FDB0A6B1B}" type="slidenum">
              <a:rPr lang="en-US" altLang="en-US">
                <a:latin typeface="Times New Roman" panose="02020603050405020304" pitchFamily="18" charset="0"/>
              </a:rPr>
              <a:pPr eaLnBrk="1" hangingPunct="1"/>
              <a:t>118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1783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601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EC4020-6237-4F49-925C-8C9696288C3E}" type="slidenum">
              <a:rPr lang="tr-TR" altLang="en-US">
                <a:latin typeface="Times New Roman" panose="02020603050405020304" pitchFamily="18" charset="0"/>
              </a:rPr>
              <a:pPr eaLnBrk="1" hangingPunct="1"/>
              <a:t>11</a:t>
            </a:fld>
            <a:endParaRPr lang="tr-TR" altLang="en-US">
              <a:latin typeface="Times New Roman" panose="02020603050405020304" pitchFamily="18" charset="0"/>
            </a:endParaRPr>
          </a:p>
        </p:txBody>
      </p:sp>
    </p:spTree>
    <p:extLst>
      <p:ext uri="{BB962C8B-B14F-4D97-AF65-F5344CB8AC3E}">
        <p14:creationId xmlns:p14="http://schemas.microsoft.com/office/powerpoint/2010/main" val="6077282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471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C9FAB8-AAB3-4F9B-96D4-2CE0CF4DEE55}" type="slidenum">
              <a:rPr lang="en-US" altLang="en-US">
                <a:latin typeface="Times New Roman" panose="02020603050405020304" pitchFamily="18" charset="0"/>
              </a:rPr>
              <a:pPr eaLnBrk="1" hangingPunct="1"/>
              <a:t>119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455860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481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F9F59F-8B50-442A-B1F4-9914FA0CF5CF}" type="slidenum">
              <a:rPr lang="en-US" altLang="en-US">
                <a:latin typeface="Times New Roman" panose="02020603050405020304" pitchFamily="18" charset="0"/>
              </a:rPr>
              <a:pPr eaLnBrk="1" hangingPunct="1"/>
              <a:t>120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944904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55092F-4686-4AEF-9A65-E4EE3E5BF63C}" type="slidenum">
              <a:rPr lang="tr-TR" altLang="en-US">
                <a:latin typeface="Times New Roman" panose="02020603050405020304" pitchFamily="18" charset="0"/>
              </a:rPr>
              <a:pPr eaLnBrk="1" hangingPunct="1"/>
              <a:t>121</a:t>
            </a:fld>
            <a:endParaRPr lang="tr-TR" altLang="en-US">
              <a:latin typeface="Times New Roman" panose="02020603050405020304" pitchFamily="18" charset="0"/>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78686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F16687-0142-477B-BA04-E54C2E413D29}" type="slidenum">
              <a:rPr lang="tr-TR" altLang="en-US">
                <a:latin typeface="Times New Roman" panose="02020603050405020304" pitchFamily="18" charset="0"/>
              </a:rPr>
              <a:pPr eaLnBrk="1" hangingPunct="1"/>
              <a:t>122</a:t>
            </a:fld>
            <a:endParaRPr lang="tr-TR" altLang="en-US">
              <a:latin typeface="Times New Roman" panose="02020603050405020304" pitchFamily="18" charset="0"/>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2465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611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F09E52-348B-44B3-867A-5FF5E4E1B708}" type="slidenum">
              <a:rPr lang="tr-TR" altLang="en-US">
                <a:latin typeface="Times New Roman" panose="02020603050405020304" pitchFamily="18" charset="0"/>
              </a:rPr>
              <a:pPr eaLnBrk="1" hangingPunct="1"/>
              <a:t>12</a:t>
            </a:fld>
            <a:endParaRPr lang="tr-TR" altLang="en-US">
              <a:latin typeface="Times New Roman" panose="02020603050405020304" pitchFamily="18" charset="0"/>
            </a:endParaRPr>
          </a:p>
        </p:txBody>
      </p:sp>
    </p:spTree>
    <p:extLst>
      <p:ext uri="{BB962C8B-B14F-4D97-AF65-F5344CB8AC3E}">
        <p14:creationId xmlns:p14="http://schemas.microsoft.com/office/powerpoint/2010/main" val="393468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3448B07-2C06-4CF2-8E91-F7385E71E2CB}" type="datetimeFigureOut">
              <a:rPr lang="en-US" smtClean="0"/>
              <a:t>3/15/2017</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4FAB73BC-B049-4115-A692-8D63A059BFB8}"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42194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48A1663-7765-4EF4-B97F-A02E70C6265E}" type="datetimeFigureOut">
              <a:rPr lang="en-US" smtClean="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531090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48A1663-7765-4EF4-B97F-A02E70C6265E}" type="datetimeFigureOut">
              <a:rPr lang="en-US" smtClean="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14968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48A1663-7765-4EF4-B97F-A02E70C6265E}" type="datetimeFigureOut">
              <a:rPr lang="en-US" smtClean="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68656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48A1663-7765-4EF4-B97F-A02E70C6265E}" type="datetimeFigureOut">
              <a:rPr lang="en-US" smtClean="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58652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48A1663-7765-4EF4-B97F-A02E70C6265E}" type="datetimeFigureOut">
              <a:rPr lang="en-US" smtClean="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36020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48A1663-7765-4EF4-B97F-A02E70C6265E}" type="datetimeFigureOut">
              <a:rPr lang="en-US" smtClean="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82710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smtClean="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31085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smtClean="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4029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endParaRPr lang="tr-TR"/>
          </a:p>
        </p:txBody>
      </p:sp>
      <p:sp>
        <p:nvSpPr>
          <p:cNvPr id="4" name="Rectangle 12"/>
          <p:cNvSpPr>
            <a:spLocks noGrp="1" noChangeArrowheads="1"/>
          </p:cNvSpPr>
          <p:nvPr>
            <p:ph type="ftr" sz="quarter" idx="11"/>
          </p:nvPr>
        </p:nvSpPr>
        <p:spPr>
          <a:ln/>
        </p:spPr>
        <p:txBody>
          <a:bodyPr/>
          <a:lstStyle>
            <a:lvl1pPr>
              <a:defRPr/>
            </a:lvl1pPr>
          </a:lstStyle>
          <a:p>
            <a:pPr>
              <a:defRPr/>
            </a:pPr>
            <a:endParaRPr lang="tr-TR"/>
          </a:p>
        </p:txBody>
      </p:sp>
      <p:sp>
        <p:nvSpPr>
          <p:cNvPr id="5" name="Rectangle 13"/>
          <p:cNvSpPr>
            <a:spLocks noGrp="1" noChangeArrowheads="1"/>
          </p:cNvSpPr>
          <p:nvPr>
            <p:ph type="sldNum" sz="quarter" idx="12"/>
          </p:nvPr>
        </p:nvSpPr>
        <p:spPr>
          <a:ln/>
        </p:spPr>
        <p:txBody>
          <a:bodyPr/>
          <a:lstStyle>
            <a:lvl1pPr>
              <a:defRPr/>
            </a:lvl1pPr>
          </a:lstStyle>
          <a:p>
            <a:fld id="{49E8B639-F1C5-4ABA-8DF0-75F696C578DF}" type="slidenum">
              <a:rPr lang="tr-TR" altLang="en-US"/>
              <a:pPr/>
              <a:t>‹#›</a:t>
            </a:fld>
            <a:endParaRPr lang="tr-TR" altLang="en-US"/>
          </a:p>
        </p:txBody>
      </p:sp>
    </p:spTree>
    <p:extLst>
      <p:ext uri="{BB962C8B-B14F-4D97-AF65-F5344CB8AC3E}">
        <p14:creationId xmlns:p14="http://schemas.microsoft.com/office/powerpoint/2010/main" val="335120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04936D4-0671-4B70-A95D-BFBC9A35DA5B}" type="datetimeFigureOut">
              <a:rPr lang="en-US" smtClean="0"/>
              <a:t>3/15/2017</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249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DD67DAC-232D-4042-B5C0-E64770A42A28}" type="datetimeFigureOut">
              <a:rPr lang="en-US" smtClean="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631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smtClean="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597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smtClean="0"/>
              <a:t>3/15/2017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53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smtClean="0"/>
              <a:t>3/15/2017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6479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smtClean="0"/>
              <a:t>3/15/2017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418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D8827A6-8947-4115-8D9E-E89B1EC0518D}" type="datetimeFigureOut">
              <a:rPr lang="en-US" smtClean="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864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D460A6F-F31A-4CA3-B222-0B3C224FF998}" type="datetimeFigureOut">
              <a:rPr lang="en-US" smtClean="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907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8A1663-7765-4EF4-B97F-A02E70C6265E}" type="datetimeFigureOut">
              <a:rPr lang="en-US" smtClean="0"/>
              <a:t>3/15/2017</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049423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oleObject3.bin"/></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biomedcentral.com/1741-7015/8/18/abstract" TargetMode="External"/><Relationship Id="rId2" Type="http://schemas.openxmlformats.org/officeDocument/2006/relationships/hyperlink" Target="http://www.annals.org/content/early/2010/03/18/0003-4819-152-11-201006010-00232.full?aimhp" TargetMode="External"/><Relationship Id="rId1" Type="http://schemas.openxmlformats.org/officeDocument/2006/relationships/slideLayout" Target="../slideLayouts/slideLayout2.xml"/><Relationship Id="rId5" Type="http://schemas.openxmlformats.org/officeDocument/2006/relationships/hyperlink" Target="http://www.sciencedirect.com/science?_ob=ArticleURL&amp;_udi=B6T84-4YP6SFS-5&amp;_user=4993546&amp;_coverDate=03/25/2010&amp;_alid=1303102140&amp;_rdoc=2&amp;_fmt=high&amp;_orig=search&amp;_cdi=5076&amp;_sort=r&amp;_docanchor=&amp;view=c&amp;_ct=5&amp;_acct=C000051243&amp;_version=1&amp;_urlVersion=0&amp;_userid=4993546&amp;md5=7d1572c3c8ab1adc10d075f899e12a89" TargetMode="External"/><Relationship Id="rId4" Type="http://schemas.openxmlformats.org/officeDocument/2006/relationships/hyperlink" Target="http://www.bmj.com/cgi/content/full/340/mar23_1/c332"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en.wikipedia.org/wiki/Open-label_tria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altLang="en-US" dirty="0">
                <a:solidFill>
                  <a:srgbClr val="FF3399"/>
                </a:solidFill>
              </a:rPr>
              <a:t>Araştırma </a:t>
            </a:r>
            <a:r>
              <a:rPr lang="tr-TR" altLang="en-US" dirty="0" smtClean="0">
                <a:solidFill>
                  <a:srgbClr val="FF3399"/>
                </a:solidFill>
              </a:rPr>
              <a:t>Yöntemleri ve Temel İstatistiksel Yöntemlere Giriş</a:t>
            </a:r>
            <a:endParaRPr lang="en-US" dirty="0"/>
          </a:p>
        </p:txBody>
      </p:sp>
      <p:sp>
        <p:nvSpPr>
          <p:cNvPr id="3" name="Alt Başlık 2"/>
          <p:cNvSpPr>
            <a:spLocks noGrp="1"/>
          </p:cNvSpPr>
          <p:nvPr>
            <p:ph type="subTitle" idx="1"/>
          </p:nvPr>
        </p:nvSpPr>
        <p:spPr>
          <a:xfrm>
            <a:off x="2924238" y="5114925"/>
            <a:ext cx="5762563" cy="652272"/>
          </a:xfrm>
        </p:spPr>
        <p:txBody>
          <a:bodyPr/>
          <a:lstStyle/>
          <a:p>
            <a:r>
              <a:rPr lang="tr-TR" altLang="en-US" sz="2400" b="1" dirty="0"/>
              <a:t>Dr</a:t>
            </a:r>
            <a:r>
              <a:rPr lang="tr-TR" altLang="en-US" sz="2400" b="1" dirty="0" smtClean="0"/>
              <a:t>. Ayşe </a:t>
            </a:r>
            <a:r>
              <a:rPr lang="tr-TR" altLang="en-US" sz="2400" b="1" dirty="0"/>
              <a:t>Erbay</a:t>
            </a:r>
          </a:p>
          <a:p>
            <a:endParaRPr lang="en-US" dirty="0"/>
          </a:p>
        </p:txBody>
      </p:sp>
    </p:spTree>
    <p:extLst>
      <p:ext uri="{BB962C8B-B14F-4D97-AF65-F5344CB8AC3E}">
        <p14:creationId xmlns:p14="http://schemas.microsoft.com/office/powerpoint/2010/main" val="3369837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150938" y="214313"/>
            <a:ext cx="7793037" cy="1000125"/>
          </a:xfrm>
          <a:noFill/>
        </p:spPr>
        <p:txBody>
          <a:bodyPr/>
          <a:lstStyle/>
          <a:p>
            <a:pPr eaLnBrk="1" hangingPunct="1"/>
            <a:r>
              <a:rPr lang="tr-TR" altLang="en-US" dirty="0" smtClean="0">
                <a:solidFill>
                  <a:srgbClr val="FF3399"/>
                </a:solidFill>
              </a:rPr>
              <a:t>Olgu Serisi</a:t>
            </a:r>
          </a:p>
        </p:txBody>
      </p:sp>
      <p:sp>
        <p:nvSpPr>
          <p:cNvPr id="90115" name="Rectangle 3"/>
          <p:cNvSpPr>
            <a:spLocks noGrp="1" noChangeArrowheads="1"/>
          </p:cNvSpPr>
          <p:nvPr>
            <p:ph idx="1"/>
          </p:nvPr>
        </p:nvSpPr>
        <p:spPr>
          <a:xfrm>
            <a:off x="457200" y="1857375"/>
            <a:ext cx="8229600" cy="4740275"/>
          </a:xfrm>
          <a:ln w="38100"/>
        </p:spPr>
        <p:txBody>
          <a:bodyPr>
            <a:normAutofit fontScale="92500"/>
          </a:bodyPr>
          <a:lstStyle/>
          <a:p>
            <a:pPr eaLnBrk="1" hangingPunct="1">
              <a:lnSpc>
                <a:spcPct val="120000"/>
              </a:lnSpc>
              <a:buFontTx/>
              <a:buNone/>
              <a:defRPr/>
            </a:pPr>
            <a:r>
              <a:rPr lang="tr-TR" sz="2800" b="1" dirty="0" smtClean="0">
                <a:solidFill>
                  <a:srgbClr val="FF3399"/>
                </a:solidFill>
              </a:rPr>
              <a:t>	Olgu serileri:</a:t>
            </a:r>
            <a:endParaRPr lang="tr-TR" sz="1600" b="1" dirty="0" smtClean="0"/>
          </a:p>
          <a:p>
            <a:pPr eaLnBrk="1" hangingPunct="1">
              <a:lnSpc>
                <a:spcPct val="120000"/>
              </a:lnSpc>
              <a:buFontTx/>
              <a:buNone/>
              <a:defRPr/>
            </a:pPr>
            <a:r>
              <a:rPr lang="tr-TR" sz="3100" dirty="0" smtClean="0"/>
              <a:t>	Kısa periyodlardaki olgu raporlarının toplanması: </a:t>
            </a:r>
          </a:p>
          <a:p>
            <a:pPr eaLnBrk="1" hangingPunct="1">
              <a:lnSpc>
                <a:spcPct val="120000"/>
              </a:lnSpc>
              <a:defRPr/>
            </a:pPr>
            <a:r>
              <a:rPr lang="tr-TR" sz="3100" dirty="0" smtClean="0"/>
              <a:t>Yeni bir hastalık – etken ya da epideminin habercisi olabilir.</a:t>
            </a:r>
            <a:endParaRPr lang="tr-TR" sz="3000" dirty="0" smtClean="0">
              <a:solidFill>
                <a:srgbClr val="FF3399"/>
              </a:solidFill>
            </a:endParaRPr>
          </a:p>
          <a:p>
            <a:pPr eaLnBrk="1" hangingPunct="1">
              <a:lnSpc>
                <a:spcPct val="120000"/>
              </a:lnSpc>
              <a:defRPr/>
            </a:pPr>
            <a:r>
              <a:rPr lang="tr-TR" sz="3000" dirty="0" smtClean="0"/>
              <a:t>Hipotez formülasyonuna önderlik edebilir.</a:t>
            </a:r>
          </a:p>
          <a:p>
            <a:pPr eaLnBrk="1" hangingPunct="1">
              <a:lnSpc>
                <a:spcPct val="120000"/>
              </a:lnSpc>
              <a:defRPr/>
            </a:pPr>
            <a:r>
              <a:rPr lang="tr-TR" sz="3000" dirty="0" smtClean="0"/>
              <a:t>Tek bir olgudan daha gerçekçi hipotez kurulabilir.</a:t>
            </a:r>
            <a:r>
              <a:rPr lang="tr-TR" sz="2800" b="1" dirty="0" smtClean="0"/>
              <a:t>		</a:t>
            </a:r>
            <a:endParaRPr lang="tr-TR" sz="2400" b="1" dirty="0" smtClean="0"/>
          </a:p>
        </p:txBody>
      </p:sp>
    </p:spTree>
    <p:extLst>
      <p:ext uri="{BB962C8B-B14F-4D97-AF65-F5344CB8AC3E}">
        <p14:creationId xmlns:p14="http://schemas.microsoft.com/office/powerpoint/2010/main" val="38064224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23850" y="333375"/>
            <a:ext cx="8569325" cy="61912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8483" name="Rectangle 3"/>
          <p:cNvSpPr>
            <a:spLocks noGrp="1" noChangeArrowheads="1"/>
          </p:cNvSpPr>
          <p:nvPr>
            <p:ph type="title"/>
          </p:nvPr>
        </p:nvSpPr>
        <p:spPr/>
        <p:txBody>
          <a:bodyPr/>
          <a:lstStyle/>
          <a:p>
            <a:pPr eaLnBrk="1" hangingPunct="1"/>
            <a:r>
              <a:rPr lang="tr-TR" altLang="en-US" sz="3000" b="1" smtClean="0"/>
              <a:t>Bir tanı testinde sınır noktalarının testin sensitivite - spesifisitesine etkileri</a:t>
            </a:r>
          </a:p>
        </p:txBody>
      </p:sp>
      <p:sp>
        <p:nvSpPr>
          <p:cNvPr id="148484" name="Line 4"/>
          <p:cNvSpPr>
            <a:spLocks noChangeShapeType="1"/>
          </p:cNvSpPr>
          <p:nvPr/>
        </p:nvSpPr>
        <p:spPr bwMode="auto">
          <a:xfrm>
            <a:off x="900113" y="1412875"/>
            <a:ext cx="0" cy="4537075"/>
          </a:xfrm>
          <a:prstGeom prst="line">
            <a:avLst/>
          </a:prstGeom>
          <a:noFill/>
          <a:ln w="38100">
            <a:solidFill>
              <a:srgbClr val="7E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85" name="Line 5"/>
          <p:cNvSpPr>
            <a:spLocks noChangeShapeType="1"/>
          </p:cNvSpPr>
          <p:nvPr/>
        </p:nvSpPr>
        <p:spPr bwMode="auto">
          <a:xfrm>
            <a:off x="900113" y="5949950"/>
            <a:ext cx="7848600" cy="0"/>
          </a:xfrm>
          <a:prstGeom prst="line">
            <a:avLst/>
          </a:prstGeom>
          <a:noFill/>
          <a:ln w="38100">
            <a:solidFill>
              <a:srgbClr val="7E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86" name="Text Box 6"/>
          <p:cNvSpPr txBox="1">
            <a:spLocks noChangeArrowheads="1"/>
          </p:cNvSpPr>
          <p:nvPr/>
        </p:nvSpPr>
        <p:spPr bwMode="auto">
          <a:xfrm rot="-5400000">
            <a:off x="-489744" y="2153445"/>
            <a:ext cx="2289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a:solidFill>
                  <a:srgbClr val="336600"/>
                </a:solidFill>
              </a:rPr>
              <a:t>Kişi Sayısı</a:t>
            </a:r>
          </a:p>
        </p:txBody>
      </p:sp>
      <p:sp>
        <p:nvSpPr>
          <p:cNvPr id="148487" name="Text Box 7"/>
          <p:cNvSpPr txBox="1">
            <a:spLocks noChangeArrowheads="1"/>
          </p:cNvSpPr>
          <p:nvPr/>
        </p:nvSpPr>
        <p:spPr bwMode="auto">
          <a:xfrm>
            <a:off x="5724525" y="5934075"/>
            <a:ext cx="3384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a:solidFill>
                  <a:srgbClr val="336600"/>
                </a:solidFill>
              </a:rPr>
              <a:t>Kan Şeker Düzeyi</a:t>
            </a:r>
          </a:p>
        </p:txBody>
      </p:sp>
      <p:sp>
        <p:nvSpPr>
          <p:cNvPr id="148488" name="Freeform 8"/>
          <p:cNvSpPr>
            <a:spLocks/>
          </p:cNvSpPr>
          <p:nvPr/>
        </p:nvSpPr>
        <p:spPr bwMode="auto">
          <a:xfrm>
            <a:off x="1116013" y="3357563"/>
            <a:ext cx="4176712" cy="2376487"/>
          </a:xfrm>
          <a:custGeom>
            <a:avLst/>
            <a:gdLst>
              <a:gd name="T0" fmla="*/ 0 w 2449"/>
              <a:gd name="T1" fmla="*/ 2147483647 h 1784"/>
              <a:gd name="T2" fmla="*/ 2147483647 w 2449"/>
              <a:gd name="T3" fmla="*/ 2147483647 h 1784"/>
              <a:gd name="T4" fmla="*/ 2147483647 w 2449"/>
              <a:gd name="T5" fmla="*/ 2147483647 h 1784"/>
              <a:gd name="T6" fmla="*/ 0 60000 65536"/>
              <a:gd name="T7" fmla="*/ 0 60000 65536"/>
              <a:gd name="T8" fmla="*/ 0 60000 65536"/>
              <a:gd name="T9" fmla="*/ 0 w 2449"/>
              <a:gd name="T10" fmla="*/ 0 h 1784"/>
              <a:gd name="T11" fmla="*/ 2449 w 2449"/>
              <a:gd name="T12" fmla="*/ 1784 h 1784"/>
            </a:gdLst>
            <a:ahLst/>
            <a:cxnLst>
              <a:cxn ang="T6">
                <a:pos x="T0" y="T1"/>
              </a:cxn>
              <a:cxn ang="T7">
                <a:pos x="T2" y="T3"/>
              </a:cxn>
              <a:cxn ang="T8">
                <a:pos x="T4" y="T5"/>
              </a:cxn>
            </a:cxnLst>
            <a:rect l="T9" t="T10" r="T11" b="T12"/>
            <a:pathLst>
              <a:path w="2449" h="1784">
                <a:moveTo>
                  <a:pt x="0" y="1693"/>
                </a:moveTo>
                <a:cubicBezTo>
                  <a:pt x="476" y="846"/>
                  <a:pt x="953" y="0"/>
                  <a:pt x="1361" y="15"/>
                </a:cubicBezTo>
                <a:cubicBezTo>
                  <a:pt x="1769" y="30"/>
                  <a:pt x="2268" y="1497"/>
                  <a:pt x="2449" y="1784"/>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8489" name="Freeform 9"/>
          <p:cNvSpPr>
            <a:spLocks/>
          </p:cNvSpPr>
          <p:nvPr/>
        </p:nvSpPr>
        <p:spPr bwMode="auto">
          <a:xfrm>
            <a:off x="4067175" y="3644900"/>
            <a:ext cx="4465638" cy="2305050"/>
          </a:xfrm>
          <a:custGeom>
            <a:avLst/>
            <a:gdLst>
              <a:gd name="T0" fmla="*/ 0 w 2449"/>
              <a:gd name="T1" fmla="*/ 2147483647 h 1784"/>
              <a:gd name="T2" fmla="*/ 2147483647 w 2449"/>
              <a:gd name="T3" fmla="*/ 2147483647 h 1784"/>
              <a:gd name="T4" fmla="*/ 2147483647 w 2449"/>
              <a:gd name="T5" fmla="*/ 2147483647 h 1784"/>
              <a:gd name="T6" fmla="*/ 0 60000 65536"/>
              <a:gd name="T7" fmla="*/ 0 60000 65536"/>
              <a:gd name="T8" fmla="*/ 0 60000 65536"/>
              <a:gd name="T9" fmla="*/ 0 w 2449"/>
              <a:gd name="T10" fmla="*/ 0 h 1784"/>
              <a:gd name="T11" fmla="*/ 2449 w 2449"/>
              <a:gd name="T12" fmla="*/ 1784 h 1784"/>
            </a:gdLst>
            <a:ahLst/>
            <a:cxnLst>
              <a:cxn ang="T6">
                <a:pos x="T0" y="T1"/>
              </a:cxn>
              <a:cxn ang="T7">
                <a:pos x="T2" y="T3"/>
              </a:cxn>
              <a:cxn ang="T8">
                <a:pos x="T4" y="T5"/>
              </a:cxn>
            </a:cxnLst>
            <a:rect l="T9" t="T10" r="T11" b="T12"/>
            <a:pathLst>
              <a:path w="2449" h="1784">
                <a:moveTo>
                  <a:pt x="0" y="1693"/>
                </a:moveTo>
                <a:cubicBezTo>
                  <a:pt x="476" y="846"/>
                  <a:pt x="953" y="0"/>
                  <a:pt x="1361" y="15"/>
                </a:cubicBezTo>
                <a:cubicBezTo>
                  <a:pt x="1769" y="30"/>
                  <a:pt x="2268" y="1497"/>
                  <a:pt x="2449" y="1784"/>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8490" name="Line 10"/>
          <p:cNvSpPr>
            <a:spLocks noChangeShapeType="1"/>
          </p:cNvSpPr>
          <p:nvPr/>
        </p:nvSpPr>
        <p:spPr bwMode="auto">
          <a:xfrm flipV="1">
            <a:off x="4767263" y="2852738"/>
            <a:ext cx="20637" cy="309721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91" name="Text Box 12"/>
          <p:cNvSpPr txBox="1">
            <a:spLocks noChangeArrowheads="1"/>
          </p:cNvSpPr>
          <p:nvPr/>
        </p:nvSpPr>
        <p:spPr bwMode="auto">
          <a:xfrm>
            <a:off x="971550" y="3213100"/>
            <a:ext cx="187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3200">
                <a:solidFill>
                  <a:schemeClr val="accent2"/>
                </a:solidFill>
              </a:rPr>
              <a:t>Normal</a:t>
            </a:r>
          </a:p>
        </p:txBody>
      </p:sp>
      <p:sp>
        <p:nvSpPr>
          <p:cNvPr id="148492" name="Text Box 14"/>
          <p:cNvSpPr txBox="1">
            <a:spLocks noChangeArrowheads="1"/>
          </p:cNvSpPr>
          <p:nvPr/>
        </p:nvSpPr>
        <p:spPr bwMode="auto">
          <a:xfrm>
            <a:off x="6877050" y="3068638"/>
            <a:ext cx="2232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3200">
                <a:solidFill>
                  <a:schemeClr val="accent2"/>
                </a:solidFill>
              </a:rPr>
              <a:t>Diyabetik</a:t>
            </a:r>
          </a:p>
        </p:txBody>
      </p:sp>
      <p:sp>
        <p:nvSpPr>
          <p:cNvPr id="148493" name="Line 16"/>
          <p:cNvSpPr>
            <a:spLocks noChangeShapeType="1"/>
          </p:cNvSpPr>
          <p:nvPr/>
        </p:nvSpPr>
        <p:spPr bwMode="auto">
          <a:xfrm flipH="1">
            <a:off x="4572000" y="5084763"/>
            <a:ext cx="144463" cy="730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94" name="Line 17"/>
          <p:cNvSpPr>
            <a:spLocks noChangeShapeType="1"/>
          </p:cNvSpPr>
          <p:nvPr/>
        </p:nvSpPr>
        <p:spPr bwMode="auto">
          <a:xfrm flipH="1">
            <a:off x="4356100" y="5229225"/>
            <a:ext cx="431800" cy="144463"/>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95" name="Line 18"/>
          <p:cNvSpPr>
            <a:spLocks noChangeShapeType="1"/>
          </p:cNvSpPr>
          <p:nvPr/>
        </p:nvSpPr>
        <p:spPr bwMode="auto">
          <a:xfrm flipH="1">
            <a:off x="4067175" y="5589588"/>
            <a:ext cx="649288" cy="217487"/>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96" name="Line 19"/>
          <p:cNvSpPr>
            <a:spLocks noChangeShapeType="1"/>
          </p:cNvSpPr>
          <p:nvPr/>
        </p:nvSpPr>
        <p:spPr bwMode="auto">
          <a:xfrm flipH="1">
            <a:off x="4067175" y="5807075"/>
            <a:ext cx="649288" cy="1428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97" name="Line 20"/>
          <p:cNvSpPr>
            <a:spLocks noChangeShapeType="1"/>
          </p:cNvSpPr>
          <p:nvPr/>
        </p:nvSpPr>
        <p:spPr bwMode="auto">
          <a:xfrm>
            <a:off x="4716463" y="5084763"/>
            <a:ext cx="215900" cy="0"/>
          </a:xfrm>
          <a:prstGeom prst="line">
            <a:avLst/>
          </a:prstGeom>
          <a:noFill/>
          <a:ln w="38100">
            <a:solidFill>
              <a:srgbClr val="94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98" name="Line 21"/>
          <p:cNvSpPr>
            <a:spLocks noChangeShapeType="1"/>
          </p:cNvSpPr>
          <p:nvPr/>
        </p:nvSpPr>
        <p:spPr bwMode="auto">
          <a:xfrm>
            <a:off x="4787900" y="5229225"/>
            <a:ext cx="215900" cy="71438"/>
          </a:xfrm>
          <a:prstGeom prst="line">
            <a:avLst/>
          </a:prstGeom>
          <a:noFill/>
          <a:ln w="38100">
            <a:solidFill>
              <a:srgbClr val="94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99" name="Line 22"/>
          <p:cNvSpPr>
            <a:spLocks noChangeShapeType="1"/>
          </p:cNvSpPr>
          <p:nvPr/>
        </p:nvSpPr>
        <p:spPr bwMode="auto">
          <a:xfrm>
            <a:off x="4787900" y="5445125"/>
            <a:ext cx="360363" cy="71438"/>
          </a:xfrm>
          <a:prstGeom prst="line">
            <a:avLst/>
          </a:prstGeom>
          <a:noFill/>
          <a:ln w="38100">
            <a:solidFill>
              <a:srgbClr val="94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500" name="Line 23"/>
          <p:cNvSpPr>
            <a:spLocks noChangeShapeType="1"/>
          </p:cNvSpPr>
          <p:nvPr/>
        </p:nvSpPr>
        <p:spPr bwMode="auto">
          <a:xfrm>
            <a:off x="4787900" y="5589588"/>
            <a:ext cx="504825" cy="144462"/>
          </a:xfrm>
          <a:prstGeom prst="line">
            <a:avLst/>
          </a:prstGeom>
          <a:noFill/>
          <a:ln w="38100">
            <a:solidFill>
              <a:srgbClr val="94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501" name="Line 24"/>
          <p:cNvSpPr>
            <a:spLocks noChangeShapeType="1"/>
          </p:cNvSpPr>
          <p:nvPr/>
        </p:nvSpPr>
        <p:spPr bwMode="auto">
          <a:xfrm>
            <a:off x="4716463" y="5734050"/>
            <a:ext cx="503237" cy="142875"/>
          </a:xfrm>
          <a:prstGeom prst="line">
            <a:avLst/>
          </a:prstGeom>
          <a:noFill/>
          <a:ln w="38100">
            <a:solidFill>
              <a:srgbClr val="94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502" name="Line 25"/>
          <p:cNvSpPr>
            <a:spLocks noChangeShapeType="1"/>
          </p:cNvSpPr>
          <p:nvPr/>
        </p:nvSpPr>
        <p:spPr bwMode="auto">
          <a:xfrm flipV="1">
            <a:off x="4284663" y="5445125"/>
            <a:ext cx="503237" cy="7143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503" name="Text Box 26"/>
          <p:cNvSpPr txBox="1">
            <a:spLocks noChangeArrowheads="1"/>
          </p:cNvSpPr>
          <p:nvPr/>
        </p:nvSpPr>
        <p:spPr bwMode="auto">
          <a:xfrm>
            <a:off x="1763713" y="4868863"/>
            <a:ext cx="18716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a:solidFill>
                  <a:srgbClr val="CE0000"/>
                </a:solidFill>
              </a:rPr>
              <a:t>Yalancı negatifler</a:t>
            </a:r>
          </a:p>
        </p:txBody>
      </p:sp>
      <p:sp>
        <p:nvSpPr>
          <p:cNvPr id="148504" name="Line 27"/>
          <p:cNvSpPr>
            <a:spLocks noChangeShapeType="1"/>
          </p:cNvSpPr>
          <p:nvPr/>
        </p:nvSpPr>
        <p:spPr bwMode="auto">
          <a:xfrm flipH="1" flipV="1">
            <a:off x="3419475" y="5373688"/>
            <a:ext cx="1081088" cy="7143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8505" name="Text Box 28"/>
          <p:cNvSpPr txBox="1">
            <a:spLocks noChangeArrowheads="1"/>
          </p:cNvSpPr>
          <p:nvPr/>
        </p:nvSpPr>
        <p:spPr bwMode="auto">
          <a:xfrm>
            <a:off x="5868988" y="4797425"/>
            <a:ext cx="2016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a:solidFill>
                  <a:srgbClr val="CE0000"/>
                </a:solidFill>
              </a:rPr>
              <a:t>Yalancı pozitifler</a:t>
            </a:r>
          </a:p>
        </p:txBody>
      </p:sp>
      <p:sp>
        <p:nvSpPr>
          <p:cNvPr id="148506" name="Line 29"/>
          <p:cNvSpPr>
            <a:spLocks noChangeShapeType="1"/>
          </p:cNvSpPr>
          <p:nvPr/>
        </p:nvSpPr>
        <p:spPr bwMode="auto">
          <a:xfrm flipV="1">
            <a:off x="5003800" y="5373688"/>
            <a:ext cx="936625" cy="142875"/>
          </a:xfrm>
          <a:prstGeom prst="line">
            <a:avLst/>
          </a:prstGeom>
          <a:noFill/>
          <a:ln w="38100">
            <a:solidFill>
              <a:srgbClr val="7E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8507" name="Text Box 30"/>
          <p:cNvSpPr txBox="1">
            <a:spLocks noChangeArrowheads="1"/>
          </p:cNvSpPr>
          <p:nvPr/>
        </p:nvSpPr>
        <p:spPr bwMode="auto">
          <a:xfrm>
            <a:off x="5472112" y="1835944"/>
            <a:ext cx="32400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3200" dirty="0">
                <a:solidFill>
                  <a:srgbClr val="7E0000"/>
                </a:solidFill>
              </a:rPr>
              <a:t>Hata payı en düşük düzeyde</a:t>
            </a:r>
          </a:p>
        </p:txBody>
      </p:sp>
    </p:spTree>
    <p:extLst>
      <p:ext uri="{BB962C8B-B14F-4D97-AF65-F5344CB8AC3E}">
        <p14:creationId xmlns:p14="http://schemas.microsoft.com/office/powerpoint/2010/main" val="916981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07950" y="117475"/>
            <a:ext cx="88931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9507" name="Rectangle 3"/>
          <p:cNvSpPr>
            <a:spLocks noGrp="1" noChangeArrowheads="1"/>
          </p:cNvSpPr>
          <p:nvPr>
            <p:ph idx="1"/>
          </p:nvPr>
        </p:nvSpPr>
        <p:spPr>
          <a:xfrm>
            <a:off x="571500" y="500063"/>
            <a:ext cx="8820150" cy="6713537"/>
          </a:xfrm>
        </p:spPr>
        <p:txBody>
          <a:bodyPr/>
          <a:lstStyle/>
          <a:p>
            <a:pPr eaLnBrk="1" hangingPunct="1">
              <a:lnSpc>
                <a:spcPct val="120000"/>
              </a:lnSpc>
              <a:buFontTx/>
              <a:buNone/>
            </a:pPr>
            <a:r>
              <a:rPr lang="tr-TR" altLang="en-US" sz="4700" b="1" dirty="0" smtClean="0">
                <a:solidFill>
                  <a:srgbClr val="940000"/>
                </a:solidFill>
              </a:rPr>
              <a:t>	</a:t>
            </a:r>
            <a:r>
              <a:rPr lang="tr-TR" altLang="en-US" sz="4700" b="1" dirty="0" err="1" smtClean="0">
                <a:solidFill>
                  <a:srgbClr val="940000"/>
                </a:solidFill>
              </a:rPr>
              <a:t>Sensitivitesi</a:t>
            </a:r>
            <a:r>
              <a:rPr lang="tr-TR" altLang="en-US" sz="4700" b="1" dirty="0" smtClean="0">
                <a:solidFill>
                  <a:srgbClr val="940000"/>
                </a:solidFill>
              </a:rPr>
              <a:t> Yüksek Test;</a:t>
            </a:r>
          </a:p>
          <a:p>
            <a:pPr lvl="1" eaLnBrk="1" hangingPunct="1">
              <a:lnSpc>
                <a:spcPct val="220000"/>
              </a:lnSpc>
              <a:buFontTx/>
              <a:buChar char="-"/>
            </a:pPr>
            <a:r>
              <a:rPr lang="tr-TR" altLang="en-US" sz="3100" dirty="0" smtClean="0"/>
              <a:t>Hastalığın yayılma riski varsa, </a:t>
            </a:r>
          </a:p>
          <a:p>
            <a:pPr lvl="1" eaLnBrk="1" hangingPunct="1">
              <a:lnSpc>
                <a:spcPct val="120000"/>
              </a:lnSpc>
              <a:buFontTx/>
              <a:buChar char="-"/>
            </a:pPr>
            <a:r>
              <a:rPr lang="tr-TR" altLang="en-US" sz="3100" dirty="0" smtClean="0"/>
              <a:t>Hastalık ciddi ise ve kesin tedavisi varsa,</a:t>
            </a:r>
          </a:p>
          <a:p>
            <a:pPr lvl="1" eaLnBrk="1" hangingPunct="1">
              <a:lnSpc>
                <a:spcPct val="120000"/>
              </a:lnSpc>
              <a:buFontTx/>
              <a:buChar char="-"/>
            </a:pPr>
            <a:r>
              <a:rPr lang="tr-TR" altLang="en-US" sz="3100" dirty="0" smtClean="0"/>
              <a:t>Kesin testlerin maliyeti yüksek değilse,</a:t>
            </a:r>
          </a:p>
          <a:p>
            <a:pPr lvl="1" eaLnBrk="1" hangingPunct="1">
              <a:lnSpc>
                <a:spcPct val="120000"/>
              </a:lnSpc>
              <a:buFontTx/>
              <a:buChar char="-"/>
            </a:pPr>
            <a:r>
              <a:rPr lang="tr-TR" altLang="en-US" sz="3100" dirty="0" smtClean="0"/>
              <a:t>Bir üst basamaktaki sağlık kuruluşunda anormal yüklenmeye neden olmayacaksa</a:t>
            </a:r>
          </a:p>
          <a:p>
            <a:pPr lvl="1" eaLnBrk="1" hangingPunct="1">
              <a:lnSpc>
                <a:spcPct val="120000"/>
              </a:lnSpc>
              <a:buFontTx/>
              <a:buNone/>
            </a:pPr>
            <a:r>
              <a:rPr lang="tr-TR" altLang="en-US" sz="3500" b="1" dirty="0" smtClean="0"/>
              <a:t>							</a:t>
            </a:r>
            <a:r>
              <a:rPr lang="tr-TR" altLang="en-US" sz="3500" dirty="0" smtClean="0"/>
              <a:t>tercih edilir.</a:t>
            </a:r>
            <a:endParaRPr lang="tr-TR" altLang="en-US" sz="3100" dirty="0" smtClean="0"/>
          </a:p>
        </p:txBody>
      </p:sp>
    </p:spTree>
    <p:extLst>
      <p:ext uri="{BB962C8B-B14F-4D97-AF65-F5344CB8AC3E}">
        <p14:creationId xmlns:p14="http://schemas.microsoft.com/office/powerpoint/2010/main" val="33939998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42938" y="233363"/>
            <a:ext cx="8893175"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0531" name="Rectangle 3"/>
          <p:cNvSpPr>
            <a:spLocks noGrp="1" noChangeArrowheads="1"/>
          </p:cNvSpPr>
          <p:nvPr>
            <p:ph idx="1"/>
          </p:nvPr>
        </p:nvSpPr>
        <p:spPr>
          <a:xfrm>
            <a:off x="714375" y="785813"/>
            <a:ext cx="8429625" cy="6713537"/>
          </a:xfrm>
        </p:spPr>
        <p:txBody>
          <a:bodyPr/>
          <a:lstStyle/>
          <a:p>
            <a:pPr eaLnBrk="1" hangingPunct="1">
              <a:lnSpc>
                <a:spcPct val="120000"/>
              </a:lnSpc>
              <a:buFontTx/>
              <a:buNone/>
            </a:pPr>
            <a:r>
              <a:rPr lang="tr-TR" altLang="en-US" sz="3800" b="1" dirty="0" smtClean="0">
                <a:solidFill>
                  <a:srgbClr val="940000"/>
                </a:solidFill>
              </a:rPr>
              <a:t>	</a:t>
            </a:r>
            <a:r>
              <a:rPr lang="tr-TR" altLang="en-US" sz="3800" b="1" dirty="0" err="1" smtClean="0">
                <a:solidFill>
                  <a:srgbClr val="940000"/>
                </a:solidFill>
              </a:rPr>
              <a:t>Spesifitesi</a:t>
            </a:r>
            <a:r>
              <a:rPr lang="tr-TR" altLang="en-US" sz="3800" b="1" dirty="0" smtClean="0">
                <a:solidFill>
                  <a:srgbClr val="940000"/>
                </a:solidFill>
              </a:rPr>
              <a:t> Yüksek Test;</a:t>
            </a:r>
          </a:p>
          <a:p>
            <a:pPr lvl="1" eaLnBrk="1" hangingPunct="1">
              <a:lnSpc>
                <a:spcPct val="160000"/>
              </a:lnSpc>
              <a:buFontTx/>
              <a:buChar char="-"/>
            </a:pPr>
            <a:r>
              <a:rPr lang="tr-TR" altLang="en-US" sz="3200" dirty="0" smtClean="0"/>
              <a:t>Erken tanının fazla yarar getirmediği,</a:t>
            </a:r>
          </a:p>
          <a:p>
            <a:pPr lvl="1" eaLnBrk="1" hangingPunct="1">
              <a:lnSpc>
                <a:spcPct val="160000"/>
              </a:lnSpc>
              <a:buFontTx/>
              <a:buChar char="-"/>
            </a:pPr>
            <a:r>
              <a:rPr lang="tr-TR" altLang="en-US" sz="3200" dirty="0" smtClean="0"/>
              <a:t>Kesin tanı için pahalı ve </a:t>
            </a:r>
            <a:r>
              <a:rPr lang="tr-TR" altLang="en-US" sz="3200" dirty="0" err="1" smtClean="0"/>
              <a:t>invaziv</a:t>
            </a:r>
            <a:r>
              <a:rPr lang="tr-TR" altLang="en-US" sz="3200" dirty="0" smtClean="0"/>
              <a:t> tekniklerin gerektiği,</a:t>
            </a:r>
          </a:p>
          <a:p>
            <a:pPr lvl="1" eaLnBrk="1" hangingPunct="1">
              <a:lnSpc>
                <a:spcPct val="160000"/>
              </a:lnSpc>
              <a:buFontTx/>
              <a:buChar char="-"/>
            </a:pPr>
            <a:r>
              <a:rPr lang="tr-TR" altLang="en-US" sz="3200" dirty="0" smtClean="0"/>
              <a:t>Kuşkulu hastalık durumunun kişiyi sarsacağı hastalıklarda	</a:t>
            </a:r>
            <a:r>
              <a:rPr lang="tr-TR" altLang="en-US" sz="3200" b="1" dirty="0" smtClean="0"/>
              <a:t>	</a:t>
            </a:r>
            <a:r>
              <a:rPr lang="tr-TR" altLang="en-US" sz="3200" dirty="0" smtClean="0"/>
              <a:t>tercih edilir.</a:t>
            </a:r>
          </a:p>
        </p:txBody>
      </p:sp>
    </p:spTree>
    <p:extLst>
      <p:ext uri="{BB962C8B-B14F-4D97-AF65-F5344CB8AC3E}">
        <p14:creationId xmlns:p14="http://schemas.microsoft.com/office/powerpoint/2010/main" val="31546039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107950" y="117475"/>
            <a:ext cx="88931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1555" name="Rectangle 3"/>
          <p:cNvSpPr>
            <a:spLocks noGrp="1" noChangeArrowheads="1"/>
          </p:cNvSpPr>
          <p:nvPr>
            <p:ph idx="1"/>
          </p:nvPr>
        </p:nvSpPr>
        <p:spPr>
          <a:xfrm>
            <a:off x="0" y="144463"/>
            <a:ext cx="8820150" cy="6713537"/>
          </a:xfrm>
        </p:spPr>
        <p:txBody>
          <a:bodyPr/>
          <a:lstStyle/>
          <a:p>
            <a:pPr algn="ctr" eaLnBrk="1" hangingPunct="1">
              <a:lnSpc>
                <a:spcPct val="120000"/>
              </a:lnSpc>
              <a:buFontTx/>
              <a:buNone/>
            </a:pPr>
            <a:r>
              <a:rPr lang="tr-TR" altLang="en-US" sz="4300" b="1" smtClean="0">
                <a:solidFill>
                  <a:srgbClr val="940000"/>
                </a:solidFill>
              </a:rPr>
              <a:t>	Güvenilirlik – Tutarlılık (Reliability)</a:t>
            </a:r>
          </a:p>
          <a:p>
            <a:pPr lvl="1" eaLnBrk="1" hangingPunct="1">
              <a:lnSpc>
                <a:spcPct val="220000"/>
              </a:lnSpc>
              <a:buFontTx/>
              <a:buNone/>
            </a:pPr>
            <a:r>
              <a:rPr lang="tr-TR" altLang="en-US" sz="2700" b="1" smtClean="0">
                <a:solidFill>
                  <a:srgbClr val="2409AD"/>
                </a:solidFill>
              </a:rPr>
              <a:t>Bir incelemenin aynı kişilerde - aynı koşullarda yeniden yapıldığında aynı sonucu vermesi</a:t>
            </a:r>
          </a:p>
          <a:p>
            <a:pPr lvl="1" eaLnBrk="1" hangingPunct="1">
              <a:lnSpc>
                <a:spcPct val="220000"/>
              </a:lnSpc>
              <a:buFontTx/>
              <a:buNone/>
            </a:pPr>
            <a:r>
              <a:rPr lang="tr-TR" altLang="en-US" sz="2700" b="1" smtClean="0">
                <a:solidFill>
                  <a:srgbClr val="336600"/>
                </a:solidFill>
              </a:rPr>
              <a:t>Varyasyonun derecesi metodolojik araştırmalarla ölçülür (Tutarlılık araştırmaları)</a:t>
            </a:r>
          </a:p>
        </p:txBody>
      </p:sp>
    </p:spTree>
    <p:extLst>
      <p:ext uri="{BB962C8B-B14F-4D97-AF65-F5344CB8AC3E}">
        <p14:creationId xmlns:p14="http://schemas.microsoft.com/office/powerpoint/2010/main" val="130999979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107950" y="117475"/>
            <a:ext cx="8893175" cy="6624638"/>
          </a:xfrm>
          <a:prstGeom prst="rect">
            <a:avLst/>
          </a:prstGeom>
          <a:solidFill>
            <a:srgbClr val="FFFFCC"/>
          </a:solidFill>
          <a:ln w="50800">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2579" name="Rectangle 3"/>
          <p:cNvSpPr>
            <a:spLocks noGrp="1" noChangeArrowheads="1"/>
          </p:cNvSpPr>
          <p:nvPr>
            <p:ph idx="1"/>
          </p:nvPr>
        </p:nvSpPr>
        <p:spPr>
          <a:xfrm>
            <a:off x="0" y="144463"/>
            <a:ext cx="1979613" cy="547687"/>
          </a:xfrm>
        </p:spPr>
        <p:txBody>
          <a:bodyPr/>
          <a:lstStyle/>
          <a:p>
            <a:pPr eaLnBrk="1" hangingPunct="1">
              <a:lnSpc>
                <a:spcPct val="70000"/>
              </a:lnSpc>
              <a:buFontTx/>
              <a:buNone/>
            </a:pPr>
            <a:r>
              <a:rPr lang="tr-TR" altLang="en-US" sz="4200" b="1" smtClean="0">
                <a:solidFill>
                  <a:srgbClr val="940000"/>
                </a:solidFill>
              </a:rPr>
              <a:t>	</a:t>
            </a:r>
            <a:r>
              <a:rPr lang="tr-TR" altLang="en-US" sz="3000" b="1" smtClean="0">
                <a:solidFill>
                  <a:srgbClr val="CE0000"/>
                </a:solidFill>
              </a:rPr>
              <a:t>Örnek:</a:t>
            </a:r>
          </a:p>
        </p:txBody>
      </p:sp>
      <p:graphicFrame>
        <p:nvGraphicFramePr>
          <p:cNvPr id="141464" name="Group 152"/>
          <p:cNvGraphicFramePr>
            <a:graphicFrameLocks noGrp="1"/>
          </p:cNvGraphicFramePr>
          <p:nvPr/>
        </p:nvGraphicFramePr>
        <p:xfrm>
          <a:off x="214313" y="620713"/>
          <a:ext cx="8678862" cy="4346770"/>
        </p:xfrm>
        <a:graphic>
          <a:graphicData uri="http://schemas.openxmlformats.org/drawingml/2006/table">
            <a:tbl>
              <a:tblPr/>
              <a:tblGrid>
                <a:gridCol w="584200"/>
                <a:gridCol w="1541462"/>
                <a:gridCol w="1009650"/>
                <a:gridCol w="1093788"/>
                <a:gridCol w="1022350"/>
                <a:gridCol w="1092200"/>
                <a:gridCol w="876300"/>
                <a:gridCol w="1458912"/>
              </a:tblGrid>
              <a:tr h="5180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base" latinLnBrk="0" hangingPunct="1">
                        <a:lnSpc>
                          <a:spcPct val="80000"/>
                        </a:lnSpc>
                        <a:spcBef>
                          <a:spcPct val="20000"/>
                        </a:spcBef>
                        <a:spcAft>
                          <a:spcPct val="0"/>
                        </a:spcAft>
                        <a:buClrTx/>
                        <a:buSzTx/>
                        <a:buFontTx/>
                        <a:buNone/>
                        <a:tabLst/>
                      </a:pPr>
                      <a:endParaRPr kumimoji="0" lang="tr-TR" sz="2800" b="0" i="0" u="none" strike="noStrike" cap="none" normalizeH="0" baseline="0" smtClean="0">
                        <a:ln>
                          <a:noFill/>
                        </a:ln>
                        <a:solidFill>
                          <a:schemeClr val="accent2"/>
                        </a:solidFill>
                        <a:effectLst/>
                        <a:latin typeface="Arial" charset="0"/>
                      </a:endParaRPr>
                    </a:p>
                    <a:p>
                      <a:pPr marL="0" marR="0" lvl="0" indent="0" algn="ctr" defTabSz="914400" rtl="0" eaLnBrk="1" fontAlgn="base" latinLnBrk="0" hangingPunct="1">
                        <a:lnSpc>
                          <a:spcPct val="80000"/>
                        </a:lnSpc>
                        <a:spcBef>
                          <a:spcPct val="20000"/>
                        </a:spcBef>
                        <a:spcAft>
                          <a:spcPct val="0"/>
                        </a:spcAft>
                        <a:buClrTx/>
                        <a:buSzTx/>
                        <a:buFontTx/>
                        <a:buNone/>
                        <a:tabLst/>
                      </a:pPr>
                      <a:r>
                        <a:rPr kumimoji="0" lang="tr-TR" sz="2800" b="0" i="0" u="none" strike="noStrike" cap="none" normalizeH="0" baseline="0" smtClean="0">
                          <a:ln>
                            <a:noFill/>
                          </a:ln>
                          <a:solidFill>
                            <a:schemeClr val="accent2"/>
                          </a:solidFill>
                          <a:effectLst/>
                          <a:latin typeface="Arial" charset="0"/>
                        </a:rPr>
                        <a:t>Patoloji Grupları</a:t>
                      </a:r>
                    </a:p>
                  </a:txBody>
                  <a:tcPr marT="45712" marB="45712"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II. Gözlemci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632">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      I. Gözlemci</a:t>
                      </a:r>
                    </a:p>
                  </a:txBody>
                  <a:tcPr marL="90000" marR="90000" marT="46792" marB="46792" vert="eaVert"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accent2"/>
                          </a:solidFill>
                          <a:effectLst/>
                          <a:latin typeface="Arial" charset="0"/>
                        </a:rPr>
                        <a:t>A1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accent2"/>
                          </a:solidFill>
                          <a:effectLst/>
                          <a:latin typeface="Arial" charset="0"/>
                        </a:rPr>
                        <a:t>A2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accent2"/>
                          </a:solidFill>
                          <a:effectLst/>
                          <a:latin typeface="Arial" charset="0"/>
                        </a:rPr>
                        <a:t>A3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accent2"/>
                          </a:solidFill>
                          <a:effectLst/>
                          <a:latin typeface="Arial" charset="0"/>
                        </a:rPr>
                        <a:t>A4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accent2"/>
                          </a:solidFill>
                          <a:effectLst/>
                          <a:latin typeface="Arial" charset="0"/>
                        </a:rPr>
                        <a:t>A5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Toplam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371">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accent2"/>
                          </a:solidFill>
                          <a:effectLst/>
                          <a:latin typeface="Arial" charset="0"/>
                        </a:rPr>
                        <a:t>A1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rgbClr val="CE0000"/>
                          </a:solidFill>
                          <a:effectLst/>
                          <a:latin typeface="Arial" charset="0"/>
                        </a:rPr>
                        <a:t>20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30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783">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accent2"/>
                          </a:solidFill>
                          <a:effectLst/>
                          <a:latin typeface="Arial" charset="0"/>
                        </a:rPr>
                        <a:t>A2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rgbClr val="CE0000"/>
                          </a:solidFill>
                          <a:effectLst/>
                          <a:latin typeface="Arial" charset="0"/>
                        </a:rPr>
                        <a:t>30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36</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783">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accent2"/>
                          </a:solidFill>
                          <a:effectLst/>
                          <a:latin typeface="Arial" charset="0"/>
                        </a:rPr>
                        <a:t>A3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rgbClr val="CE0000"/>
                          </a:solidFill>
                          <a:effectLst/>
                          <a:latin typeface="Arial" charset="0"/>
                        </a:rPr>
                        <a:t>25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30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783">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accent2"/>
                          </a:solidFill>
                          <a:effectLst/>
                          <a:latin typeface="Arial" charset="0"/>
                        </a:rPr>
                        <a:t>A4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rgbClr val="CE0000"/>
                          </a:solidFill>
                          <a:effectLst/>
                          <a:latin typeface="Arial" charset="0"/>
                        </a:rPr>
                        <a:t>35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40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371">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accent2"/>
                          </a:solidFill>
                          <a:effectLst/>
                          <a:latin typeface="Arial" charset="0"/>
                        </a:rPr>
                        <a:t>A5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rgbClr val="CE0000"/>
                          </a:solidFill>
                          <a:effectLst/>
                          <a:latin typeface="Arial" charset="0"/>
                        </a:rPr>
                        <a:t>10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14</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7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Toplam</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28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34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33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42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13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150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2653" name="Text Box 121"/>
          <p:cNvSpPr txBox="1">
            <a:spLocks noChangeArrowheads="1"/>
          </p:cNvSpPr>
          <p:nvPr/>
        </p:nvSpPr>
        <p:spPr bwMode="auto">
          <a:xfrm>
            <a:off x="250825" y="5013325"/>
            <a:ext cx="889317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en-US" sz="2800">
                <a:solidFill>
                  <a:srgbClr val="CE0000"/>
                </a:solidFill>
              </a:rPr>
              <a:t>I. Gözlemci ve II. Gözlemci arasındaki tutarlılık =</a:t>
            </a:r>
          </a:p>
          <a:p>
            <a:pPr algn="l" eaLnBrk="1" hangingPunct="1">
              <a:spcBef>
                <a:spcPct val="20000"/>
              </a:spcBef>
            </a:pPr>
            <a:r>
              <a:rPr lang="tr-TR" altLang="en-US" sz="2800"/>
              <a:t>	20 + 30 + 25 + 35 + 10</a:t>
            </a:r>
          </a:p>
          <a:p>
            <a:pPr algn="l" eaLnBrk="1" hangingPunct="1">
              <a:spcBef>
                <a:spcPct val="20000"/>
              </a:spcBef>
            </a:pPr>
            <a:r>
              <a:rPr lang="tr-TR" altLang="en-US" sz="2800"/>
              <a:t>		150</a:t>
            </a:r>
          </a:p>
        </p:txBody>
      </p:sp>
      <p:sp>
        <p:nvSpPr>
          <p:cNvPr id="152654" name="Line 124"/>
          <p:cNvSpPr>
            <a:spLocks noChangeShapeType="1"/>
          </p:cNvSpPr>
          <p:nvPr/>
        </p:nvSpPr>
        <p:spPr bwMode="auto">
          <a:xfrm flipV="1">
            <a:off x="1187450" y="6092825"/>
            <a:ext cx="3960813" cy="0"/>
          </a:xfrm>
          <a:prstGeom prst="line">
            <a:avLst/>
          </a:prstGeom>
          <a:noFill/>
          <a:ln w="38100">
            <a:solidFill>
              <a:srgbClr val="7E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55" name="Text Box 125"/>
          <p:cNvSpPr txBox="1">
            <a:spLocks noChangeArrowheads="1"/>
          </p:cNvSpPr>
          <p:nvPr/>
        </p:nvSpPr>
        <p:spPr bwMode="auto">
          <a:xfrm>
            <a:off x="4932363" y="5805488"/>
            <a:ext cx="2663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a:t>X 100 = </a:t>
            </a:r>
            <a:r>
              <a:rPr lang="tr-TR" altLang="en-US" sz="2800">
                <a:solidFill>
                  <a:srgbClr val="CE0000"/>
                </a:solidFill>
              </a:rPr>
              <a:t>%80</a:t>
            </a:r>
          </a:p>
        </p:txBody>
      </p:sp>
      <p:sp>
        <p:nvSpPr>
          <p:cNvPr id="152656" name="Line 136"/>
          <p:cNvSpPr>
            <a:spLocks noChangeShapeType="1"/>
          </p:cNvSpPr>
          <p:nvPr/>
        </p:nvSpPr>
        <p:spPr bwMode="auto">
          <a:xfrm flipH="1">
            <a:off x="250825" y="1809750"/>
            <a:ext cx="557213"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6278306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42938" y="233363"/>
            <a:ext cx="8893175"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03" name="Rectangle 3"/>
          <p:cNvSpPr>
            <a:spLocks noGrp="1" noChangeArrowheads="1"/>
          </p:cNvSpPr>
          <p:nvPr>
            <p:ph idx="1"/>
          </p:nvPr>
        </p:nvSpPr>
        <p:spPr>
          <a:xfrm>
            <a:off x="785813" y="144463"/>
            <a:ext cx="8643937" cy="6713537"/>
          </a:xfrm>
        </p:spPr>
        <p:txBody>
          <a:bodyPr/>
          <a:lstStyle/>
          <a:p>
            <a:pPr eaLnBrk="1" hangingPunct="1">
              <a:lnSpc>
                <a:spcPct val="120000"/>
              </a:lnSpc>
              <a:buFontTx/>
              <a:buNone/>
            </a:pPr>
            <a:r>
              <a:rPr lang="tr-TR" altLang="en-US" sz="3400" b="1" dirty="0" smtClean="0">
                <a:solidFill>
                  <a:srgbClr val="940000"/>
                </a:solidFill>
              </a:rPr>
              <a:t>	</a:t>
            </a:r>
            <a:r>
              <a:rPr lang="tr-TR" altLang="en-US" sz="2800" b="1" dirty="0" smtClean="0">
                <a:solidFill>
                  <a:srgbClr val="940000"/>
                </a:solidFill>
              </a:rPr>
              <a:t>Gözlem ve ölçümler arasında tutarlılığı – güvenilirliği arttırmak için yapılması gerekenler:</a:t>
            </a:r>
          </a:p>
          <a:p>
            <a:pPr lvl="1" eaLnBrk="1" hangingPunct="1">
              <a:lnSpc>
                <a:spcPct val="240000"/>
              </a:lnSpc>
              <a:buFontTx/>
              <a:buChar char="-"/>
            </a:pPr>
            <a:r>
              <a:rPr lang="tr-TR" altLang="en-US" sz="2400" dirty="0" smtClean="0"/>
              <a:t>Araç - gereç bozuk olmamalı,</a:t>
            </a:r>
          </a:p>
          <a:p>
            <a:pPr lvl="1" eaLnBrk="1" hangingPunct="1">
              <a:lnSpc>
                <a:spcPct val="160000"/>
              </a:lnSpc>
              <a:buFontTx/>
              <a:buChar char="-"/>
            </a:pPr>
            <a:r>
              <a:rPr lang="tr-TR" altLang="en-US" sz="2400" dirty="0" smtClean="0"/>
              <a:t>Gözlemcilerin eğitim ve ön denemeleri yapılmalı,</a:t>
            </a:r>
          </a:p>
          <a:p>
            <a:pPr lvl="1" eaLnBrk="1" hangingPunct="1">
              <a:lnSpc>
                <a:spcPct val="160000"/>
              </a:lnSpc>
              <a:buFontTx/>
              <a:buChar char="-"/>
            </a:pPr>
            <a:r>
              <a:rPr lang="tr-TR" altLang="en-US" sz="2400" dirty="0" smtClean="0"/>
              <a:t>Sınır noktaları iyi belirlenmeli,</a:t>
            </a:r>
          </a:p>
          <a:p>
            <a:pPr lvl="1" eaLnBrk="1" hangingPunct="1">
              <a:lnSpc>
                <a:spcPct val="160000"/>
              </a:lnSpc>
              <a:buFontTx/>
              <a:buChar char="-"/>
            </a:pPr>
            <a:r>
              <a:rPr lang="tr-TR" altLang="en-US" sz="2400" dirty="0" smtClean="0"/>
              <a:t>Test sonuçlarında </a:t>
            </a:r>
            <a:r>
              <a:rPr lang="tr-TR" altLang="en-US" sz="2400" dirty="0" err="1" smtClean="0"/>
              <a:t>kategorizasyon</a:t>
            </a:r>
            <a:r>
              <a:rPr lang="tr-TR" altLang="en-US" sz="2400" dirty="0" smtClean="0"/>
              <a:t> fazla sayıda olmalı.</a:t>
            </a:r>
          </a:p>
        </p:txBody>
      </p:sp>
    </p:spTree>
    <p:extLst>
      <p:ext uri="{BB962C8B-B14F-4D97-AF65-F5344CB8AC3E}">
        <p14:creationId xmlns:p14="http://schemas.microsoft.com/office/powerpoint/2010/main" val="267439415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tr-TR" altLang="en-US" sz="3600" smtClean="0">
                <a:solidFill>
                  <a:srgbClr val="CC3399"/>
                </a:solidFill>
              </a:rPr>
              <a:t>SİSTEMATİK DERLEME</a:t>
            </a:r>
            <a:br>
              <a:rPr lang="tr-TR" altLang="en-US" sz="3600" smtClean="0">
                <a:solidFill>
                  <a:srgbClr val="CC3399"/>
                </a:solidFill>
              </a:rPr>
            </a:br>
            <a:r>
              <a:rPr lang="tr-TR" altLang="en-US" sz="3600" smtClean="0">
                <a:solidFill>
                  <a:srgbClr val="CC3399"/>
                </a:solidFill>
              </a:rPr>
              <a:t> META-ANALİZ</a:t>
            </a:r>
          </a:p>
        </p:txBody>
      </p:sp>
      <p:sp>
        <p:nvSpPr>
          <p:cNvPr id="154627" name="Text Box 3"/>
          <p:cNvSpPr txBox="1">
            <a:spLocks noChangeArrowheads="1"/>
          </p:cNvSpPr>
          <p:nvPr/>
        </p:nvSpPr>
        <p:spPr bwMode="auto">
          <a:xfrm>
            <a:off x="762000" y="2057400"/>
            <a:ext cx="1600200" cy="1320800"/>
          </a:xfrm>
          <a:prstGeom prst="rect">
            <a:avLst/>
          </a:prstGeom>
          <a:solidFill>
            <a:srgbClr val="9900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000">
                <a:solidFill>
                  <a:schemeClr val="bg1"/>
                </a:solidFill>
                <a:latin typeface="Tahoma" panose="020B0604030504040204" pitchFamily="34" charset="0"/>
              </a:rPr>
              <a:t>A çalışması</a:t>
            </a:r>
          </a:p>
          <a:p>
            <a:pPr eaLnBrk="1" hangingPunct="1">
              <a:spcBef>
                <a:spcPct val="50000"/>
              </a:spcBef>
            </a:pPr>
            <a:endParaRPr lang="tr-TR" altLang="en-US" sz="2000">
              <a:latin typeface="Tahoma" panose="020B0604030504040204" pitchFamily="34" charset="0"/>
            </a:endParaRPr>
          </a:p>
          <a:p>
            <a:pPr eaLnBrk="1" hangingPunct="1">
              <a:spcBef>
                <a:spcPct val="50000"/>
              </a:spcBef>
            </a:pPr>
            <a:endParaRPr lang="tr-TR" altLang="en-US" sz="2000">
              <a:latin typeface="Tahoma" panose="020B0604030504040204" pitchFamily="34" charset="0"/>
            </a:endParaRPr>
          </a:p>
        </p:txBody>
      </p:sp>
      <p:sp>
        <p:nvSpPr>
          <p:cNvPr id="154628" name="Text Box 4"/>
          <p:cNvSpPr txBox="1">
            <a:spLocks noChangeArrowheads="1"/>
          </p:cNvSpPr>
          <p:nvPr/>
        </p:nvSpPr>
        <p:spPr bwMode="auto">
          <a:xfrm>
            <a:off x="2887663" y="1981200"/>
            <a:ext cx="1303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629" name="Text Box 5"/>
          <p:cNvSpPr txBox="1">
            <a:spLocks noChangeArrowheads="1"/>
          </p:cNvSpPr>
          <p:nvPr/>
        </p:nvSpPr>
        <p:spPr bwMode="auto">
          <a:xfrm>
            <a:off x="2743200" y="2057400"/>
            <a:ext cx="1524000" cy="863600"/>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000">
                <a:latin typeface="Tahoma" panose="020B0604030504040204" pitchFamily="34" charset="0"/>
              </a:rPr>
              <a:t>B çalışması</a:t>
            </a:r>
          </a:p>
          <a:p>
            <a:pPr eaLnBrk="1" hangingPunct="1">
              <a:spcBef>
                <a:spcPct val="50000"/>
              </a:spcBef>
            </a:pPr>
            <a:endParaRPr lang="tr-TR" altLang="en-US" sz="2000">
              <a:latin typeface="Tahoma" panose="020B0604030504040204" pitchFamily="34" charset="0"/>
            </a:endParaRPr>
          </a:p>
        </p:txBody>
      </p:sp>
      <p:sp>
        <p:nvSpPr>
          <p:cNvPr id="154630" name="Text Box 6"/>
          <p:cNvSpPr txBox="1">
            <a:spLocks noChangeArrowheads="1"/>
          </p:cNvSpPr>
          <p:nvPr/>
        </p:nvSpPr>
        <p:spPr bwMode="auto">
          <a:xfrm>
            <a:off x="4876800" y="2057400"/>
            <a:ext cx="1600200"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000">
                <a:solidFill>
                  <a:schemeClr val="bg1"/>
                </a:solidFill>
                <a:latin typeface="Tahoma" panose="020B0604030504040204" pitchFamily="34" charset="0"/>
              </a:rPr>
              <a:t>C çalışması</a:t>
            </a:r>
          </a:p>
        </p:txBody>
      </p:sp>
      <p:sp>
        <p:nvSpPr>
          <p:cNvPr id="154631" name="Text Box 7"/>
          <p:cNvSpPr txBox="1">
            <a:spLocks noChangeArrowheads="1"/>
          </p:cNvSpPr>
          <p:nvPr/>
        </p:nvSpPr>
        <p:spPr bwMode="auto">
          <a:xfrm>
            <a:off x="6781800" y="2057400"/>
            <a:ext cx="1600200" cy="1778000"/>
          </a:xfrm>
          <a:prstGeom prst="rect">
            <a:avLst/>
          </a:prstGeom>
          <a:solidFill>
            <a:srgbClr val="3366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000">
                <a:latin typeface="Tahoma" panose="020B0604030504040204" pitchFamily="34" charset="0"/>
              </a:rPr>
              <a:t>D çalışması</a:t>
            </a:r>
          </a:p>
          <a:p>
            <a:pPr eaLnBrk="1" hangingPunct="1">
              <a:spcBef>
                <a:spcPct val="50000"/>
              </a:spcBef>
            </a:pPr>
            <a:endParaRPr lang="tr-TR" altLang="en-US" sz="2000">
              <a:latin typeface="Tahoma" panose="020B0604030504040204" pitchFamily="34" charset="0"/>
            </a:endParaRPr>
          </a:p>
          <a:p>
            <a:pPr eaLnBrk="1" hangingPunct="1">
              <a:spcBef>
                <a:spcPct val="50000"/>
              </a:spcBef>
            </a:pPr>
            <a:endParaRPr lang="tr-TR" altLang="en-US" sz="2000">
              <a:latin typeface="Tahoma" panose="020B0604030504040204" pitchFamily="34" charset="0"/>
            </a:endParaRPr>
          </a:p>
          <a:p>
            <a:pPr eaLnBrk="1" hangingPunct="1">
              <a:spcBef>
                <a:spcPct val="50000"/>
              </a:spcBef>
            </a:pPr>
            <a:endParaRPr lang="tr-TR" altLang="en-US" sz="2000">
              <a:latin typeface="Tahoma" panose="020B0604030504040204" pitchFamily="34" charset="0"/>
            </a:endParaRPr>
          </a:p>
        </p:txBody>
      </p:sp>
      <p:sp>
        <p:nvSpPr>
          <p:cNvPr id="154632" name="Text Box 8"/>
          <p:cNvSpPr txBox="1">
            <a:spLocks noChangeArrowheads="1"/>
          </p:cNvSpPr>
          <p:nvPr/>
        </p:nvSpPr>
        <p:spPr bwMode="auto">
          <a:xfrm>
            <a:off x="2590800" y="4648200"/>
            <a:ext cx="3886200" cy="466725"/>
          </a:xfrm>
          <a:prstGeom prst="rect">
            <a:avLst/>
          </a:prstGeom>
          <a:solidFill>
            <a:schemeClr val="hlink"/>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a:latin typeface="Tahoma" panose="020B0604030504040204" pitchFamily="34" charset="0"/>
              </a:rPr>
              <a:t>         </a:t>
            </a:r>
            <a:r>
              <a:rPr lang="tr-TR" altLang="en-US">
                <a:solidFill>
                  <a:schemeClr val="bg1"/>
                </a:solidFill>
                <a:latin typeface="Tahoma" panose="020B0604030504040204" pitchFamily="34" charset="0"/>
              </a:rPr>
              <a:t>Meta-analiz</a:t>
            </a:r>
          </a:p>
        </p:txBody>
      </p:sp>
      <p:sp>
        <p:nvSpPr>
          <p:cNvPr id="154633" name="Line 9"/>
          <p:cNvSpPr>
            <a:spLocks noChangeShapeType="1"/>
          </p:cNvSpPr>
          <p:nvPr/>
        </p:nvSpPr>
        <p:spPr bwMode="auto">
          <a:xfrm>
            <a:off x="1676400" y="3429000"/>
            <a:ext cx="2133600" cy="11430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34" name="Line 10"/>
          <p:cNvSpPr>
            <a:spLocks noChangeShapeType="1"/>
          </p:cNvSpPr>
          <p:nvPr/>
        </p:nvSpPr>
        <p:spPr bwMode="auto">
          <a:xfrm>
            <a:off x="3352800" y="3048000"/>
            <a:ext cx="533400" cy="14478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35" name="Line 11"/>
          <p:cNvSpPr>
            <a:spLocks noChangeShapeType="1"/>
          </p:cNvSpPr>
          <p:nvPr/>
        </p:nvSpPr>
        <p:spPr bwMode="auto">
          <a:xfrm flipH="1">
            <a:off x="4038600" y="2438400"/>
            <a:ext cx="1524000" cy="20574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36" name="Line 12"/>
          <p:cNvSpPr>
            <a:spLocks noChangeShapeType="1"/>
          </p:cNvSpPr>
          <p:nvPr/>
        </p:nvSpPr>
        <p:spPr bwMode="auto">
          <a:xfrm flipH="1">
            <a:off x="4495800" y="3124200"/>
            <a:ext cx="2209800" cy="14478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37" name="Text Box 13"/>
          <p:cNvSpPr txBox="1">
            <a:spLocks noChangeArrowheads="1"/>
          </p:cNvSpPr>
          <p:nvPr/>
        </p:nvSpPr>
        <p:spPr bwMode="auto">
          <a:xfrm>
            <a:off x="914400" y="5410200"/>
            <a:ext cx="7467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000" b="1">
                <a:latin typeface="Comic Sans MS" panose="030F0702030302020204" pitchFamily="66" charset="0"/>
              </a:rPr>
              <a:t>Aynı konuda yapılan araştırma sonuçlarının kantitatif olarak değerlendirilip özetlenmesi için geliştirilen istatistik</a:t>
            </a:r>
            <a:r>
              <a:rPr lang="tr-TR" altLang="en-US" sz="3200" b="1">
                <a:latin typeface="Comic Sans MS" panose="030F0702030302020204" pitchFamily="66" charset="0"/>
              </a:rPr>
              <a:t> </a:t>
            </a:r>
            <a:r>
              <a:rPr lang="tr-TR" altLang="en-US" sz="2000" b="1">
                <a:latin typeface="Comic Sans MS" panose="030F0702030302020204" pitchFamily="66" charset="0"/>
              </a:rPr>
              <a:t>yöntemlerdir</a:t>
            </a:r>
          </a:p>
        </p:txBody>
      </p:sp>
    </p:spTree>
    <p:extLst>
      <p:ext uri="{BB962C8B-B14F-4D97-AF65-F5344CB8AC3E}">
        <p14:creationId xmlns:p14="http://schemas.microsoft.com/office/powerpoint/2010/main" val="3611721235"/>
      </p:ext>
    </p:extLst>
  </p:cSld>
  <p:clrMapOvr>
    <a:masterClrMapping/>
  </p:clrMapOvr>
  <p:transition>
    <p:cover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990600" y="357188"/>
            <a:ext cx="8153400" cy="990600"/>
          </a:xfrm>
        </p:spPr>
        <p:txBody>
          <a:bodyPr/>
          <a:lstStyle/>
          <a:p>
            <a:pPr eaLnBrk="1" hangingPunct="1"/>
            <a:r>
              <a:rPr lang="tr-TR" altLang="en-US" smtClean="0"/>
              <a:t>Metaanalizin fonksiyonları</a:t>
            </a:r>
            <a:endParaRPr lang="en-US" altLang="en-US" smtClean="0"/>
          </a:p>
        </p:txBody>
      </p:sp>
      <p:sp>
        <p:nvSpPr>
          <p:cNvPr id="155651" name="Rectangle 3"/>
          <p:cNvSpPr>
            <a:spLocks noGrp="1" noChangeArrowheads="1"/>
          </p:cNvSpPr>
          <p:nvPr>
            <p:ph sz="quarter" idx="1"/>
          </p:nvPr>
        </p:nvSpPr>
        <p:spPr>
          <a:xfrm>
            <a:off x="990600" y="2000250"/>
            <a:ext cx="8153400" cy="4095750"/>
          </a:xfrm>
        </p:spPr>
        <p:txBody>
          <a:bodyPr/>
          <a:lstStyle/>
          <a:p>
            <a:pPr eaLnBrk="1" hangingPunct="1">
              <a:lnSpc>
                <a:spcPct val="90000"/>
              </a:lnSpc>
              <a:buFontTx/>
              <a:buNone/>
            </a:pPr>
            <a:r>
              <a:rPr lang="en-US" altLang="en-US" dirty="0" smtClean="0"/>
              <a:t>1-</a:t>
            </a:r>
            <a:r>
              <a:rPr lang="tr-TR" altLang="en-US" dirty="0" smtClean="0"/>
              <a:t>Farklı çalışmalar arasındaki </a:t>
            </a:r>
            <a:r>
              <a:rPr lang="tr-TR" altLang="en-US" dirty="0" err="1" smtClean="0"/>
              <a:t>heterojenite</a:t>
            </a:r>
            <a:r>
              <a:rPr lang="tr-TR" altLang="en-US" dirty="0" smtClean="0"/>
              <a:t> etkilerini tanımlamak ve özet ölçüm sağlama</a:t>
            </a:r>
            <a:endParaRPr lang="en-US" altLang="en-US" dirty="0" smtClean="0"/>
          </a:p>
          <a:p>
            <a:pPr eaLnBrk="1" hangingPunct="1">
              <a:lnSpc>
                <a:spcPct val="90000"/>
              </a:lnSpc>
              <a:buFontTx/>
              <a:buNone/>
            </a:pPr>
            <a:r>
              <a:rPr lang="en-US" altLang="en-US" dirty="0" smtClean="0"/>
              <a:t>2-</a:t>
            </a:r>
            <a:r>
              <a:rPr lang="tr-TR" altLang="en-US" dirty="0" smtClean="0"/>
              <a:t>İstatistiksel gücü arttırma</a:t>
            </a:r>
            <a:endParaRPr lang="en-US" altLang="en-US" dirty="0" smtClean="0"/>
          </a:p>
          <a:p>
            <a:pPr eaLnBrk="1" hangingPunct="1">
              <a:lnSpc>
                <a:spcPct val="90000"/>
              </a:lnSpc>
              <a:buFontTx/>
              <a:buNone/>
            </a:pPr>
            <a:r>
              <a:rPr lang="tr-TR" altLang="en-US" dirty="0" smtClean="0"/>
              <a:t>3- Hipotez geliştirme ve test etme</a:t>
            </a:r>
          </a:p>
          <a:p>
            <a:pPr eaLnBrk="1" hangingPunct="1">
              <a:buFontTx/>
              <a:buNone/>
            </a:pPr>
            <a:r>
              <a:rPr lang="en-US" altLang="en-US" dirty="0" smtClean="0"/>
              <a:t>4-</a:t>
            </a:r>
            <a:r>
              <a:rPr lang="tr-TR" altLang="en-US" dirty="0" smtClean="0"/>
              <a:t>Sistematik ve açık karşılaştırma yöntemi kullanarak çalışmaların karşılaştırılmasında öznelliğinin azaltılması</a:t>
            </a:r>
          </a:p>
          <a:p>
            <a:pPr eaLnBrk="1" hangingPunct="1">
              <a:buFontTx/>
              <a:buNone/>
            </a:pPr>
            <a:r>
              <a:rPr lang="tr-TR" altLang="en-US" dirty="0" smtClean="0"/>
              <a:t>5- İleride yapılacak çalışmalar için örneklem büyüklüğünün hesaplanması</a:t>
            </a:r>
            <a:endParaRPr lang="en-US" altLang="en-US" dirty="0" smtClean="0"/>
          </a:p>
          <a:p>
            <a:pPr eaLnBrk="1" hangingPunct="1">
              <a:lnSpc>
                <a:spcPct val="90000"/>
              </a:lnSpc>
              <a:buFontTx/>
              <a:buNone/>
            </a:pPr>
            <a:endParaRPr lang="en-US" altLang="en-US" dirty="0" smtClean="0"/>
          </a:p>
        </p:txBody>
      </p:sp>
    </p:spTree>
    <p:extLst>
      <p:ext uri="{BB962C8B-B14F-4D97-AF65-F5344CB8AC3E}">
        <p14:creationId xmlns:p14="http://schemas.microsoft.com/office/powerpoint/2010/main" val="18718819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643063" y="500063"/>
            <a:ext cx="8153400" cy="990600"/>
          </a:xfrm>
        </p:spPr>
        <p:txBody>
          <a:bodyPr/>
          <a:lstStyle/>
          <a:p>
            <a:pPr eaLnBrk="1" hangingPunct="1"/>
            <a:r>
              <a:rPr lang="tr-TR" altLang="en-US" sz="4800" smtClean="0"/>
              <a:t>İŞLEM</a:t>
            </a:r>
          </a:p>
        </p:txBody>
      </p:sp>
      <p:sp>
        <p:nvSpPr>
          <p:cNvPr id="156675" name="Rectangle 3"/>
          <p:cNvSpPr>
            <a:spLocks noGrp="1" noChangeArrowheads="1"/>
          </p:cNvSpPr>
          <p:nvPr>
            <p:ph sz="quarter" idx="1"/>
          </p:nvPr>
        </p:nvSpPr>
        <p:spPr>
          <a:xfrm>
            <a:off x="990600" y="1490663"/>
            <a:ext cx="8153400" cy="4495800"/>
          </a:xfrm>
        </p:spPr>
        <p:txBody>
          <a:bodyPr/>
          <a:lstStyle/>
          <a:p>
            <a:pPr eaLnBrk="1" hangingPunct="1"/>
            <a:r>
              <a:rPr lang="tr-TR" altLang="en-US" dirty="0" smtClean="0"/>
              <a:t>Dahil etme ve hariç tutmak için yazılı protokol</a:t>
            </a:r>
          </a:p>
          <a:p>
            <a:pPr eaLnBrk="1" hangingPunct="1"/>
            <a:r>
              <a:rPr lang="tr-TR" altLang="en-US" dirty="0" smtClean="0"/>
              <a:t>Açıkça tanımlanmış araştırma stratejisi (</a:t>
            </a:r>
            <a:r>
              <a:rPr lang="tr-TR" altLang="en-US" dirty="0" err="1" smtClean="0"/>
              <a:t>Medline</a:t>
            </a:r>
            <a:r>
              <a:rPr lang="tr-TR" altLang="en-US" dirty="0" smtClean="0"/>
              <a:t>, </a:t>
            </a:r>
            <a:r>
              <a:rPr lang="tr-TR" altLang="en-US" dirty="0" err="1" smtClean="0"/>
              <a:t>Cochran</a:t>
            </a:r>
            <a:r>
              <a:rPr lang="tr-TR" altLang="en-US" dirty="0" smtClean="0"/>
              <a:t> </a:t>
            </a:r>
            <a:r>
              <a:rPr lang="tr-TR" altLang="en-US" dirty="0" err="1" smtClean="0"/>
              <a:t>vs</a:t>
            </a:r>
            <a:r>
              <a:rPr lang="tr-TR" altLang="en-US" dirty="0" smtClean="0"/>
              <a:t>)</a:t>
            </a:r>
          </a:p>
          <a:p>
            <a:pPr eaLnBrk="1" hangingPunct="1"/>
            <a:r>
              <a:rPr lang="tr-TR" altLang="en-US" dirty="0" smtClean="0"/>
              <a:t>Etken ve sonuç için tanımlar</a:t>
            </a:r>
          </a:p>
          <a:p>
            <a:pPr eaLnBrk="1" hangingPunct="1"/>
            <a:r>
              <a:rPr lang="tr-TR" altLang="en-US" dirty="0" smtClean="0"/>
              <a:t>İki ya da daha fazla kişinin tarama yapması</a:t>
            </a:r>
          </a:p>
          <a:p>
            <a:pPr eaLnBrk="1" hangingPunct="1"/>
            <a:r>
              <a:rPr lang="tr-TR" altLang="en-US" dirty="0" smtClean="0"/>
              <a:t>Standardize sonuç etkileri (OR </a:t>
            </a:r>
            <a:r>
              <a:rPr lang="tr-TR" altLang="en-US" dirty="0" err="1" smtClean="0"/>
              <a:t>vs</a:t>
            </a:r>
            <a:r>
              <a:rPr lang="tr-TR" altLang="en-US" dirty="0" smtClean="0"/>
              <a:t>)</a:t>
            </a:r>
          </a:p>
          <a:p>
            <a:pPr eaLnBrk="1" hangingPunct="1">
              <a:buFontTx/>
              <a:buNone/>
            </a:pPr>
            <a:endParaRPr lang="tr-TR" altLang="en-US" dirty="0" smtClean="0"/>
          </a:p>
        </p:txBody>
      </p:sp>
    </p:spTree>
    <p:extLst>
      <p:ext uri="{BB962C8B-B14F-4D97-AF65-F5344CB8AC3E}">
        <p14:creationId xmlns:p14="http://schemas.microsoft.com/office/powerpoint/2010/main" val="42761781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90600" y="500063"/>
            <a:ext cx="8153400" cy="990600"/>
          </a:xfrm>
        </p:spPr>
        <p:txBody>
          <a:bodyPr/>
          <a:lstStyle/>
          <a:p>
            <a:pPr eaLnBrk="1" hangingPunct="1"/>
            <a:r>
              <a:rPr lang="tr-TR" altLang="en-US" smtClean="0"/>
              <a:t>Metaanalizde sınırlamalar</a:t>
            </a:r>
            <a:endParaRPr lang="en-US" altLang="en-US" smtClean="0"/>
          </a:p>
        </p:txBody>
      </p:sp>
      <p:sp>
        <p:nvSpPr>
          <p:cNvPr id="157699" name="Rectangle 3"/>
          <p:cNvSpPr>
            <a:spLocks noGrp="1" noChangeArrowheads="1"/>
          </p:cNvSpPr>
          <p:nvPr>
            <p:ph sz="quarter" idx="1"/>
          </p:nvPr>
        </p:nvSpPr>
        <p:spPr>
          <a:xfrm>
            <a:off x="990600" y="1490663"/>
            <a:ext cx="8153400" cy="4495800"/>
          </a:xfrm>
        </p:spPr>
        <p:txBody>
          <a:bodyPr/>
          <a:lstStyle/>
          <a:p>
            <a:pPr eaLnBrk="1" hangingPunct="1">
              <a:buFontTx/>
              <a:buNone/>
            </a:pPr>
            <a:r>
              <a:rPr lang="tr-TR" altLang="en-US" dirty="0" err="1" smtClean="0"/>
              <a:t>Metaanaliz</a:t>
            </a:r>
            <a:r>
              <a:rPr lang="tr-TR" altLang="en-US" dirty="0" smtClean="0"/>
              <a:t> çalışmalar arasındaki ortalama etki ve farklılıklara odaklanmıştır. Kişiler üzerindeki etkileri kapsamaz</a:t>
            </a:r>
            <a:endParaRPr lang="en-US" altLang="en-US" dirty="0" smtClean="0"/>
          </a:p>
          <a:p>
            <a:pPr eaLnBrk="1" hangingPunct="1">
              <a:buFontTx/>
              <a:buNone/>
            </a:pPr>
            <a:r>
              <a:rPr lang="en-US" altLang="en-US" dirty="0" smtClean="0"/>
              <a:t>	(Aggression bias)</a:t>
            </a:r>
          </a:p>
          <a:p>
            <a:pPr eaLnBrk="1" hangingPunct="1">
              <a:buFontTx/>
              <a:buNone/>
            </a:pPr>
            <a:r>
              <a:rPr lang="en-US" altLang="en-US" dirty="0" smtClean="0"/>
              <a:t>	</a:t>
            </a:r>
          </a:p>
          <a:p>
            <a:pPr eaLnBrk="1" hangingPunct="1">
              <a:buFontTx/>
              <a:buNone/>
            </a:pPr>
            <a:r>
              <a:rPr lang="tr-TR" altLang="en-US" dirty="0" err="1" smtClean="0"/>
              <a:t>Metaanaliz</a:t>
            </a:r>
            <a:r>
              <a:rPr lang="tr-TR" altLang="en-US" dirty="0" smtClean="0"/>
              <a:t>  sadece yayınlanmış bilgileri yansıtabilir. </a:t>
            </a:r>
            <a:endParaRPr lang="en-US" altLang="en-US" dirty="0" smtClean="0"/>
          </a:p>
          <a:p>
            <a:pPr eaLnBrk="1" hangingPunct="1">
              <a:buFontTx/>
              <a:buNone/>
            </a:pPr>
            <a:endParaRPr lang="en-US" altLang="en-US" dirty="0" smtClean="0"/>
          </a:p>
        </p:txBody>
      </p:sp>
    </p:spTree>
    <p:extLst>
      <p:ext uri="{BB962C8B-B14F-4D97-AF65-F5344CB8AC3E}">
        <p14:creationId xmlns:p14="http://schemas.microsoft.com/office/powerpoint/2010/main" val="910361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7"/>
          <p:cNvGraphicFramePr>
            <a:graphicFrameLocks noChangeAspect="1"/>
          </p:cNvGraphicFramePr>
          <p:nvPr>
            <p:extLst>
              <p:ext uri="{D42A27DB-BD31-4B8C-83A1-F6EECF244321}">
                <p14:modId xmlns:p14="http://schemas.microsoft.com/office/powerpoint/2010/main" val="3141500225"/>
              </p:ext>
            </p:extLst>
          </p:nvPr>
        </p:nvGraphicFramePr>
        <p:xfrm>
          <a:off x="1575966" y="1638300"/>
          <a:ext cx="7034633" cy="4117975"/>
        </p:xfrm>
        <a:graphic>
          <a:graphicData uri="http://schemas.openxmlformats.org/presentationml/2006/ole">
            <mc:AlternateContent xmlns:mc="http://schemas.openxmlformats.org/markup-compatibility/2006">
              <mc:Choice xmlns:v="urn:schemas-microsoft-com:vml" Requires="v">
                <p:oleObj spid="_x0000_s2072" name="Grafik" r:id="rId4" imgW="8229600" imgH="5848440" progId="MSGraph.Chart.8">
                  <p:embed followColorScheme="full"/>
                </p:oleObj>
              </mc:Choice>
              <mc:Fallback>
                <p:oleObj name="Grafik" r:id="rId4" imgW="8229600" imgH="5848440" progId="MSGraph.Chart.8">
                  <p:embed followColorScheme="full"/>
                  <p:pic>
                    <p:nvPicPr>
                      <p:cNvPr id="0" name=""/>
                      <p:cNvPicPr>
                        <a:picLocks noChangeAspect="1" noChangeArrowheads="1"/>
                      </p:cNvPicPr>
                      <p:nvPr/>
                    </p:nvPicPr>
                    <p:blipFill>
                      <a:blip r:embed="rId5"/>
                      <a:srcRect/>
                      <a:stretch>
                        <a:fillRect/>
                      </a:stretch>
                    </p:blipFill>
                    <p:spPr bwMode="auto">
                      <a:xfrm>
                        <a:off x="1575966" y="1638300"/>
                        <a:ext cx="7034633" cy="4117975"/>
                      </a:xfrm>
                      <a:prstGeom prst="rect">
                        <a:avLst/>
                      </a:prstGeom>
                      <a:noFill/>
                      <a:ln>
                        <a:noFill/>
                      </a:ln>
                      <a:effectLst/>
                    </p:spPr>
                  </p:pic>
                </p:oleObj>
              </mc:Fallback>
            </mc:AlternateContent>
          </a:graphicData>
        </a:graphic>
      </p:graphicFrame>
      <p:sp>
        <p:nvSpPr>
          <p:cNvPr id="5124" name="Line 8"/>
          <p:cNvSpPr>
            <a:spLocks noChangeShapeType="1"/>
          </p:cNvSpPr>
          <p:nvPr/>
        </p:nvSpPr>
        <p:spPr bwMode="auto">
          <a:xfrm flipV="1">
            <a:off x="1979613" y="1989138"/>
            <a:ext cx="6264275" cy="2160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 name="Text Box 9"/>
          <p:cNvSpPr txBox="1">
            <a:spLocks noChangeArrowheads="1"/>
          </p:cNvSpPr>
          <p:nvPr/>
        </p:nvSpPr>
        <p:spPr bwMode="auto">
          <a:xfrm>
            <a:off x="1331913" y="6021388"/>
            <a:ext cx="7488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b="1"/>
              <a:t>    1000       1500      2000       2500      3000        3500      4000      4500  </a:t>
            </a:r>
          </a:p>
        </p:txBody>
      </p:sp>
      <p:sp>
        <p:nvSpPr>
          <p:cNvPr id="5126" name="Line 10"/>
          <p:cNvSpPr>
            <a:spLocks noChangeShapeType="1"/>
          </p:cNvSpPr>
          <p:nvPr/>
        </p:nvSpPr>
        <p:spPr bwMode="auto">
          <a:xfrm>
            <a:off x="1908175" y="5949950"/>
            <a:ext cx="66960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 name="Text Box 11"/>
          <p:cNvSpPr txBox="1">
            <a:spLocks noChangeArrowheads="1"/>
          </p:cNvSpPr>
          <p:nvPr/>
        </p:nvSpPr>
        <p:spPr bwMode="auto">
          <a:xfrm>
            <a:off x="2771775" y="57562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1600" b="1"/>
              <a:t>ı</a:t>
            </a:r>
          </a:p>
        </p:txBody>
      </p:sp>
      <p:sp>
        <p:nvSpPr>
          <p:cNvPr id="5128" name="Text Box 13"/>
          <p:cNvSpPr txBox="1">
            <a:spLocks noChangeArrowheads="1"/>
          </p:cNvSpPr>
          <p:nvPr/>
        </p:nvSpPr>
        <p:spPr bwMode="auto">
          <a:xfrm>
            <a:off x="5508625" y="57562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1600" b="1"/>
              <a:t>ı</a:t>
            </a:r>
          </a:p>
        </p:txBody>
      </p:sp>
      <p:sp>
        <p:nvSpPr>
          <p:cNvPr id="5129" name="Text Box 14"/>
          <p:cNvSpPr txBox="1">
            <a:spLocks noChangeArrowheads="1"/>
          </p:cNvSpPr>
          <p:nvPr/>
        </p:nvSpPr>
        <p:spPr bwMode="auto">
          <a:xfrm>
            <a:off x="3708400" y="57562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1600" b="1"/>
              <a:t>ı</a:t>
            </a:r>
          </a:p>
        </p:txBody>
      </p:sp>
      <p:sp>
        <p:nvSpPr>
          <p:cNvPr id="5130" name="Text Box 15"/>
          <p:cNvSpPr txBox="1">
            <a:spLocks noChangeArrowheads="1"/>
          </p:cNvSpPr>
          <p:nvPr/>
        </p:nvSpPr>
        <p:spPr bwMode="auto">
          <a:xfrm>
            <a:off x="4572000" y="57562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1600" b="1"/>
              <a:t>ı</a:t>
            </a:r>
          </a:p>
        </p:txBody>
      </p:sp>
      <p:sp>
        <p:nvSpPr>
          <p:cNvPr id="5131" name="Text Box 16"/>
          <p:cNvSpPr txBox="1">
            <a:spLocks noChangeArrowheads="1"/>
          </p:cNvSpPr>
          <p:nvPr/>
        </p:nvSpPr>
        <p:spPr bwMode="auto">
          <a:xfrm>
            <a:off x="8243888" y="57562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1600" b="1"/>
              <a:t>ı</a:t>
            </a:r>
          </a:p>
        </p:txBody>
      </p:sp>
      <p:sp>
        <p:nvSpPr>
          <p:cNvPr id="5132" name="Text Box 17"/>
          <p:cNvSpPr txBox="1">
            <a:spLocks noChangeArrowheads="1"/>
          </p:cNvSpPr>
          <p:nvPr/>
        </p:nvSpPr>
        <p:spPr bwMode="auto">
          <a:xfrm>
            <a:off x="6516688" y="57562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1600" b="1"/>
              <a:t>ı</a:t>
            </a:r>
          </a:p>
        </p:txBody>
      </p:sp>
      <p:sp>
        <p:nvSpPr>
          <p:cNvPr id="5133" name="Text Box 18"/>
          <p:cNvSpPr txBox="1">
            <a:spLocks noChangeArrowheads="1"/>
          </p:cNvSpPr>
          <p:nvPr/>
        </p:nvSpPr>
        <p:spPr bwMode="auto">
          <a:xfrm>
            <a:off x="7308850" y="57562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1600" b="1"/>
              <a:t>ı</a:t>
            </a:r>
          </a:p>
        </p:txBody>
      </p:sp>
      <p:sp>
        <p:nvSpPr>
          <p:cNvPr id="5134" name="Text Box 20"/>
          <p:cNvSpPr txBox="1">
            <a:spLocks noChangeArrowheads="1"/>
          </p:cNvSpPr>
          <p:nvPr/>
        </p:nvSpPr>
        <p:spPr bwMode="auto">
          <a:xfrm rot="-5400000">
            <a:off x="-849312" y="3644901"/>
            <a:ext cx="4722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000" b="1" dirty="0"/>
              <a:t>Her 100.000 kişide KKH ölümü (1960) </a:t>
            </a:r>
          </a:p>
        </p:txBody>
      </p:sp>
      <p:sp>
        <p:nvSpPr>
          <p:cNvPr id="5135" name="Text Box 21"/>
          <p:cNvSpPr txBox="1">
            <a:spLocks noChangeArrowheads="1"/>
          </p:cNvSpPr>
          <p:nvPr/>
        </p:nvSpPr>
        <p:spPr bwMode="auto">
          <a:xfrm>
            <a:off x="5292725" y="6237288"/>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000" b="1"/>
              <a:t>Kişi başına sigara (1960) </a:t>
            </a:r>
          </a:p>
        </p:txBody>
      </p:sp>
      <p:sp>
        <p:nvSpPr>
          <p:cNvPr id="5136" name="Text Box 23"/>
          <p:cNvSpPr txBox="1">
            <a:spLocks noChangeArrowheads="1"/>
          </p:cNvSpPr>
          <p:nvPr/>
        </p:nvSpPr>
        <p:spPr bwMode="auto">
          <a:xfrm>
            <a:off x="1111827" y="973634"/>
            <a:ext cx="81741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000" b="1" dirty="0">
                <a:latin typeface="Times New Roman" panose="02020603050405020304" pitchFamily="18" charset="0"/>
              </a:rPr>
              <a:t>ABD’de eyaletler arasında sigara tüketimi ile KKH ölümleri dağılımı</a:t>
            </a:r>
          </a:p>
        </p:txBody>
      </p:sp>
      <p:sp>
        <p:nvSpPr>
          <p:cNvPr id="5123" name="Rectangle 4"/>
          <p:cNvSpPr>
            <a:spLocks noChangeArrowheads="1"/>
          </p:cNvSpPr>
          <p:nvPr/>
        </p:nvSpPr>
        <p:spPr bwMode="auto">
          <a:xfrm>
            <a:off x="1331912" y="274638"/>
            <a:ext cx="7354887" cy="5984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dirty="0" err="1" smtClean="0">
                <a:solidFill>
                  <a:srgbClr val="FF3399"/>
                </a:solidFill>
              </a:rPr>
              <a:t>Korelasyonel</a:t>
            </a:r>
            <a:r>
              <a:rPr lang="tr-TR" altLang="en-US" sz="4400" dirty="0" smtClean="0">
                <a:solidFill>
                  <a:srgbClr val="FF3399"/>
                </a:solidFill>
              </a:rPr>
              <a:t> </a:t>
            </a:r>
            <a:r>
              <a:rPr lang="tr-TR" altLang="en-US" sz="4400" dirty="0">
                <a:solidFill>
                  <a:srgbClr val="FF3399"/>
                </a:solidFill>
              </a:rPr>
              <a:t>Çalışmalar</a:t>
            </a:r>
          </a:p>
        </p:txBody>
      </p:sp>
    </p:spTree>
    <p:extLst>
      <p:ext uri="{BB962C8B-B14F-4D97-AF65-F5344CB8AC3E}">
        <p14:creationId xmlns:p14="http://schemas.microsoft.com/office/powerpoint/2010/main" val="82539729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12775" y="228600"/>
            <a:ext cx="8153400" cy="990600"/>
          </a:xfrm>
        </p:spPr>
        <p:txBody>
          <a:bodyPr/>
          <a:lstStyle/>
          <a:p>
            <a:pPr eaLnBrk="1" hangingPunct="1"/>
            <a:r>
              <a:rPr lang="tr-TR" altLang="en-US" sz="3600" smtClean="0"/>
              <a:t>Metaanalizde </a:t>
            </a:r>
            <a:r>
              <a:rPr lang="en-US" altLang="en-US" sz="3600" smtClean="0"/>
              <a:t>Selection bias</a:t>
            </a:r>
          </a:p>
        </p:txBody>
      </p:sp>
      <p:sp>
        <p:nvSpPr>
          <p:cNvPr id="45061" name="Rectangle 3"/>
          <p:cNvSpPr>
            <a:spLocks noGrp="1" noChangeArrowheads="1"/>
          </p:cNvSpPr>
          <p:nvPr>
            <p:ph sz="quarter" idx="1"/>
          </p:nvPr>
        </p:nvSpPr>
        <p:spPr>
          <a:xfrm>
            <a:off x="1179070" y="1108102"/>
            <a:ext cx="7587105" cy="4700587"/>
          </a:xfrm>
        </p:spPr>
        <p:txBody>
          <a:bodyPr>
            <a:normAutofit/>
          </a:bodyPr>
          <a:lstStyle/>
          <a:p>
            <a:pPr marL="320040" indent="-320040" eaLnBrk="1" fontAlgn="auto" hangingPunct="1">
              <a:lnSpc>
                <a:spcPct val="90000"/>
              </a:lnSpc>
              <a:spcAft>
                <a:spcPts val="0"/>
              </a:spcAft>
              <a:buFont typeface="Wingdings"/>
              <a:buNone/>
              <a:defRPr/>
            </a:pPr>
            <a:r>
              <a:rPr lang="tr-TR" dirty="0" smtClean="0"/>
              <a:t>Dil (İngilizce bildirilerin daha çok yayınlanması)</a:t>
            </a:r>
            <a:endParaRPr lang="en-GB" dirty="0" smtClean="0"/>
          </a:p>
          <a:p>
            <a:pPr marL="320040" indent="-320040" eaLnBrk="1" fontAlgn="auto" hangingPunct="1">
              <a:lnSpc>
                <a:spcPct val="90000"/>
              </a:lnSpc>
              <a:spcAft>
                <a:spcPts val="0"/>
              </a:spcAft>
              <a:buFont typeface="Wingdings"/>
              <a:buNone/>
              <a:defRPr/>
            </a:pPr>
            <a:r>
              <a:rPr lang="en-GB" dirty="0" smtClean="0"/>
              <a:t>Database bias</a:t>
            </a:r>
            <a:r>
              <a:rPr lang="tr-TR" dirty="0" smtClean="0"/>
              <a:t> (Bazı dergilerin veritabanlarında olmaması)</a:t>
            </a:r>
            <a:endParaRPr lang="en-GB" dirty="0" smtClean="0"/>
          </a:p>
          <a:p>
            <a:pPr marL="320040" indent="-320040" eaLnBrk="1" fontAlgn="auto" hangingPunct="1">
              <a:lnSpc>
                <a:spcPct val="90000"/>
              </a:lnSpc>
              <a:spcAft>
                <a:spcPts val="0"/>
              </a:spcAft>
              <a:buFont typeface="Wingdings"/>
              <a:buNone/>
              <a:defRPr/>
            </a:pPr>
            <a:r>
              <a:rPr lang="en-GB" dirty="0" smtClean="0"/>
              <a:t>Publication bias</a:t>
            </a:r>
            <a:r>
              <a:rPr lang="tr-TR" dirty="0" smtClean="0"/>
              <a:t> (“Pozitif” bildirimlerin daha çok yayınlanması)</a:t>
            </a:r>
            <a:endParaRPr lang="en-GB" dirty="0" smtClean="0"/>
          </a:p>
          <a:p>
            <a:pPr marL="320040" indent="-320040" eaLnBrk="1" fontAlgn="auto" hangingPunct="1">
              <a:lnSpc>
                <a:spcPct val="90000"/>
              </a:lnSpc>
              <a:spcAft>
                <a:spcPts val="0"/>
              </a:spcAft>
              <a:buFont typeface="Wingdings"/>
              <a:buNone/>
              <a:defRPr/>
            </a:pPr>
            <a:r>
              <a:rPr lang="tr-TR" dirty="0" smtClean="0"/>
              <a:t>Verilerin raporlanmasında bias (Dahil etme kriterlerinin arama işleminde değişmesi)</a:t>
            </a:r>
            <a:endParaRPr lang="en-GB" dirty="0" smtClean="0"/>
          </a:p>
          <a:p>
            <a:pPr marL="320040" indent="-320040" eaLnBrk="1" fontAlgn="auto" hangingPunct="1">
              <a:lnSpc>
                <a:spcPct val="90000"/>
              </a:lnSpc>
              <a:spcAft>
                <a:spcPts val="0"/>
              </a:spcAft>
              <a:buFont typeface="Wingdings"/>
              <a:buNone/>
              <a:defRPr/>
            </a:pPr>
            <a:r>
              <a:rPr lang="en-GB" dirty="0" smtClean="0"/>
              <a:t>Citation bias</a:t>
            </a:r>
            <a:r>
              <a:rPr lang="tr-TR" dirty="0" smtClean="0"/>
              <a:t> (Tanınmış uzmanların daha çok sitasyonu)</a:t>
            </a:r>
            <a:endParaRPr lang="en-GB" dirty="0" smtClean="0"/>
          </a:p>
          <a:p>
            <a:pPr marL="320040" indent="-320040" eaLnBrk="1" fontAlgn="auto" hangingPunct="1">
              <a:lnSpc>
                <a:spcPct val="90000"/>
              </a:lnSpc>
              <a:spcAft>
                <a:spcPts val="0"/>
              </a:spcAft>
              <a:buFont typeface="Wingdings"/>
              <a:buNone/>
              <a:defRPr/>
            </a:pPr>
            <a:r>
              <a:rPr lang="en-GB" dirty="0" smtClean="0"/>
              <a:t>Multiple publication bias</a:t>
            </a:r>
            <a:r>
              <a:rPr lang="tr-TR" dirty="0" smtClean="0"/>
              <a:t> (Bir yazının birden fazla kez yayınlanması)</a:t>
            </a:r>
          </a:p>
          <a:p>
            <a:pPr marL="320040" indent="-320040" eaLnBrk="1" fontAlgn="auto" hangingPunct="1">
              <a:lnSpc>
                <a:spcPct val="90000"/>
              </a:lnSpc>
              <a:spcAft>
                <a:spcPts val="0"/>
              </a:spcAft>
              <a:buFontTx/>
              <a:buNone/>
              <a:defRPr/>
            </a:pPr>
            <a:r>
              <a:rPr lang="tr-TR" dirty="0" smtClean="0"/>
              <a:t>Örneklem büyüklüğü</a:t>
            </a:r>
            <a:endParaRPr lang="en-GB" dirty="0" smtClean="0"/>
          </a:p>
        </p:txBody>
      </p:sp>
    </p:spTree>
    <p:extLst>
      <p:ext uri="{BB962C8B-B14F-4D97-AF65-F5344CB8AC3E}">
        <p14:creationId xmlns:p14="http://schemas.microsoft.com/office/powerpoint/2010/main" val="24331420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072074" y="0"/>
            <a:ext cx="7704667" cy="1981200"/>
          </a:xfrm>
        </p:spPr>
        <p:txBody>
          <a:bodyPr/>
          <a:lstStyle/>
          <a:p>
            <a:pPr eaLnBrk="1" hangingPunct="1"/>
            <a:r>
              <a:rPr lang="tr-TR" altLang="en-US" sz="4100" b="1" dirty="0" smtClean="0"/>
              <a:t>Hangi konu için hangi araştırma?</a:t>
            </a:r>
          </a:p>
        </p:txBody>
      </p:sp>
      <p:graphicFrame>
        <p:nvGraphicFramePr>
          <p:cNvPr id="7170" name="Object 2"/>
          <p:cNvGraphicFramePr>
            <a:graphicFrameLocks noGrp="1" noChangeAspect="1"/>
          </p:cNvGraphicFramePr>
          <p:nvPr>
            <p:ph idx="1"/>
          </p:nvPr>
        </p:nvGraphicFramePr>
        <p:xfrm>
          <a:off x="-1000125" y="1601788"/>
          <a:ext cx="11139488" cy="5256212"/>
        </p:xfrm>
        <a:graphic>
          <a:graphicData uri="http://schemas.openxmlformats.org/presentationml/2006/ole">
            <mc:AlternateContent xmlns:mc="http://schemas.openxmlformats.org/markup-compatibility/2006">
              <mc:Choice xmlns:v="urn:schemas-microsoft-com:vml" Requires="v">
                <p:oleObj spid="_x0000_s5144" name="Belge" r:id="rId4" imgW="9074625" imgH="4280711" progId="Word.Document.8">
                  <p:embed/>
                </p:oleObj>
              </mc:Choice>
              <mc:Fallback>
                <p:oleObj name="Belge" r:id="rId4" imgW="9074625" imgH="428071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5" y="1601788"/>
                        <a:ext cx="1113948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7985046"/>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592138" y="576263"/>
          <a:ext cx="7962900" cy="6453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02" name="Text Box 10"/>
          <p:cNvSpPr txBox="1">
            <a:spLocks noChangeArrowheads="1"/>
          </p:cNvSpPr>
          <p:nvPr/>
        </p:nvSpPr>
        <p:spPr bwMode="auto">
          <a:xfrm>
            <a:off x="1064302" y="217487"/>
            <a:ext cx="8079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en-US" sz="2400" b="1" dirty="0" err="1">
                <a:latin typeface="Comic Sans MS" panose="030F0702030302020204" pitchFamily="66" charset="0"/>
              </a:rPr>
              <a:t>Nedensel</a:t>
            </a:r>
            <a:r>
              <a:rPr lang="tr-TR" altLang="en-US" sz="2400" b="1" dirty="0">
                <a:latin typeface="Comic Sans MS" panose="030F0702030302020204" pitchFamily="66" charset="0"/>
              </a:rPr>
              <a:t> ilişkiyi inceleme gücü açısından araştırmalar</a:t>
            </a:r>
          </a:p>
        </p:txBody>
      </p:sp>
    </p:spTree>
    <p:extLst>
      <p:ext uri="{BB962C8B-B14F-4D97-AF65-F5344CB8AC3E}">
        <p14:creationId xmlns:p14="http://schemas.microsoft.com/office/powerpoint/2010/main" val="30037969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tLang="en-US" sz="3600" smtClean="0">
                <a:solidFill>
                  <a:schemeClr val="tx1"/>
                </a:solidFill>
              </a:rPr>
              <a:t>BİR İLİŞKİ BULUNDUĞUNDA:</a:t>
            </a:r>
            <a:endParaRPr lang="en-US" altLang="en-US" smtClean="0">
              <a:solidFill>
                <a:schemeClr val="tx1"/>
              </a:solidFill>
            </a:endParaRPr>
          </a:p>
        </p:txBody>
      </p:sp>
      <p:sp>
        <p:nvSpPr>
          <p:cNvPr id="92163" name="Rectangle 3"/>
          <p:cNvSpPr>
            <a:spLocks noGrp="1" noChangeArrowheads="1"/>
          </p:cNvSpPr>
          <p:nvPr>
            <p:ph idx="1"/>
          </p:nvPr>
        </p:nvSpPr>
        <p:spPr>
          <a:xfrm>
            <a:off x="1177005" y="2142344"/>
            <a:ext cx="7704667" cy="3332816"/>
          </a:xfrm>
        </p:spPr>
        <p:txBody>
          <a:bodyPr/>
          <a:lstStyle/>
          <a:p>
            <a:pPr eaLnBrk="1" hangingPunct="1">
              <a:buClr>
                <a:srgbClr val="FFFF66"/>
              </a:buClr>
              <a:buFont typeface="Wingdings" panose="05000000000000000000" pitchFamily="2" charset="2"/>
              <a:buChar char="Ø"/>
            </a:pPr>
            <a:r>
              <a:rPr lang="en-US" altLang="en-US" dirty="0" smtClean="0"/>
              <a:t> </a:t>
            </a:r>
            <a:r>
              <a:rPr lang="en-US" altLang="en-US" dirty="0" err="1" smtClean="0"/>
              <a:t>Şans</a:t>
            </a:r>
            <a:r>
              <a:rPr lang="en-US" altLang="en-US" dirty="0" smtClean="0"/>
              <a:t> </a:t>
            </a:r>
            <a:r>
              <a:rPr lang="en-US" altLang="en-US" dirty="0" err="1" smtClean="0"/>
              <a:t>olabilir</a:t>
            </a:r>
            <a:r>
              <a:rPr lang="en-US" altLang="en-US" dirty="0" smtClean="0"/>
              <a:t> mi ? (random </a:t>
            </a:r>
            <a:r>
              <a:rPr lang="en-US" altLang="en-US" dirty="0" err="1" smtClean="0"/>
              <a:t>hata</a:t>
            </a:r>
            <a:r>
              <a:rPr lang="en-US" altLang="en-US" dirty="0" smtClean="0"/>
              <a:t>)</a:t>
            </a:r>
          </a:p>
          <a:p>
            <a:pPr eaLnBrk="1" hangingPunct="1">
              <a:buClr>
                <a:srgbClr val="FFFF66"/>
              </a:buClr>
              <a:buFont typeface="Wingdings" panose="05000000000000000000" pitchFamily="2" charset="2"/>
              <a:buChar char="Ø"/>
            </a:pPr>
            <a:r>
              <a:rPr lang="en-US" altLang="en-US" dirty="0" smtClean="0"/>
              <a:t> </a:t>
            </a:r>
            <a:r>
              <a:rPr lang="en-US" altLang="en-US" dirty="0" err="1" smtClean="0"/>
              <a:t>Sistematik</a:t>
            </a:r>
            <a:r>
              <a:rPr lang="en-US" altLang="en-US" dirty="0" smtClean="0"/>
              <a:t> </a:t>
            </a:r>
            <a:r>
              <a:rPr lang="en-US" altLang="en-US" dirty="0" err="1" smtClean="0"/>
              <a:t>hata</a:t>
            </a:r>
            <a:r>
              <a:rPr lang="en-US" altLang="en-US" dirty="0" smtClean="0"/>
              <a:t> </a:t>
            </a:r>
            <a:r>
              <a:rPr lang="en-US" altLang="en-US" dirty="0" err="1" smtClean="0"/>
              <a:t>yapılmış</a:t>
            </a:r>
            <a:r>
              <a:rPr lang="en-US" altLang="en-US" dirty="0" smtClean="0"/>
              <a:t> </a:t>
            </a:r>
            <a:r>
              <a:rPr lang="en-US" altLang="en-US" dirty="0" err="1" smtClean="0"/>
              <a:t>olabilir</a:t>
            </a:r>
            <a:r>
              <a:rPr lang="en-US" altLang="en-US" dirty="0" smtClean="0"/>
              <a:t> mi ? (bias)</a:t>
            </a:r>
          </a:p>
          <a:p>
            <a:pPr eaLnBrk="1" hangingPunct="1">
              <a:buClr>
                <a:srgbClr val="FFFF66"/>
              </a:buClr>
              <a:buFont typeface="Wingdings" panose="05000000000000000000" pitchFamily="2" charset="2"/>
              <a:buChar char="Ø"/>
            </a:pPr>
            <a:r>
              <a:rPr lang="en-US" altLang="en-US" dirty="0" smtClean="0"/>
              <a:t> </a:t>
            </a:r>
            <a:r>
              <a:rPr lang="en-US" altLang="en-US" dirty="0" err="1" smtClean="0"/>
              <a:t>Karıştırıcı</a:t>
            </a:r>
            <a:r>
              <a:rPr lang="en-US" altLang="en-US" dirty="0" smtClean="0"/>
              <a:t> </a:t>
            </a:r>
            <a:r>
              <a:rPr lang="en-US" altLang="en-US" dirty="0" err="1" smtClean="0"/>
              <a:t>faktörlerin</a:t>
            </a:r>
            <a:r>
              <a:rPr lang="en-US" altLang="en-US" dirty="0" smtClean="0"/>
              <a:t> </a:t>
            </a:r>
            <a:r>
              <a:rPr lang="en-US" altLang="en-US" dirty="0" err="1" smtClean="0"/>
              <a:t>rolü</a:t>
            </a:r>
            <a:r>
              <a:rPr lang="en-US" altLang="en-US" dirty="0" smtClean="0"/>
              <a:t> </a:t>
            </a:r>
            <a:r>
              <a:rPr lang="en-US" altLang="en-US" dirty="0" err="1" smtClean="0"/>
              <a:t>var</a:t>
            </a:r>
            <a:r>
              <a:rPr lang="en-US" altLang="en-US" dirty="0" smtClean="0"/>
              <a:t> </a:t>
            </a:r>
            <a:r>
              <a:rPr lang="en-US" altLang="en-US" dirty="0" err="1" smtClean="0"/>
              <a:t>mı</a:t>
            </a:r>
            <a:r>
              <a:rPr lang="en-US" altLang="en-US" dirty="0" smtClean="0"/>
              <a:t> ?</a:t>
            </a:r>
          </a:p>
          <a:p>
            <a:pPr eaLnBrk="1" hangingPunct="1">
              <a:buClr>
                <a:srgbClr val="FFFF66"/>
              </a:buClr>
              <a:buFont typeface="Wingdings" panose="05000000000000000000" pitchFamily="2" charset="2"/>
              <a:buChar char="Ø"/>
            </a:pPr>
            <a:r>
              <a:rPr lang="en-US" altLang="en-US" dirty="0" smtClean="0"/>
              <a:t> </a:t>
            </a:r>
            <a:r>
              <a:rPr lang="en-US" altLang="en-US" dirty="0" err="1" smtClean="0"/>
              <a:t>İlişki</a:t>
            </a:r>
            <a:r>
              <a:rPr lang="en-US" altLang="en-US" dirty="0" smtClean="0"/>
              <a:t> “</a:t>
            </a:r>
            <a:r>
              <a:rPr lang="en-US" altLang="en-US" dirty="0" err="1" smtClean="0"/>
              <a:t>nedensel</a:t>
            </a:r>
            <a:r>
              <a:rPr lang="en-US" altLang="en-US" dirty="0" smtClean="0"/>
              <a:t>” </a:t>
            </a:r>
            <a:r>
              <a:rPr lang="en-US" altLang="en-US" dirty="0" err="1" smtClean="0"/>
              <a:t>tipte</a:t>
            </a:r>
            <a:r>
              <a:rPr lang="en-US" altLang="en-US" dirty="0" smtClean="0"/>
              <a:t> </a:t>
            </a:r>
            <a:r>
              <a:rPr lang="en-US" altLang="en-US" dirty="0" err="1" smtClean="0"/>
              <a:t>midir</a:t>
            </a:r>
            <a:r>
              <a:rPr lang="en-US" altLang="en-US" dirty="0" smtClean="0"/>
              <a:t> ? </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DA4603-C0F0-4C92-B7B0-9FA71CB28D20}" type="slidenum">
              <a:rPr lang="en-US" altLang="en-US">
                <a:latin typeface="Comic Sans MS" panose="030F0702030302020204" pitchFamily="66" charset="0"/>
              </a:rPr>
              <a:pPr eaLnBrk="1" hangingPunct="1"/>
              <a:t>113</a:t>
            </a:fld>
            <a:endParaRPr lang="en-US" altLang="en-US">
              <a:latin typeface="Comic Sans MS" panose="030F0702030302020204" pitchFamily="66" charset="0"/>
            </a:endParaRPr>
          </a:p>
        </p:txBody>
      </p:sp>
    </p:spTree>
    <p:extLst>
      <p:ext uri="{BB962C8B-B14F-4D97-AF65-F5344CB8AC3E}">
        <p14:creationId xmlns:p14="http://schemas.microsoft.com/office/powerpoint/2010/main" val="285364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63">
                                            <p:txEl>
                                              <p:pRg st="3" end="3"/>
                                            </p:txEl>
                                          </p:spTgt>
                                        </p:tgtEl>
                                        <p:attrNameLst>
                                          <p:attrName>style.visibility</p:attrName>
                                        </p:attrNameLst>
                                      </p:cBhvr>
                                      <p:to>
                                        <p:strVal val="visible"/>
                                      </p:to>
                                    </p:set>
                                    <p:anim calcmode="lin" valueType="num">
                                      <p:cBhvr additive="base">
                                        <p:cTn id="25"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defRPr/>
            </a:pPr>
            <a:r>
              <a:rPr lang="tr-TR" sz="3600" dirty="0" smtClean="0">
                <a:solidFill>
                  <a:schemeClr val="tx1"/>
                </a:solidFill>
              </a:rPr>
              <a:t>ARAŞTIRMALARDA TARAF TUTMA </a:t>
            </a:r>
            <a:br>
              <a:rPr lang="tr-TR" sz="3600" dirty="0" smtClean="0">
                <a:solidFill>
                  <a:schemeClr val="tx1"/>
                </a:solidFill>
              </a:rPr>
            </a:br>
            <a:r>
              <a:rPr lang="tr-TR" sz="3600" dirty="0" smtClean="0">
                <a:solidFill>
                  <a:schemeClr val="tx1"/>
                </a:solidFill>
              </a:rPr>
              <a:t>(BIAS) / YANILGI / YANLILIK </a:t>
            </a:r>
            <a:endParaRPr lang="en-US" sz="3600" dirty="0" smtClean="0">
              <a:solidFill>
                <a:schemeClr val="tx1"/>
              </a:solidFill>
            </a:endParaRPr>
          </a:p>
        </p:txBody>
      </p:sp>
      <p:sp>
        <p:nvSpPr>
          <p:cNvPr id="67587" name="Rectangle 3"/>
          <p:cNvSpPr>
            <a:spLocks noGrp="1" noChangeArrowheads="1"/>
          </p:cNvSpPr>
          <p:nvPr>
            <p:ph idx="1"/>
          </p:nvPr>
        </p:nvSpPr>
        <p:spPr>
          <a:xfrm>
            <a:off x="785813" y="2000250"/>
            <a:ext cx="7772400" cy="4343400"/>
          </a:xfrm>
        </p:spPr>
        <p:txBody>
          <a:bodyPr/>
          <a:lstStyle/>
          <a:p>
            <a:pPr eaLnBrk="1" hangingPunct="1">
              <a:buClr>
                <a:srgbClr val="FFFF66"/>
              </a:buClr>
              <a:buFont typeface="Wingdings" panose="05000000000000000000" pitchFamily="2" charset="2"/>
              <a:buNone/>
              <a:defRPr/>
            </a:pPr>
            <a:r>
              <a:rPr lang="tr-TR" dirty="0" smtClean="0">
                <a:solidFill>
                  <a:srgbClr val="FFFF66"/>
                </a:solidFill>
                <a:effectLst>
                  <a:outerShdw blurRad="38100" dist="38100" dir="2700000" algn="tl">
                    <a:srgbClr val="000000"/>
                  </a:outerShdw>
                </a:effectLst>
                <a:latin typeface="Arial" pitchFamily="34" charset="0"/>
              </a:rPr>
              <a:t> </a:t>
            </a:r>
            <a:r>
              <a:rPr lang="tr-TR" dirty="0" smtClean="0">
                <a:latin typeface="+mj-lt"/>
              </a:rPr>
              <a:t>Tanım:</a:t>
            </a:r>
          </a:p>
          <a:p>
            <a:pPr eaLnBrk="1" hangingPunct="1">
              <a:buClr>
                <a:srgbClr val="FFFF66"/>
              </a:buClr>
              <a:buFont typeface="Wingdings" panose="05000000000000000000" pitchFamily="2" charset="2"/>
              <a:buNone/>
              <a:defRPr/>
            </a:pPr>
            <a:r>
              <a:rPr lang="tr-TR" dirty="0" smtClean="0">
                <a:latin typeface="+mj-lt"/>
              </a:rPr>
              <a:t> Araştırmanın Örneklemi, Veri Toplama</a:t>
            </a:r>
          </a:p>
          <a:p>
            <a:pPr eaLnBrk="1" hangingPunct="1">
              <a:buClr>
                <a:srgbClr val="FFFF66"/>
              </a:buClr>
              <a:buFont typeface="Wingdings" panose="05000000000000000000" pitchFamily="2" charset="2"/>
              <a:buNone/>
              <a:defRPr/>
            </a:pPr>
            <a:r>
              <a:rPr lang="tr-TR" dirty="0" smtClean="0">
                <a:latin typeface="+mj-lt"/>
              </a:rPr>
              <a:t> Yöntemleri, Verilerin Analizleri ve</a:t>
            </a:r>
          </a:p>
          <a:p>
            <a:pPr eaLnBrk="1" hangingPunct="1">
              <a:buClr>
                <a:srgbClr val="FFFF66"/>
              </a:buClr>
              <a:buFont typeface="Wingdings" panose="05000000000000000000" pitchFamily="2" charset="2"/>
              <a:buNone/>
              <a:defRPr/>
            </a:pPr>
            <a:r>
              <a:rPr lang="tr-TR" dirty="0" smtClean="0">
                <a:latin typeface="+mj-lt"/>
              </a:rPr>
              <a:t> Sonuçların Yorumlanmasına İlişkin,</a:t>
            </a:r>
          </a:p>
          <a:p>
            <a:pPr eaLnBrk="1" hangingPunct="1">
              <a:buClr>
                <a:srgbClr val="FFFF66"/>
              </a:buClr>
              <a:buFont typeface="Wingdings" panose="05000000000000000000" pitchFamily="2" charset="2"/>
              <a:buNone/>
              <a:defRPr/>
            </a:pPr>
            <a:r>
              <a:rPr lang="tr-TR" dirty="0" smtClean="0">
                <a:latin typeface="+mj-lt"/>
              </a:rPr>
              <a:t> Bilerek ya da Bilmeyerek Yapılan Hatalar</a:t>
            </a:r>
          </a:p>
          <a:p>
            <a:pPr eaLnBrk="1" hangingPunct="1">
              <a:buClr>
                <a:srgbClr val="FFFF66"/>
              </a:buClr>
              <a:buFont typeface="Wingdings" panose="05000000000000000000" pitchFamily="2" charset="2"/>
              <a:buNone/>
              <a:defRPr/>
            </a:pPr>
            <a:r>
              <a:rPr lang="tr-TR" dirty="0" smtClean="0">
                <a:latin typeface="+mj-lt"/>
              </a:rPr>
              <a:t> Nedeniyle Sonuçların “Gerçek” Durumu</a:t>
            </a:r>
          </a:p>
          <a:p>
            <a:pPr eaLnBrk="1" hangingPunct="1">
              <a:buClr>
                <a:srgbClr val="FFFF66"/>
              </a:buClr>
              <a:buFont typeface="Wingdings" panose="05000000000000000000" pitchFamily="2" charset="2"/>
              <a:buNone/>
              <a:defRPr/>
            </a:pPr>
            <a:r>
              <a:rPr lang="tr-TR" dirty="0" smtClean="0">
                <a:latin typeface="+mj-lt"/>
              </a:rPr>
              <a:t> Yansıtmamasıdır</a:t>
            </a:r>
          </a:p>
          <a:p>
            <a:pPr eaLnBrk="1" hangingPunct="1">
              <a:buClr>
                <a:srgbClr val="FFFF66"/>
              </a:buClr>
              <a:buFont typeface="Wingdings" panose="05000000000000000000" pitchFamily="2" charset="2"/>
              <a:buNone/>
              <a:defRPr/>
            </a:pPr>
            <a:r>
              <a:rPr lang="tr-TR" dirty="0" smtClean="0">
                <a:solidFill>
                  <a:schemeClr val="bg1"/>
                </a:solidFill>
                <a:effectLst>
                  <a:outerShdw blurRad="38100" dist="38100" dir="2700000" algn="tl">
                    <a:srgbClr val="000000"/>
                  </a:outerShdw>
                </a:effectLst>
                <a:latin typeface="Arial" pitchFamily="34" charset="0"/>
              </a:rPr>
              <a:t> </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A8686B-3DE2-44BC-9F6F-6F551E4C225B}" type="slidenum">
              <a:rPr lang="en-US" altLang="en-US">
                <a:latin typeface="Comic Sans MS" panose="030F0702030302020204" pitchFamily="66" charset="0"/>
              </a:rPr>
              <a:pPr eaLnBrk="1" hangingPunct="1"/>
              <a:t>114</a:t>
            </a:fld>
            <a:endParaRPr lang="en-US" altLang="en-US">
              <a:latin typeface="Comic Sans MS" panose="030F0702030302020204" pitchFamily="66" charset="0"/>
            </a:endParaRPr>
          </a:p>
        </p:txBody>
      </p:sp>
    </p:spTree>
    <p:extLst>
      <p:ext uri="{BB962C8B-B14F-4D97-AF65-F5344CB8AC3E}">
        <p14:creationId xmlns:p14="http://schemas.microsoft.com/office/powerpoint/2010/main" val="10017763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50963" y="642938"/>
            <a:ext cx="7793037" cy="1462087"/>
          </a:xfrm>
        </p:spPr>
        <p:txBody>
          <a:bodyPr>
            <a:normAutofit fontScale="90000"/>
          </a:bodyPr>
          <a:lstStyle/>
          <a:p>
            <a:pPr eaLnBrk="1" hangingPunct="1">
              <a:defRPr/>
            </a:pPr>
            <a:r>
              <a:rPr lang="tr-TR" sz="3600" dirty="0" smtClean="0">
                <a:solidFill>
                  <a:srgbClr val="99FF66"/>
                </a:solidFill>
                <a:effectLst>
                  <a:outerShdw blurRad="38100" dist="38100" dir="2700000" algn="tl">
                    <a:srgbClr val="000000"/>
                  </a:outerShdw>
                </a:effectLst>
                <a:latin typeface="Arial" pitchFamily="34" charset="0"/>
              </a:rPr>
              <a:t/>
            </a:r>
            <a:br>
              <a:rPr lang="tr-TR" sz="3600" dirty="0" smtClean="0">
                <a:solidFill>
                  <a:srgbClr val="99FF66"/>
                </a:solidFill>
                <a:effectLst>
                  <a:outerShdw blurRad="38100" dist="38100" dir="2700000" algn="tl">
                    <a:srgbClr val="000000"/>
                  </a:outerShdw>
                </a:effectLst>
                <a:latin typeface="Arial" pitchFamily="34" charset="0"/>
              </a:rPr>
            </a:br>
            <a:r>
              <a:rPr lang="en-US" sz="3600" dirty="0" smtClean="0">
                <a:solidFill>
                  <a:schemeClr val="tx1"/>
                </a:solidFill>
              </a:rPr>
              <a:t>TARAF TUTMA/YANILGI (BIAS) TÜRLERİ</a:t>
            </a:r>
            <a:r>
              <a:rPr lang="tr-TR" sz="3600" dirty="0" smtClean="0">
                <a:solidFill>
                  <a:schemeClr val="tx1"/>
                </a:solidFill>
              </a:rPr>
              <a:t> </a:t>
            </a:r>
            <a:r>
              <a:rPr lang="tr-TR" sz="3600" dirty="0" smtClean="0">
                <a:solidFill>
                  <a:srgbClr val="99FF66"/>
                </a:solidFill>
                <a:effectLst>
                  <a:outerShdw blurRad="38100" dist="38100" dir="2700000" algn="tl">
                    <a:srgbClr val="000000"/>
                  </a:outerShdw>
                </a:effectLst>
              </a:rPr>
              <a:t/>
            </a:r>
            <a:br>
              <a:rPr lang="tr-TR" sz="3600" dirty="0" smtClean="0">
                <a:solidFill>
                  <a:srgbClr val="99FF66"/>
                </a:solidFill>
                <a:effectLst>
                  <a:outerShdw blurRad="38100" dist="38100" dir="2700000" algn="tl">
                    <a:srgbClr val="000000"/>
                  </a:outerShdw>
                </a:effectLst>
              </a:rPr>
            </a:br>
            <a:endParaRPr lang="en-US" sz="3600" dirty="0" smtClean="0">
              <a:solidFill>
                <a:srgbClr val="99FF66"/>
              </a:solidFill>
              <a:effectLst>
                <a:outerShdw blurRad="38100" dist="38100" dir="2700000" algn="tl">
                  <a:srgbClr val="000000"/>
                </a:outerShdw>
              </a:effectLst>
            </a:endParaRPr>
          </a:p>
        </p:txBody>
      </p:sp>
      <p:sp>
        <p:nvSpPr>
          <p:cNvPr id="68611" name="Rectangle 3"/>
          <p:cNvSpPr>
            <a:spLocks noGrp="1" noChangeArrowheads="1"/>
          </p:cNvSpPr>
          <p:nvPr>
            <p:ph idx="1"/>
          </p:nvPr>
        </p:nvSpPr>
        <p:spPr>
          <a:xfrm>
            <a:off x="685800" y="1571625"/>
            <a:ext cx="7772400" cy="4524375"/>
          </a:xfrm>
        </p:spPr>
        <p:txBody>
          <a:bodyPr>
            <a:normAutofit lnSpcReduction="10000"/>
          </a:bodyPr>
          <a:lstStyle/>
          <a:p>
            <a:pPr eaLnBrk="1" hangingPunct="1">
              <a:buClr>
                <a:srgbClr val="FFFF66"/>
              </a:buClr>
              <a:buFont typeface="Wingdings" panose="05000000000000000000" pitchFamily="2" charset="2"/>
              <a:buNone/>
              <a:defRPr/>
            </a:pPr>
            <a:endParaRPr lang="tr-TR" sz="2800" dirty="0" smtClean="0">
              <a:solidFill>
                <a:srgbClr val="FFFF66"/>
              </a:solidFill>
              <a:latin typeface="Arial" pitchFamily="34" charset="0"/>
            </a:endParaRPr>
          </a:p>
          <a:p>
            <a:pPr eaLnBrk="1" hangingPunct="1">
              <a:buClr>
                <a:srgbClr val="FFFF66"/>
              </a:buClr>
              <a:buFont typeface="Wingdings" panose="05000000000000000000" pitchFamily="2" charset="2"/>
              <a:buChar char="Ø"/>
              <a:defRPr/>
            </a:pPr>
            <a:r>
              <a:rPr lang="tr-TR" sz="2800" dirty="0" smtClean="0">
                <a:solidFill>
                  <a:schemeClr val="bg1"/>
                </a:solidFill>
                <a:effectLst>
                  <a:outerShdw blurRad="38100" dist="38100" dir="2700000" algn="tl">
                    <a:srgbClr val="000000"/>
                  </a:outerShdw>
                </a:effectLst>
                <a:latin typeface="Arial" pitchFamily="34" charset="0"/>
              </a:rPr>
              <a:t> </a:t>
            </a:r>
            <a:r>
              <a:rPr lang="tr-TR" sz="2800" dirty="0" smtClean="0">
                <a:latin typeface="+mj-lt"/>
              </a:rPr>
              <a:t>seçim (selection) yanılgısı</a:t>
            </a:r>
          </a:p>
          <a:p>
            <a:pPr eaLnBrk="1" hangingPunct="1">
              <a:buClr>
                <a:srgbClr val="FFFF66"/>
              </a:buClr>
              <a:buFont typeface="Wingdings" panose="05000000000000000000" pitchFamily="2" charset="2"/>
              <a:buChar char="Ø"/>
              <a:defRPr/>
            </a:pPr>
            <a:r>
              <a:rPr lang="tr-TR" sz="2800" dirty="0" smtClean="0">
                <a:latin typeface="+mj-lt"/>
              </a:rPr>
              <a:t> yanıt (response) yanılgısı</a:t>
            </a:r>
          </a:p>
          <a:p>
            <a:pPr eaLnBrk="1" hangingPunct="1">
              <a:buClr>
                <a:srgbClr val="FFFF66"/>
              </a:buClr>
              <a:buFont typeface="Wingdings" panose="05000000000000000000" pitchFamily="2" charset="2"/>
              <a:buChar char="Ø"/>
              <a:defRPr/>
            </a:pPr>
            <a:r>
              <a:rPr lang="tr-TR" sz="2800" dirty="0" smtClean="0">
                <a:latin typeface="+mj-lt"/>
              </a:rPr>
              <a:t> bilgi / ölçüm</a:t>
            </a:r>
            <a:r>
              <a:rPr lang="tr-TR" sz="2800" dirty="0" smtClean="0"/>
              <a:t> yanılgısı</a:t>
            </a:r>
            <a:endParaRPr lang="tr-TR" sz="2800" dirty="0" smtClean="0">
              <a:latin typeface="+mj-lt"/>
            </a:endParaRPr>
          </a:p>
          <a:p>
            <a:pPr eaLnBrk="1" hangingPunct="1">
              <a:buClr>
                <a:srgbClr val="FFFF66"/>
              </a:buClr>
              <a:buFont typeface="Wingdings" panose="05000000000000000000" pitchFamily="2" charset="2"/>
              <a:buNone/>
              <a:defRPr/>
            </a:pPr>
            <a:r>
              <a:rPr lang="tr-TR" sz="2800" dirty="0" smtClean="0">
                <a:latin typeface="+mj-lt"/>
              </a:rPr>
              <a:t>    (information / measurement) </a:t>
            </a:r>
          </a:p>
          <a:p>
            <a:pPr eaLnBrk="1" hangingPunct="1">
              <a:buClr>
                <a:srgbClr val="FFFF66"/>
              </a:buClr>
              <a:buFont typeface="Wingdings" panose="05000000000000000000" pitchFamily="2" charset="2"/>
              <a:buChar char="Ø"/>
              <a:defRPr/>
            </a:pPr>
            <a:r>
              <a:rPr lang="tr-TR" sz="2800" dirty="0" smtClean="0">
                <a:latin typeface="+mj-lt"/>
              </a:rPr>
              <a:t> analizlerden kaynaklanan yanılgılar</a:t>
            </a:r>
          </a:p>
          <a:p>
            <a:pPr eaLnBrk="1" hangingPunct="1">
              <a:buClr>
                <a:srgbClr val="FFFF66"/>
              </a:buClr>
              <a:buFont typeface="Wingdings" panose="05000000000000000000" pitchFamily="2" charset="2"/>
              <a:buChar char="Ø"/>
              <a:defRPr/>
            </a:pPr>
            <a:r>
              <a:rPr lang="tr-TR" sz="2800" dirty="0" smtClean="0">
                <a:latin typeface="+mj-lt"/>
              </a:rPr>
              <a:t> yayınlamada (publication) taraf</a:t>
            </a:r>
          </a:p>
          <a:p>
            <a:pPr eaLnBrk="1" hangingPunct="1">
              <a:buFont typeface="Wingdings" panose="05000000000000000000" pitchFamily="2" charset="2"/>
              <a:buNone/>
              <a:defRPr/>
            </a:pPr>
            <a:r>
              <a:rPr lang="tr-TR" sz="2800" dirty="0" smtClean="0">
                <a:latin typeface="+mj-lt"/>
              </a:rPr>
              <a:t>     tutma</a:t>
            </a:r>
            <a:endParaRPr lang="tr-TR" sz="2400" dirty="0" smtClean="0">
              <a:latin typeface="+mj-lt"/>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6E3376-37F7-480B-9B1C-A7A0E71A20E3}" type="slidenum">
              <a:rPr lang="en-US" altLang="en-US">
                <a:latin typeface="Comic Sans MS" panose="030F0702030302020204" pitchFamily="66" charset="0"/>
              </a:rPr>
              <a:pPr eaLnBrk="1" hangingPunct="1"/>
              <a:t>115</a:t>
            </a:fld>
            <a:endParaRPr lang="en-US" altLang="en-US">
              <a:latin typeface="Comic Sans MS" panose="030F0702030302020204" pitchFamily="66" charset="0"/>
            </a:endParaRPr>
          </a:p>
        </p:txBody>
      </p:sp>
    </p:spTree>
    <p:extLst>
      <p:ext uri="{BB962C8B-B14F-4D97-AF65-F5344CB8AC3E}">
        <p14:creationId xmlns:p14="http://schemas.microsoft.com/office/powerpoint/2010/main" val="40873499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350963" y="785813"/>
            <a:ext cx="7793037" cy="1462087"/>
          </a:xfrm>
        </p:spPr>
        <p:txBody>
          <a:bodyPr>
            <a:normAutofit fontScale="90000"/>
          </a:bodyPr>
          <a:lstStyle/>
          <a:p>
            <a:pPr eaLnBrk="1" hangingPunct="1">
              <a:defRPr/>
            </a:pPr>
            <a:r>
              <a:rPr lang="tr-TR" sz="3600" dirty="0" smtClean="0">
                <a:solidFill>
                  <a:srgbClr val="99FF66"/>
                </a:solidFill>
                <a:effectLst>
                  <a:outerShdw blurRad="38100" dist="38100" dir="2700000" algn="tl">
                    <a:srgbClr val="000000"/>
                  </a:outerShdw>
                </a:effectLst>
                <a:latin typeface="Arial" pitchFamily="34" charset="0"/>
              </a:rPr>
              <a:t/>
            </a:r>
            <a:br>
              <a:rPr lang="tr-TR" sz="3600" dirty="0" smtClean="0">
                <a:solidFill>
                  <a:srgbClr val="99FF66"/>
                </a:solidFill>
                <a:effectLst>
                  <a:outerShdw blurRad="38100" dist="38100" dir="2700000" algn="tl">
                    <a:srgbClr val="000000"/>
                  </a:outerShdw>
                </a:effectLst>
                <a:latin typeface="Arial" pitchFamily="34" charset="0"/>
              </a:rPr>
            </a:br>
            <a:r>
              <a:rPr lang="en-US" sz="3600" dirty="0" smtClean="0">
                <a:solidFill>
                  <a:schemeClr val="tx1"/>
                </a:solidFill>
              </a:rPr>
              <a:t>TARAF TUTMA/YANILGI (BIAS) TÜRLERİ</a:t>
            </a:r>
            <a:r>
              <a:rPr lang="tr-TR" sz="3600" dirty="0" smtClean="0">
                <a:solidFill>
                  <a:schemeClr val="tx1"/>
                </a:solidFill>
              </a:rPr>
              <a:t> </a:t>
            </a:r>
            <a:r>
              <a:rPr lang="tr-TR" sz="3600" dirty="0" smtClean="0">
                <a:solidFill>
                  <a:srgbClr val="99FF66"/>
                </a:solidFill>
                <a:effectLst>
                  <a:outerShdw blurRad="38100" dist="38100" dir="2700000" algn="tl">
                    <a:srgbClr val="000000"/>
                  </a:outerShdw>
                </a:effectLst>
                <a:latin typeface="Arial" pitchFamily="34" charset="0"/>
              </a:rPr>
              <a:t/>
            </a:r>
            <a:br>
              <a:rPr lang="tr-TR" sz="3600" dirty="0" smtClean="0">
                <a:solidFill>
                  <a:srgbClr val="99FF66"/>
                </a:solidFill>
                <a:effectLst>
                  <a:outerShdw blurRad="38100" dist="38100" dir="2700000" algn="tl">
                    <a:srgbClr val="000000"/>
                  </a:outerShdw>
                </a:effectLst>
                <a:latin typeface="Arial" pitchFamily="34" charset="0"/>
              </a:rPr>
            </a:br>
            <a:endParaRPr lang="en-US" sz="3600" dirty="0" smtClean="0">
              <a:solidFill>
                <a:srgbClr val="99FF66"/>
              </a:solidFill>
              <a:effectLst>
                <a:outerShdw blurRad="38100" dist="38100" dir="2700000" algn="tl">
                  <a:srgbClr val="000000"/>
                </a:outerShdw>
              </a:effectLst>
              <a:latin typeface="Arial" pitchFamily="34" charset="0"/>
            </a:endParaRPr>
          </a:p>
        </p:txBody>
      </p:sp>
      <p:sp>
        <p:nvSpPr>
          <p:cNvPr id="69635" name="Rectangle 3"/>
          <p:cNvSpPr>
            <a:spLocks noGrp="1" noChangeArrowheads="1"/>
          </p:cNvSpPr>
          <p:nvPr>
            <p:ph idx="1"/>
          </p:nvPr>
        </p:nvSpPr>
        <p:spPr>
          <a:xfrm>
            <a:off x="685800" y="1752600"/>
            <a:ext cx="7772400" cy="4191000"/>
          </a:xfrm>
        </p:spPr>
        <p:txBody>
          <a:bodyPr/>
          <a:lstStyle/>
          <a:p>
            <a:pPr eaLnBrk="1" hangingPunct="1">
              <a:buClr>
                <a:srgbClr val="FFFF66"/>
              </a:buClr>
              <a:buFont typeface="Wingdings" panose="05000000000000000000" pitchFamily="2" charset="2"/>
              <a:buNone/>
              <a:defRPr/>
            </a:pPr>
            <a:endParaRPr lang="tr-TR" dirty="0" smtClean="0">
              <a:solidFill>
                <a:srgbClr val="FFFF66"/>
              </a:solidFill>
              <a:effectLst>
                <a:outerShdw blurRad="38100" dist="38100" dir="2700000" algn="tl">
                  <a:srgbClr val="000000"/>
                </a:outerShdw>
              </a:effectLst>
              <a:latin typeface="Arial" pitchFamily="34" charset="0"/>
            </a:endParaRPr>
          </a:p>
          <a:p>
            <a:pPr eaLnBrk="1" hangingPunct="1">
              <a:buClr>
                <a:srgbClr val="FFFF66"/>
              </a:buClr>
              <a:buFont typeface="Wingdings" panose="05000000000000000000" pitchFamily="2" charset="2"/>
              <a:buNone/>
              <a:defRPr/>
            </a:pPr>
            <a:r>
              <a:rPr lang="tr-TR" dirty="0" smtClean="0">
                <a:solidFill>
                  <a:srgbClr val="FFFF66"/>
                </a:solidFill>
                <a:effectLst>
                  <a:outerShdw blurRad="38100" dist="38100" dir="2700000" algn="tl">
                    <a:srgbClr val="000000"/>
                  </a:outerShdw>
                </a:effectLst>
                <a:latin typeface="Arial" pitchFamily="34" charset="0"/>
              </a:rPr>
              <a:t>I </a:t>
            </a:r>
            <a:r>
              <a:rPr lang="tr-TR" dirty="0" smtClean="0">
                <a:latin typeface="Arial" pitchFamily="34" charset="0"/>
              </a:rPr>
              <a:t>- </a:t>
            </a:r>
            <a:r>
              <a:rPr lang="tr-TR" dirty="0" smtClean="0">
                <a:latin typeface="+mj-lt"/>
              </a:rPr>
              <a:t>SEÇİM (SELECTION) YANILGISI</a:t>
            </a:r>
          </a:p>
          <a:p>
            <a:pPr lvl="1" eaLnBrk="1" hangingPunct="1">
              <a:buFont typeface="Wingdings" panose="05000000000000000000" pitchFamily="2" charset="2"/>
              <a:buChar char="Ø"/>
              <a:defRPr/>
            </a:pPr>
            <a:r>
              <a:rPr lang="tr-TR" dirty="0" smtClean="0">
                <a:latin typeface="+mj-lt"/>
              </a:rPr>
              <a:t> Örnek Büyüklüğü, Yöntemi, Temsil Gücü</a:t>
            </a:r>
          </a:p>
          <a:p>
            <a:pPr lvl="1" eaLnBrk="1" hangingPunct="1">
              <a:buFont typeface="Wingdings" panose="05000000000000000000" pitchFamily="2" charset="2"/>
              <a:buChar char="Ø"/>
              <a:defRPr/>
            </a:pPr>
            <a:r>
              <a:rPr lang="tr-TR" dirty="0" smtClean="0">
                <a:latin typeface="+mj-lt"/>
              </a:rPr>
              <a:t> Katılım Boyutu</a:t>
            </a:r>
          </a:p>
          <a:p>
            <a:pPr lvl="1" eaLnBrk="1" hangingPunct="1">
              <a:buFont typeface="Wingdings" panose="05000000000000000000" pitchFamily="2" charset="2"/>
              <a:buChar char="Ø"/>
              <a:defRPr/>
            </a:pPr>
            <a:r>
              <a:rPr lang="tr-TR" dirty="0" smtClean="0">
                <a:latin typeface="+mj-lt"/>
              </a:rPr>
              <a:t> İzlemelerdeki Kayıp</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ABEC3A-9B3E-42AA-BB16-49FA3C635E98}" type="slidenum">
              <a:rPr lang="en-US" altLang="en-US">
                <a:latin typeface="Comic Sans MS" panose="030F0702030302020204" pitchFamily="66" charset="0"/>
              </a:rPr>
              <a:pPr eaLnBrk="1" hangingPunct="1"/>
              <a:t>116</a:t>
            </a:fld>
            <a:endParaRPr lang="en-US" altLang="en-US">
              <a:latin typeface="Comic Sans MS" panose="030F0702030302020204" pitchFamily="66" charset="0"/>
            </a:endParaRPr>
          </a:p>
        </p:txBody>
      </p:sp>
    </p:spTree>
    <p:extLst>
      <p:ext uri="{BB962C8B-B14F-4D97-AF65-F5344CB8AC3E}">
        <p14:creationId xmlns:p14="http://schemas.microsoft.com/office/powerpoint/2010/main" val="10665599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50963" y="714375"/>
            <a:ext cx="7793037" cy="1462088"/>
          </a:xfrm>
        </p:spPr>
        <p:txBody>
          <a:bodyPr>
            <a:normAutofit fontScale="90000"/>
          </a:bodyPr>
          <a:lstStyle/>
          <a:p>
            <a:pPr eaLnBrk="1" hangingPunct="1">
              <a:defRPr/>
            </a:pPr>
            <a:r>
              <a:rPr lang="tr-TR" sz="3600" dirty="0" smtClean="0">
                <a:solidFill>
                  <a:srgbClr val="99FF66"/>
                </a:solidFill>
                <a:effectLst>
                  <a:outerShdw blurRad="38100" dist="38100" dir="2700000" algn="tl">
                    <a:srgbClr val="000000"/>
                  </a:outerShdw>
                </a:effectLst>
                <a:latin typeface="Arial" pitchFamily="34" charset="0"/>
              </a:rPr>
              <a:t/>
            </a:r>
            <a:br>
              <a:rPr lang="tr-TR" sz="3600" dirty="0" smtClean="0">
                <a:solidFill>
                  <a:srgbClr val="99FF66"/>
                </a:solidFill>
                <a:effectLst>
                  <a:outerShdw blurRad="38100" dist="38100" dir="2700000" algn="tl">
                    <a:srgbClr val="000000"/>
                  </a:outerShdw>
                </a:effectLst>
                <a:latin typeface="Arial" pitchFamily="34" charset="0"/>
              </a:rPr>
            </a:br>
            <a:r>
              <a:rPr lang="en-US" sz="3600" dirty="0" smtClean="0">
                <a:solidFill>
                  <a:schemeClr val="tx1"/>
                </a:solidFill>
              </a:rPr>
              <a:t>TARAF TUTMA/YANILGI (BIAS) TÜRLERİ</a:t>
            </a:r>
            <a:r>
              <a:rPr lang="tr-TR" sz="3600" dirty="0" smtClean="0">
                <a:solidFill>
                  <a:schemeClr val="tx1"/>
                </a:solidFill>
              </a:rPr>
              <a:t> </a:t>
            </a:r>
            <a:r>
              <a:rPr lang="tr-TR" sz="3600" dirty="0" smtClean="0">
                <a:solidFill>
                  <a:srgbClr val="99FF66"/>
                </a:solidFill>
                <a:effectLst>
                  <a:outerShdw blurRad="38100" dist="38100" dir="2700000" algn="tl">
                    <a:srgbClr val="000000"/>
                  </a:outerShdw>
                </a:effectLst>
              </a:rPr>
              <a:t/>
            </a:r>
            <a:br>
              <a:rPr lang="tr-TR" sz="3600" dirty="0" smtClean="0">
                <a:solidFill>
                  <a:srgbClr val="99FF66"/>
                </a:solidFill>
                <a:effectLst>
                  <a:outerShdw blurRad="38100" dist="38100" dir="2700000" algn="tl">
                    <a:srgbClr val="000000"/>
                  </a:outerShdw>
                </a:effectLst>
              </a:rPr>
            </a:br>
            <a:endParaRPr lang="en-US" sz="3600" dirty="0" smtClean="0">
              <a:solidFill>
                <a:srgbClr val="99FF66"/>
              </a:solidFill>
              <a:effectLst>
                <a:outerShdw blurRad="38100" dist="38100" dir="2700000" algn="tl">
                  <a:srgbClr val="000000"/>
                </a:outerShdw>
              </a:effectLst>
            </a:endParaRPr>
          </a:p>
        </p:txBody>
      </p:sp>
      <p:sp>
        <p:nvSpPr>
          <p:cNvPr id="70659" name="Rectangle 3"/>
          <p:cNvSpPr>
            <a:spLocks noGrp="1" noChangeArrowheads="1"/>
          </p:cNvSpPr>
          <p:nvPr>
            <p:ph idx="1"/>
          </p:nvPr>
        </p:nvSpPr>
        <p:spPr>
          <a:xfrm>
            <a:off x="685800" y="1752600"/>
            <a:ext cx="7772400" cy="4191000"/>
          </a:xfrm>
        </p:spPr>
        <p:txBody>
          <a:bodyPr/>
          <a:lstStyle/>
          <a:p>
            <a:pPr eaLnBrk="1" hangingPunct="1">
              <a:buClr>
                <a:srgbClr val="FFFF66"/>
              </a:buClr>
              <a:buFont typeface="Wingdings" panose="05000000000000000000" pitchFamily="2" charset="2"/>
              <a:buNone/>
              <a:defRPr/>
            </a:pPr>
            <a:endParaRPr lang="tr-TR" dirty="0" smtClean="0">
              <a:solidFill>
                <a:srgbClr val="FFFF66"/>
              </a:solidFill>
              <a:effectLst>
                <a:outerShdw blurRad="38100" dist="38100" dir="2700000" algn="tl">
                  <a:srgbClr val="000000"/>
                </a:outerShdw>
              </a:effectLst>
              <a:latin typeface="Arial" pitchFamily="34" charset="0"/>
            </a:endParaRPr>
          </a:p>
          <a:p>
            <a:pPr eaLnBrk="1" hangingPunct="1">
              <a:buClr>
                <a:srgbClr val="FFFF66"/>
              </a:buClr>
              <a:buFont typeface="Wingdings" panose="05000000000000000000" pitchFamily="2" charset="2"/>
              <a:buNone/>
              <a:defRPr/>
            </a:pPr>
            <a:r>
              <a:rPr lang="tr-TR" dirty="0" smtClean="0">
                <a:latin typeface="+mj-lt"/>
              </a:rPr>
              <a:t>II - YANIT (RESPONSE) YANILGISI</a:t>
            </a:r>
          </a:p>
          <a:p>
            <a:pPr lvl="1" eaLnBrk="1" hangingPunct="1">
              <a:buFont typeface="Wingdings" panose="05000000000000000000" pitchFamily="2" charset="2"/>
              <a:buChar char="Ø"/>
              <a:defRPr/>
            </a:pPr>
            <a:r>
              <a:rPr lang="tr-TR" dirty="0" smtClean="0">
                <a:latin typeface="+mj-lt"/>
              </a:rPr>
              <a:t> Yönlendirici Sorular</a:t>
            </a:r>
          </a:p>
          <a:p>
            <a:pPr lvl="1" eaLnBrk="1" hangingPunct="1">
              <a:buFont typeface="Wingdings" panose="05000000000000000000" pitchFamily="2" charset="2"/>
              <a:buChar char="Ø"/>
              <a:defRPr/>
            </a:pPr>
            <a:r>
              <a:rPr lang="tr-TR" dirty="0" smtClean="0">
                <a:latin typeface="+mj-lt"/>
              </a:rPr>
              <a:t> Duyarlı Konular / Sorular</a:t>
            </a:r>
          </a:p>
          <a:p>
            <a:pPr lvl="1" eaLnBrk="1" hangingPunct="1">
              <a:buFont typeface="Wingdings" panose="05000000000000000000" pitchFamily="2" charset="2"/>
              <a:buChar char="Ø"/>
              <a:defRPr/>
            </a:pPr>
            <a:r>
              <a:rPr lang="tr-TR" dirty="0" smtClean="0">
                <a:latin typeface="+mj-lt"/>
              </a:rPr>
              <a:t> İletişim Sorunları</a:t>
            </a:r>
          </a:p>
          <a:p>
            <a:pPr lvl="1" eaLnBrk="1" hangingPunct="1">
              <a:buFont typeface="Wingdings" panose="05000000000000000000" pitchFamily="2" charset="2"/>
              <a:buChar char="Ø"/>
              <a:defRPr/>
            </a:pPr>
            <a:r>
              <a:rPr lang="tr-TR" dirty="0" smtClean="0">
                <a:latin typeface="+mj-lt"/>
              </a:rPr>
              <a:t> Yanıt Vermeme</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2C602E-2A58-4D77-B270-84CFEF54174A}" type="slidenum">
              <a:rPr lang="en-US" altLang="en-US">
                <a:latin typeface="Comic Sans MS" panose="030F0702030302020204" pitchFamily="66" charset="0"/>
              </a:rPr>
              <a:pPr eaLnBrk="1" hangingPunct="1"/>
              <a:t>117</a:t>
            </a:fld>
            <a:endParaRPr lang="en-US" altLang="en-US">
              <a:latin typeface="Comic Sans MS" panose="030F0702030302020204" pitchFamily="66" charset="0"/>
            </a:endParaRPr>
          </a:p>
        </p:txBody>
      </p:sp>
    </p:spTree>
    <p:extLst>
      <p:ext uri="{BB962C8B-B14F-4D97-AF65-F5344CB8AC3E}">
        <p14:creationId xmlns:p14="http://schemas.microsoft.com/office/powerpoint/2010/main" val="15451526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50963" y="357188"/>
            <a:ext cx="7793037" cy="1462087"/>
          </a:xfrm>
        </p:spPr>
        <p:txBody>
          <a:bodyPr>
            <a:normAutofit fontScale="90000"/>
          </a:bodyPr>
          <a:lstStyle/>
          <a:p>
            <a:pPr eaLnBrk="1" hangingPunct="1">
              <a:defRPr/>
            </a:pPr>
            <a:r>
              <a:rPr lang="tr-TR" sz="3600" dirty="0" smtClean="0">
                <a:solidFill>
                  <a:srgbClr val="99FF66"/>
                </a:solidFill>
                <a:effectLst>
                  <a:outerShdw blurRad="38100" dist="38100" dir="2700000" algn="tl">
                    <a:srgbClr val="000000"/>
                  </a:outerShdw>
                </a:effectLst>
                <a:latin typeface="Arial" pitchFamily="34" charset="0"/>
              </a:rPr>
              <a:t/>
            </a:r>
            <a:br>
              <a:rPr lang="tr-TR" sz="3600" dirty="0" smtClean="0">
                <a:solidFill>
                  <a:srgbClr val="99FF66"/>
                </a:solidFill>
                <a:effectLst>
                  <a:outerShdw blurRad="38100" dist="38100" dir="2700000" algn="tl">
                    <a:srgbClr val="000000"/>
                  </a:outerShdw>
                </a:effectLst>
                <a:latin typeface="Arial" pitchFamily="34" charset="0"/>
              </a:rPr>
            </a:br>
            <a:r>
              <a:rPr lang="en-US" sz="3600" dirty="0" smtClean="0">
                <a:solidFill>
                  <a:schemeClr val="tx1"/>
                </a:solidFill>
              </a:rPr>
              <a:t>TARAF TUTMA/YANILGI (BIAS) TÜRLERİ</a:t>
            </a:r>
            <a:r>
              <a:rPr lang="tr-TR" sz="3600" dirty="0" smtClean="0">
                <a:solidFill>
                  <a:schemeClr val="tx1"/>
                </a:solidFill>
              </a:rPr>
              <a:t> </a:t>
            </a:r>
            <a:r>
              <a:rPr lang="tr-TR" sz="3600" dirty="0" smtClean="0">
                <a:solidFill>
                  <a:srgbClr val="99FF66"/>
                </a:solidFill>
                <a:effectLst>
                  <a:outerShdw blurRad="38100" dist="38100" dir="2700000" algn="tl">
                    <a:srgbClr val="000000"/>
                  </a:outerShdw>
                </a:effectLst>
              </a:rPr>
              <a:t/>
            </a:r>
            <a:br>
              <a:rPr lang="tr-TR" sz="3600" dirty="0" smtClean="0">
                <a:solidFill>
                  <a:srgbClr val="99FF66"/>
                </a:solidFill>
                <a:effectLst>
                  <a:outerShdw blurRad="38100" dist="38100" dir="2700000" algn="tl">
                    <a:srgbClr val="000000"/>
                  </a:outerShdw>
                </a:effectLst>
              </a:rPr>
            </a:br>
            <a:endParaRPr lang="en-US" sz="3600" dirty="0" smtClean="0">
              <a:solidFill>
                <a:srgbClr val="99FF66"/>
              </a:solidFill>
              <a:effectLst>
                <a:outerShdw blurRad="38100" dist="38100" dir="2700000" algn="tl">
                  <a:srgbClr val="000000"/>
                </a:outerShdw>
              </a:effectLst>
            </a:endParaRPr>
          </a:p>
        </p:txBody>
      </p:sp>
      <p:sp>
        <p:nvSpPr>
          <p:cNvPr id="71683" name="Rectangle 3"/>
          <p:cNvSpPr>
            <a:spLocks noGrp="1" noChangeArrowheads="1"/>
          </p:cNvSpPr>
          <p:nvPr>
            <p:ph idx="1"/>
          </p:nvPr>
        </p:nvSpPr>
        <p:spPr>
          <a:xfrm>
            <a:off x="685800" y="1752600"/>
            <a:ext cx="7772400" cy="4191000"/>
          </a:xfrm>
        </p:spPr>
        <p:txBody>
          <a:bodyPr/>
          <a:lstStyle/>
          <a:p>
            <a:pPr eaLnBrk="1" hangingPunct="1">
              <a:buClr>
                <a:srgbClr val="FFFF66"/>
              </a:buClr>
              <a:buFont typeface="Wingdings" panose="05000000000000000000" pitchFamily="2" charset="2"/>
              <a:buNone/>
              <a:defRPr/>
            </a:pPr>
            <a:endParaRPr lang="tr-TR" dirty="0" smtClean="0">
              <a:solidFill>
                <a:srgbClr val="FFFF66"/>
              </a:solidFill>
              <a:effectLst>
                <a:outerShdw blurRad="38100" dist="38100" dir="2700000" algn="tl">
                  <a:srgbClr val="000000"/>
                </a:outerShdw>
              </a:effectLst>
              <a:latin typeface="Arial" pitchFamily="34" charset="0"/>
            </a:endParaRPr>
          </a:p>
          <a:p>
            <a:pPr eaLnBrk="1" hangingPunct="1">
              <a:buClr>
                <a:srgbClr val="FFFF66"/>
              </a:buClr>
              <a:buFont typeface="Wingdings" panose="05000000000000000000" pitchFamily="2" charset="2"/>
              <a:buNone/>
              <a:defRPr/>
            </a:pPr>
            <a:r>
              <a:rPr lang="tr-TR" dirty="0" smtClean="0">
                <a:latin typeface="+mj-lt"/>
              </a:rPr>
              <a:t>III - BİLGİ /ÖLÇÜM </a:t>
            </a:r>
          </a:p>
          <a:p>
            <a:pPr eaLnBrk="1" hangingPunct="1">
              <a:buClr>
                <a:srgbClr val="FFFF66"/>
              </a:buClr>
              <a:buFont typeface="Wingdings" panose="05000000000000000000" pitchFamily="2" charset="2"/>
              <a:buNone/>
              <a:defRPr/>
            </a:pPr>
            <a:r>
              <a:rPr lang="tr-TR" dirty="0" smtClean="0">
                <a:latin typeface="+mj-lt"/>
              </a:rPr>
              <a:t>(INFORMATION/ MEASUREMENT)</a:t>
            </a:r>
          </a:p>
          <a:p>
            <a:pPr eaLnBrk="1" hangingPunct="1">
              <a:buClr>
                <a:srgbClr val="FFFF66"/>
              </a:buClr>
              <a:buFont typeface="Wingdings" panose="05000000000000000000" pitchFamily="2" charset="2"/>
              <a:buNone/>
              <a:defRPr/>
            </a:pPr>
            <a:r>
              <a:rPr lang="tr-TR" dirty="0" smtClean="0">
                <a:latin typeface="+mj-lt"/>
              </a:rPr>
              <a:t>YANILGISI</a:t>
            </a:r>
          </a:p>
          <a:p>
            <a:pPr lvl="1" eaLnBrk="1" hangingPunct="1">
              <a:buFont typeface="Wingdings" panose="05000000000000000000" pitchFamily="2" charset="2"/>
              <a:buChar char="Ø"/>
              <a:defRPr/>
            </a:pPr>
            <a:r>
              <a:rPr lang="tr-TR" dirty="0" smtClean="0">
                <a:latin typeface="+mj-lt"/>
              </a:rPr>
              <a:t> Hafıza/Hatırlama</a:t>
            </a:r>
          </a:p>
          <a:p>
            <a:pPr lvl="1" eaLnBrk="1" hangingPunct="1">
              <a:buFont typeface="Wingdings" panose="05000000000000000000" pitchFamily="2" charset="2"/>
              <a:buChar char="Ø"/>
              <a:defRPr/>
            </a:pPr>
            <a:r>
              <a:rPr lang="tr-TR" dirty="0" smtClean="0">
                <a:latin typeface="+mj-lt"/>
              </a:rPr>
              <a:t> Ölçüm Hataları (Random, Sistematik)</a:t>
            </a:r>
          </a:p>
          <a:p>
            <a:pPr lvl="2" eaLnBrk="1" hangingPunct="1">
              <a:buFont typeface="Wingdings" panose="05000000000000000000" pitchFamily="2" charset="2"/>
              <a:buChar char="Ø"/>
              <a:defRPr/>
            </a:pPr>
            <a:r>
              <a:rPr lang="tr-TR" dirty="0" smtClean="0">
                <a:latin typeface="+mj-lt"/>
              </a:rPr>
              <a:t> Geçerlilik, Tutarlılık</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B311EB-AC74-425C-BE24-BBB0826FBB55}" type="slidenum">
              <a:rPr lang="en-US" altLang="en-US">
                <a:latin typeface="Comic Sans MS" panose="030F0702030302020204" pitchFamily="66" charset="0"/>
              </a:rPr>
              <a:pPr eaLnBrk="1" hangingPunct="1"/>
              <a:t>118</a:t>
            </a:fld>
            <a:endParaRPr lang="en-US" altLang="en-US">
              <a:latin typeface="Comic Sans MS" panose="030F0702030302020204" pitchFamily="66" charset="0"/>
            </a:endParaRPr>
          </a:p>
        </p:txBody>
      </p:sp>
    </p:spTree>
    <p:extLst>
      <p:ext uri="{BB962C8B-B14F-4D97-AF65-F5344CB8AC3E}">
        <p14:creationId xmlns:p14="http://schemas.microsoft.com/office/powerpoint/2010/main" val="9054967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defRPr/>
            </a:pPr>
            <a:r>
              <a:rPr lang="tr-TR" sz="3600" dirty="0" smtClean="0">
                <a:solidFill>
                  <a:srgbClr val="99FF66"/>
                </a:solidFill>
                <a:effectLst>
                  <a:outerShdw blurRad="38100" dist="38100" dir="2700000" algn="tl">
                    <a:srgbClr val="000000"/>
                  </a:outerShdw>
                </a:effectLst>
                <a:latin typeface="Arial" pitchFamily="34" charset="0"/>
              </a:rPr>
              <a:t/>
            </a:r>
            <a:br>
              <a:rPr lang="tr-TR" sz="3600" dirty="0" smtClean="0">
                <a:solidFill>
                  <a:srgbClr val="99FF66"/>
                </a:solidFill>
                <a:effectLst>
                  <a:outerShdw blurRad="38100" dist="38100" dir="2700000" algn="tl">
                    <a:srgbClr val="000000"/>
                  </a:outerShdw>
                </a:effectLst>
                <a:latin typeface="Arial" pitchFamily="34" charset="0"/>
              </a:rPr>
            </a:br>
            <a:r>
              <a:rPr lang="en-US" sz="3600" dirty="0" smtClean="0">
                <a:solidFill>
                  <a:schemeClr val="tx1"/>
                </a:solidFill>
              </a:rPr>
              <a:t>TARAF TUTMA/YANILGI (BIAS) TÜRLERİ</a:t>
            </a:r>
            <a:r>
              <a:rPr lang="tr-TR" sz="3600" dirty="0" smtClean="0">
                <a:solidFill>
                  <a:schemeClr val="tx1"/>
                </a:solidFill>
              </a:rPr>
              <a:t> </a:t>
            </a:r>
            <a:r>
              <a:rPr lang="tr-TR" sz="3600" dirty="0" smtClean="0">
                <a:solidFill>
                  <a:srgbClr val="99FF66"/>
                </a:solidFill>
                <a:effectLst>
                  <a:outerShdw blurRad="38100" dist="38100" dir="2700000" algn="tl">
                    <a:srgbClr val="000000"/>
                  </a:outerShdw>
                </a:effectLst>
              </a:rPr>
              <a:t/>
            </a:r>
            <a:br>
              <a:rPr lang="tr-TR" sz="3600" dirty="0" smtClean="0">
                <a:solidFill>
                  <a:srgbClr val="99FF66"/>
                </a:solidFill>
                <a:effectLst>
                  <a:outerShdw blurRad="38100" dist="38100" dir="2700000" algn="tl">
                    <a:srgbClr val="000000"/>
                  </a:outerShdw>
                </a:effectLst>
              </a:rPr>
            </a:br>
            <a:endParaRPr lang="en-US" sz="3600" dirty="0" smtClean="0">
              <a:solidFill>
                <a:srgbClr val="99FF66"/>
              </a:solidFill>
              <a:effectLst>
                <a:outerShdw blurRad="38100" dist="38100" dir="2700000" algn="tl">
                  <a:srgbClr val="000000"/>
                </a:outerShdw>
              </a:effectLst>
            </a:endParaRPr>
          </a:p>
        </p:txBody>
      </p:sp>
      <p:sp>
        <p:nvSpPr>
          <p:cNvPr id="72707" name="Rectangle 3"/>
          <p:cNvSpPr>
            <a:spLocks noGrp="1" noChangeArrowheads="1"/>
          </p:cNvSpPr>
          <p:nvPr>
            <p:ph idx="1"/>
          </p:nvPr>
        </p:nvSpPr>
        <p:spPr>
          <a:xfrm>
            <a:off x="685800" y="1752600"/>
            <a:ext cx="7772400" cy="4191000"/>
          </a:xfrm>
        </p:spPr>
        <p:txBody>
          <a:bodyPr/>
          <a:lstStyle/>
          <a:p>
            <a:pPr eaLnBrk="1" hangingPunct="1">
              <a:buClr>
                <a:srgbClr val="FFFF66"/>
              </a:buClr>
              <a:buFont typeface="Wingdings" panose="05000000000000000000" pitchFamily="2" charset="2"/>
              <a:buNone/>
              <a:defRPr/>
            </a:pPr>
            <a:endParaRPr lang="tr-TR" dirty="0" smtClean="0">
              <a:solidFill>
                <a:srgbClr val="FFFF66"/>
              </a:solidFill>
              <a:effectLst>
                <a:outerShdw blurRad="38100" dist="38100" dir="2700000" algn="tl">
                  <a:srgbClr val="000000"/>
                </a:outerShdw>
              </a:effectLst>
              <a:latin typeface="Arial" pitchFamily="34" charset="0"/>
            </a:endParaRPr>
          </a:p>
          <a:p>
            <a:pPr eaLnBrk="1" hangingPunct="1">
              <a:buClr>
                <a:srgbClr val="FFFF66"/>
              </a:buClr>
              <a:buFont typeface="Wingdings" panose="05000000000000000000" pitchFamily="2" charset="2"/>
              <a:buNone/>
              <a:defRPr/>
            </a:pPr>
            <a:r>
              <a:rPr lang="tr-TR" dirty="0" smtClean="0">
                <a:latin typeface="+mj-lt"/>
              </a:rPr>
              <a:t>IV - ANALİZLERDEN KAYNAKLANAN</a:t>
            </a:r>
          </a:p>
          <a:p>
            <a:pPr eaLnBrk="1" hangingPunct="1">
              <a:buClr>
                <a:srgbClr val="FFFF66"/>
              </a:buClr>
              <a:buFont typeface="Wingdings" panose="05000000000000000000" pitchFamily="2" charset="2"/>
              <a:buNone/>
              <a:defRPr/>
            </a:pPr>
            <a:r>
              <a:rPr lang="tr-TR" dirty="0" smtClean="0">
                <a:latin typeface="+mj-lt"/>
              </a:rPr>
              <a:t>YANILGILAR</a:t>
            </a:r>
          </a:p>
          <a:p>
            <a:pPr lvl="1" eaLnBrk="1" hangingPunct="1">
              <a:buFont typeface="Wingdings" panose="05000000000000000000" pitchFamily="2" charset="2"/>
              <a:buChar char="Ø"/>
              <a:defRPr/>
            </a:pPr>
            <a:r>
              <a:rPr lang="tr-TR" dirty="0" smtClean="0">
                <a:latin typeface="+mj-lt"/>
              </a:rPr>
              <a:t> Uyarlama (Adjustment) Yapılmaması</a:t>
            </a:r>
          </a:p>
          <a:p>
            <a:pPr lvl="1" eaLnBrk="1" hangingPunct="1">
              <a:buFont typeface="Wingdings" panose="05000000000000000000" pitchFamily="2" charset="2"/>
              <a:buChar char="Ø"/>
              <a:defRPr/>
            </a:pPr>
            <a:r>
              <a:rPr lang="tr-TR" dirty="0" smtClean="0">
                <a:latin typeface="+mj-lt"/>
              </a:rPr>
              <a:t> Sınıflandırma Hataları</a:t>
            </a:r>
          </a:p>
          <a:p>
            <a:pPr lvl="1" eaLnBrk="1" hangingPunct="1">
              <a:buFont typeface="Wingdings" panose="05000000000000000000" pitchFamily="2" charset="2"/>
              <a:buChar char="Ø"/>
              <a:defRPr/>
            </a:pPr>
            <a:r>
              <a:rPr lang="tr-TR" dirty="0" smtClean="0">
                <a:latin typeface="+mj-lt"/>
              </a:rPr>
              <a:t> Yanlış İstatistiki Yöntemler-Yorumlar</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094D3D-63F1-430F-B1C2-031A5CB92C62}" type="slidenum">
              <a:rPr lang="en-US" altLang="en-US">
                <a:latin typeface="Comic Sans MS" panose="030F0702030302020204" pitchFamily="66" charset="0"/>
              </a:rPr>
              <a:pPr eaLnBrk="1" hangingPunct="1"/>
              <a:t>119</a:t>
            </a:fld>
            <a:endParaRPr lang="en-US" altLang="en-US">
              <a:latin typeface="Comic Sans MS" panose="030F0702030302020204" pitchFamily="66" charset="0"/>
            </a:endParaRPr>
          </a:p>
        </p:txBody>
      </p:sp>
    </p:spTree>
    <p:extLst>
      <p:ext uri="{BB962C8B-B14F-4D97-AF65-F5344CB8AC3E}">
        <p14:creationId xmlns:p14="http://schemas.microsoft.com/office/powerpoint/2010/main" val="108192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50938" y="214313"/>
            <a:ext cx="7793037" cy="785812"/>
          </a:xfrm>
          <a:noFill/>
        </p:spPr>
        <p:txBody>
          <a:bodyPr/>
          <a:lstStyle/>
          <a:p>
            <a:pPr eaLnBrk="1" hangingPunct="1"/>
            <a:r>
              <a:rPr lang="tr-TR" altLang="en-US" dirty="0" err="1" smtClean="0">
                <a:solidFill>
                  <a:srgbClr val="FF3399"/>
                </a:solidFill>
              </a:rPr>
              <a:t>Korelasyonel</a:t>
            </a:r>
            <a:r>
              <a:rPr lang="tr-TR" altLang="en-US" dirty="0" smtClean="0">
                <a:solidFill>
                  <a:srgbClr val="FF3399"/>
                </a:solidFill>
              </a:rPr>
              <a:t> Çalışmalar</a:t>
            </a:r>
          </a:p>
        </p:txBody>
      </p:sp>
      <p:sp>
        <p:nvSpPr>
          <p:cNvPr id="91139" name="Rectangle 3"/>
          <p:cNvSpPr>
            <a:spLocks noGrp="1" noChangeArrowheads="1"/>
          </p:cNvSpPr>
          <p:nvPr>
            <p:ph idx="1"/>
          </p:nvPr>
        </p:nvSpPr>
        <p:spPr>
          <a:xfrm>
            <a:off x="1280751" y="1193656"/>
            <a:ext cx="7533409" cy="4811712"/>
          </a:xfrm>
          <a:ln w="38100"/>
        </p:spPr>
        <p:txBody>
          <a:bodyPr>
            <a:normAutofit lnSpcReduction="10000"/>
          </a:bodyPr>
          <a:lstStyle/>
          <a:p>
            <a:pPr eaLnBrk="1" hangingPunct="1">
              <a:lnSpc>
                <a:spcPct val="120000"/>
              </a:lnSpc>
              <a:defRPr/>
            </a:pPr>
            <a:r>
              <a:rPr lang="tr-TR" sz="2800" b="1" dirty="0" smtClean="0"/>
              <a:t>Belirli kişilerdeki hastalıkla etken arasındaki ilişkiyi açıklayamaz.</a:t>
            </a:r>
          </a:p>
          <a:p>
            <a:pPr eaLnBrk="1" hangingPunct="1">
              <a:lnSpc>
                <a:spcPct val="120000"/>
              </a:lnSpc>
              <a:defRPr/>
            </a:pPr>
            <a:r>
              <a:rPr lang="tr-TR" sz="2800" b="1" dirty="0" smtClean="0"/>
              <a:t>Potansiyel Confound faktörlerin etkisini kontrol edemez.</a:t>
            </a:r>
          </a:p>
          <a:p>
            <a:pPr eaLnBrk="1" hangingPunct="1">
              <a:lnSpc>
                <a:spcPct val="120000"/>
              </a:lnSpc>
              <a:defRPr/>
            </a:pPr>
            <a:r>
              <a:rPr lang="tr-TR" sz="2800" b="1" dirty="0" smtClean="0"/>
              <a:t>Korelasyonun yetersizliği gerçek istatistiksel ilişkinin olmadığını göstermez.</a:t>
            </a:r>
          </a:p>
          <a:p>
            <a:pPr eaLnBrk="1" hangingPunct="1">
              <a:lnSpc>
                <a:spcPct val="120000"/>
              </a:lnSpc>
              <a:defRPr/>
            </a:pPr>
            <a:r>
              <a:rPr lang="tr-TR" sz="2800" b="1" dirty="0" smtClean="0"/>
              <a:t>Ortalama maruziyet düzeylerini sunar, etken ve hastalık arasındaki daha komplike ilişkileri maskeleyebilir. </a:t>
            </a:r>
          </a:p>
        </p:txBody>
      </p:sp>
    </p:spTree>
    <p:extLst>
      <p:ext uri="{BB962C8B-B14F-4D97-AF65-F5344CB8AC3E}">
        <p14:creationId xmlns:p14="http://schemas.microsoft.com/office/powerpoint/2010/main" val="140500970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altLang="en-US" sz="3600" smtClean="0">
                <a:solidFill>
                  <a:schemeClr val="tx1"/>
                </a:solidFill>
              </a:rPr>
              <a:t>KARIŞTIRICI FAKTÖRLER (CONFOUNDING)</a:t>
            </a:r>
          </a:p>
        </p:txBody>
      </p:sp>
      <p:sp>
        <p:nvSpPr>
          <p:cNvPr id="91139" name="Rectangle 3"/>
          <p:cNvSpPr>
            <a:spLocks noGrp="1" noChangeArrowheads="1"/>
          </p:cNvSpPr>
          <p:nvPr>
            <p:ph idx="1"/>
          </p:nvPr>
        </p:nvSpPr>
        <p:spPr/>
        <p:txBody>
          <a:bodyPr>
            <a:normAutofit fontScale="77500" lnSpcReduction="20000"/>
          </a:bodyPr>
          <a:lstStyle/>
          <a:p>
            <a:pPr eaLnBrk="1" hangingPunct="1">
              <a:buFont typeface="Map Symbols" pitchFamily="2" charset="2"/>
              <a:buNone/>
              <a:defRPr/>
            </a:pPr>
            <a:r>
              <a:rPr lang="en-US" sz="2800" dirty="0" smtClean="0">
                <a:solidFill>
                  <a:schemeClr val="bg1"/>
                </a:solidFill>
                <a:effectLst>
                  <a:outerShdw blurRad="38100" dist="38100" dir="2700000" algn="tl">
                    <a:srgbClr val="000000"/>
                  </a:outerShdw>
                </a:effectLst>
                <a:latin typeface="Arial" pitchFamily="34" charset="0"/>
              </a:rPr>
              <a:t>“</a:t>
            </a:r>
            <a:r>
              <a:rPr lang="en-US" sz="2800" dirty="0" err="1" smtClean="0">
                <a:latin typeface="+mj-lt"/>
              </a:rPr>
              <a:t>Etken</a:t>
            </a:r>
            <a:r>
              <a:rPr lang="en-US" sz="2800" dirty="0" smtClean="0">
                <a:latin typeface="+mj-lt"/>
              </a:rPr>
              <a:t> </a:t>
            </a:r>
            <a:r>
              <a:rPr lang="en-US" sz="2800" dirty="0" err="1" smtClean="0">
                <a:latin typeface="+mj-lt"/>
              </a:rPr>
              <a:t>ile</a:t>
            </a:r>
            <a:r>
              <a:rPr lang="en-US" sz="2800" dirty="0" smtClean="0">
                <a:latin typeface="+mj-lt"/>
              </a:rPr>
              <a:t> </a:t>
            </a:r>
            <a:r>
              <a:rPr lang="en-US" sz="2800" dirty="0" err="1" smtClean="0">
                <a:latin typeface="+mj-lt"/>
              </a:rPr>
              <a:t>sonuç</a:t>
            </a:r>
            <a:r>
              <a:rPr lang="en-US" sz="2800" dirty="0" smtClean="0">
                <a:latin typeface="+mj-lt"/>
              </a:rPr>
              <a:t> </a:t>
            </a:r>
            <a:r>
              <a:rPr lang="en-US" sz="2800" dirty="0" err="1" smtClean="0">
                <a:latin typeface="+mj-lt"/>
              </a:rPr>
              <a:t>arasındaki</a:t>
            </a:r>
            <a:r>
              <a:rPr lang="en-US" sz="2800" dirty="0" smtClean="0">
                <a:latin typeface="+mj-lt"/>
              </a:rPr>
              <a:t> </a:t>
            </a:r>
            <a:r>
              <a:rPr lang="en-US" sz="2800" dirty="0" err="1" smtClean="0">
                <a:latin typeface="+mj-lt"/>
              </a:rPr>
              <a:t>ilişkiyi</a:t>
            </a:r>
            <a:r>
              <a:rPr lang="en-US" sz="2800" dirty="0" smtClean="0">
                <a:latin typeface="+mj-lt"/>
              </a:rPr>
              <a:t> </a:t>
            </a:r>
            <a:r>
              <a:rPr lang="en-US" sz="2800" dirty="0" err="1" smtClean="0">
                <a:latin typeface="+mj-lt"/>
              </a:rPr>
              <a:t>karıştıran</a:t>
            </a:r>
            <a:r>
              <a:rPr lang="en-US" sz="2800" dirty="0" smtClean="0">
                <a:latin typeface="+mj-lt"/>
              </a:rPr>
              <a:t>,</a:t>
            </a:r>
          </a:p>
          <a:p>
            <a:pPr eaLnBrk="1" hangingPunct="1">
              <a:buFont typeface="Map Symbols" pitchFamily="2" charset="2"/>
              <a:buNone/>
              <a:defRPr/>
            </a:pPr>
            <a:r>
              <a:rPr lang="en-US" sz="2800" dirty="0" err="1" smtClean="0">
                <a:latin typeface="+mj-lt"/>
              </a:rPr>
              <a:t>olduğundan</a:t>
            </a:r>
            <a:r>
              <a:rPr lang="en-US" sz="2800" dirty="0" smtClean="0">
                <a:latin typeface="+mj-lt"/>
              </a:rPr>
              <a:t> </a:t>
            </a:r>
            <a:r>
              <a:rPr lang="en-US" sz="2800" dirty="0" err="1" smtClean="0">
                <a:latin typeface="+mj-lt"/>
              </a:rPr>
              <a:t>farklı</a:t>
            </a:r>
            <a:r>
              <a:rPr lang="en-US" sz="2800" dirty="0" smtClean="0">
                <a:latin typeface="+mj-lt"/>
              </a:rPr>
              <a:t> </a:t>
            </a:r>
            <a:r>
              <a:rPr lang="en-US" sz="2800" dirty="0" err="1" smtClean="0">
                <a:latin typeface="+mj-lt"/>
              </a:rPr>
              <a:t>gözlenmesine</a:t>
            </a:r>
            <a:r>
              <a:rPr lang="en-US" sz="2800" dirty="0" smtClean="0">
                <a:latin typeface="+mj-lt"/>
              </a:rPr>
              <a:t> </a:t>
            </a:r>
            <a:r>
              <a:rPr lang="en-US" sz="2800" dirty="0" err="1" smtClean="0">
                <a:latin typeface="+mj-lt"/>
              </a:rPr>
              <a:t>neden</a:t>
            </a:r>
            <a:r>
              <a:rPr lang="en-US" sz="2800" dirty="0" smtClean="0">
                <a:latin typeface="+mj-lt"/>
              </a:rPr>
              <a:t> </a:t>
            </a:r>
            <a:r>
              <a:rPr lang="en-US" sz="2800" dirty="0" err="1" smtClean="0">
                <a:latin typeface="+mj-lt"/>
              </a:rPr>
              <a:t>olan</a:t>
            </a:r>
            <a:endParaRPr lang="en-US" sz="2800" dirty="0" smtClean="0">
              <a:latin typeface="+mj-lt"/>
            </a:endParaRPr>
          </a:p>
          <a:p>
            <a:pPr eaLnBrk="1" hangingPunct="1">
              <a:buFont typeface="Map Symbols" pitchFamily="2" charset="2"/>
              <a:buNone/>
              <a:defRPr/>
            </a:pPr>
            <a:r>
              <a:rPr lang="en-US" sz="2800" dirty="0" err="1" smtClean="0">
                <a:latin typeface="+mj-lt"/>
              </a:rPr>
              <a:t>faktörler</a:t>
            </a:r>
            <a:r>
              <a:rPr lang="en-US" sz="2800" dirty="0" smtClean="0">
                <a:latin typeface="+mj-lt"/>
              </a:rPr>
              <a:t>”</a:t>
            </a:r>
          </a:p>
          <a:p>
            <a:pPr eaLnBrk="1" hangingPunct="1">
              <a:buFont typeface="Map Symbols" pitchFamily="2" charset="2"/>
              <a:buNone/>
              <a:defRPr/>
            </a:pPr>
            <a:endParaRPr lang="en-US" sz="2800" dirty="0" smtClean="0">
              <a:latin typeface="+mj-lt"/>
            </a:endParaRPr>
          </a:p>
          <a:p>
            <a:pPr eaLnBrk="1" hangingPunct="1">
              <a:buFont typeface="Map Symbols" pitchFamily="2" charset="2"/>
              <a:buNone/>
              <a:defRPr/>
            </a:pPr>
            <a:r>
              <a:rPr lang="en-US" sz="2800" dirty="0" smtClean="0">
                <a:latin typeface="+mj-lt"/>
              </a:rPr>
              <a:t>1. </a:t>
            </a:r>
            <a:r>
              <a:rPr lang="en-US" sz="2800" dirty="0" err="1" smtClean="0">
                <a:latin typeface="+mj-lt"/>
              </a:rPr>
              <a:t>Etken</a:t>
            </a:r>
            <a:r>
              <a:rPr lang="en-US" sz="2800" dirty="0" smtClean="0">
                <a:latin typeface="+mj-lt"/>
              </a:rPr>
              <a:t> </a:t>
            </a:r>
            <a:r>
              <a:rPr lang="en-US" sz="2800" dirty="0" err="1" smtClean="0">
                <a:latin typeface="+mj-lt"/>
              </a:rPr>
              <a:t>ile</a:t>
            </a:r>
            <a:r>
              <a:rPr lang="en-US" sz="2800" dirty="0" smtClean="0">
                <a:latin typeface="+mj-lt"/>
              </a:rPr>
              <a:t> </a:t>
            </a:r>
            <a:r>
              <a:rPr lang="en-US" sz="2800" dirty="0" err="1" smtClean="0">
                <a:latin typeface="+mj-lt"/>
              </a:rPr>
              <a:t>ilişkisi</a:t>
            </a:r>
            <a:r>
              <a:rPr lang="en-US" sz="2800" dirty="0" smtClean="0">
                <a:latin typeface="+mj-lt"/>
              </a:rPr>
              <a:t> </a:t>
            </a:r>
            <a:r>
              <a:rPr lang="en-US" sz="2800" dirty="0" err="1" smtClean="0">
                <a:latin typeface="+mj-lt"/>
              </a:rPr>
              <a:t>var</a:t>
            </a:r>
            <a:endParaRPr lang="en-US" sz="2800" dirty="0" smtClean="0">
              <a:latin typeface="+mj-lt"/>
            </a:endParaRPr>
          </a:p>
          <a:p>
            <a:pPr eaLnBrk="1" hangingPunct="1">
              <a:buFont typeface="Map Symbols" pitchFamily="2" charset="2"/>
              <a:buNone/>
              <a:defRPr/>
            </a:pPr>
            <a:r>
              <a:rPr lang="en-US" sz="2800" dirty="0" smtClean="0">
                <a:latin typeface="+mj-lt"/>
              </a:rPr>
              <a:t>2. </a:t>
            </a:r>
            <a:r>
              <a:rPr lang="en-US" sz="2800" dirty="0" err="1" smtClean="0">
                <a:latin typeface="+mj-lt"/>
              </a:rPr>
              <a:t>Sonuca</a:t>
            </a:r>
            <a:r>
              <a:rPr lang="en-US" sz="2800" dirty="0" smtClean="0">
                <a:latin typeface="+mj-lt"/>
              </a:rPr>
              <a:t> </a:t>
            </a:r>
            <a:r>
              <a:rPr lang="en-US" sz="2800" dirty="0" err="1" smtClean="0">
                <a:latin typeface="+mj-lt"/>
              </a:rPr>
              <a:t>neden</a:t>
            </a:r>
            <a:r>
              <a:rPr lang="en-US" sz="2800" dirty="0" smtClean="0">
                <a:latin typeface="+mj-lt"/>
              </a:rPr>
              <a:t> </a:t>
            </a:r>
            <a:r>
              <a:rPr lang="en-US" sz="2800" dirty="0" err="1" smtClean="0">
                <a:latin typeface="+mj-lt"/>
              </a:rPr>
              <a:t>olur</a:t>
            </a:r>
            <a:endParaRPr lang="en-US" sz="2800" dirty="0" smtClean="0">
              <a:latin typeface="+mj-lt"/>
            </a:endParaRPr>
          </a:p>
          <a:p>
            <a:pPr eaLnBrk="1" hangingPunct="1">
              <a:buFont typeface="Map Symbols" pitchFamily="2" charset="2"/>
              <a:buNone/>
              <a:defRPr/>
            </a:pPr>
            <a:r>
              <a:rPr lang="en-US" sz="2800" dirty="0" smtClean="0">
                <a:latin typeface="+mj-lt"/>
              </a:rPr>
              <a:t>2. </a:t>
            </a:r>
            <a:r>
              <a:rPr lang="en-US" sz="2800" dirty="0" err="1" smtClean="0">
                <a:latin typeface="+mj-lt"/>
              </a:rPr>
              <a:t>Etken</a:t>
            </a:r>
            <a:r>
              <a:rPr lang="en-US" sz="2800" dirty="0" smtClean="0">
                <a:latin typeface="+mj-lt"/>
              </a:rPr>
              <a:t> </a:t>
            </a:r>
            <a:r>
              <a:rPr lang="en-US" sz="2800" dirty="0" err="1" smtClean="0">
                <a:latin typeface="+mj-lt"/>
              </a:rPr>
              <a:t>ile</a:t>
            </a:r>
            <a:r>
              <a:rPr lang="en-US" sz="2800" dirty="0" smtClean="0">
                <a:latin typeface="+mj-lt"/>
              </a:rPr>
              <a:t> </a:t>
            </a:r>
            <a:r>
              <a:rPr lang="en-US" sz="2800" dirty="0" err="1" smtClean="0">
                <a:latin typeface="+mj-lt"/>
              </a:rPr>
              <a:t>sonuç</a:t>
            </a:r>
            <a:r>
              <a:rPr lang="en-US" sz="2800" dirty="0" smtClean="0">
                <a:latin typeface="+mj-lt"/>
              </a:rPr>
              <a:t> </a:t>
            </a:r>
            <a:r>
              <a:rPr lang="en-US" sz="2800" dirty="0" err="1" smtClean="0">
                <a:latin typeface="+mj-lt"/>
              </a:rPr>
              <a:t>arasındaki</a:t>
            </a:r>
            <a:r>
              <a:rPr lang="en-US" sz="2800" dirty="0" smtClean="0">
                <a:latin typeface="+mj-lt"/>
              </a:rPr>
              <a:t> </a:t>
            </a:r>
            <a:r>
              <a:rPr lang="en-US" sz="2800" dirty="0" err="1" smtClean="0">
                <a:latin typeface="+mj-lt"/>
              </a:rPr>
              <a:t>yolda</a:t>
            </a:r>
            <a:r>
              <a:rPr lang="en-US" sz="2800" dirty="0" smtClean="0">
                <a:latin typeface="+mj-lt"/>
              </a:rPr>
              <a:t> </a:t>
            </a:r>
            <a:r>
              <a:rPr lang="en-US" sz="2800" dirty="0" err="1" smtClean="0">
                <a:latin typeface="+mj-lt"/>
              </a:rPr>
              <a:t>değildir</a:t>
            </a:r>
            <a:endParaRPr lang="en-US" sz="2800" dirty="0" smtClean="0">
              <a:latin typeface="+mj-lt"/>
            </a:endParaRPr>
          </a:p>
          <a:p>
            <a:pPr algn="ctr" eaLnBrk="1" hangingPunct="1">
              <a:buFont typeface="Map Symbols" pitchFamily="2" charset="2"/>
              <a:buNone/>
              <a:defRPr/>
            </a:pPr>
            <a:r>
              <a:rPr lang="en-US" sz="2800" dirty="0" smtClean="0">
                <a:latin typeface="+mj-lt"/>
              </a:rPr>
              <a:t>MUTLAKA KONTROL EDİLMELİDİR</a:t>
            </a:r>
            <a:endParaRPr lang="en-US" dirty="0" smtClean="0">
              <a:latin typeface="+mj-lt"/>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C40539-328B-43DE-8A14-11F381EDEF9B}" type="slidenum">
              <a:rPr lang="en-US" altLang="en-US">
                <a:latin typeface="Comic Sans MS" panose="030F0702030302020204" pitchFamily="66" charset="0"/>
              </a:rPr>
              <a:pPr eaLnBrk="1" hangingPunct="1"/>
              <a:t>120</a:t>
            </a:fld>
            <a:endParaRPr lang="en-US" altLang="en-US">
              <a:latin typeface="Comic Sans MS" panose="030F0702030302020204" pitchFamily="66" charset="0"/>
            </a:endParaRPr>
          </a:p>
        </p:txBody>
      </p:sp>
    </p:spTree>
    <p:extLst>
      <p:ext uri="{BB962C8B-B14F-4D97-AF65-F5344CB8AC3E}">
        <p14:creationId xmlns:p14="http://schemas.microsoft.com/office/powerpoint/2010/main" val="6032864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1285875" y="500063"/>
            <a:ext cx="8229600" cy="1143000"/>
          </a:xfrm>
          <a:prstGeom prst="rect">
            <a:avLst/>
          </a:prstGeom>
          <a:noFill/>
          <a:ln w="9525">
            <a:noFill/>
            <a:miter lim="800000"/>
            <a:headEnd/>
            <a:tailEnd/>
          </a:ln>
          <a:effectLst/>
        </p:spPr>
        <p:txBody>
          <a:bodyPr anchor="ctr"/>
          <a:lstStyle/>
          <a:p>
            <a:pPr algn="l">
              <a:defRPr/>
            </a:pPr>
            <a:r>
              <a:rPr lang="tr-TR" sz="3200" dirty="0">
                <a:solidFill>
                  <a:srgbClr val="3366CC"/>
                </a:solidFill>
                <a:latin typeface="+mj-lt"/>
              </a:rPr>
              <a:t>Karıştırıcı Faktör </a:t>
            </a:r>
            <a:endParaRPr lang="en-US" sz="3200" dirty="0">
              <a:solidFill>
                <a:srgbClr val="3366CC"/>
              </a:solidFill>
              <a:latin typeface="+mj-lt"/>
            </a:endParaRPr>
          </a:p>
        </p:txBody>
      </p:sp>
      <p:sp>
        <p:nvSpPr>
          <p:cNvPr id="172035" name="Rectangle 3"/>
          <p:cNvSpPr>
            <a:spLocks noChangeArrowheads="1"/>
          </p:cNvSpPr>
          <p:nvPr/>
        </p:nvSpPr>
        <p:spPr bwMode="auto">
          <a:xfrm>
            <a:off x="714375" y="1857375"/>
            <a:ext cx="8229600" cy="4525963"/>
          </a:xfrm>
          <a:prstGeom prst="rect">
            <a:avLst/>
          </a:prstGeom>
          <a:noFill/>
          <a:ln w="9525">
            <a:noFill/>
            <a:miter lim="800000"/>
            <a:headEnd/>
            <a:tailEnd/>
          </a:ln>
          <a:effectLst/>
        </p:spPr>
        <p:txBody>
          <a:bodyPr/>
          <a:lstStyle/>
          <a:p>
            <a:pPr marL="342900" indent="-342900" algn="l">
              <a:spcBef>
                <a:spcPct val="20000"/>
              </a:spcBef>
              <a:buClr>
                <a:srgbClr val="3366CC"/>
              </a:buClr>
              <a:buFontTx/>
              <a:buChar char="•"/>
              <a:defRPr/>
            </a:pPr>
            <a:r>
              <a:rPr lang="tr-TR" sz="2800" dirty="0">
                <a:solidFill>
                  <a:srgbClr val="000066"/>
                </a:solidFill>
                <a:latin typeface="+mj-lt"/>
              </a:rPr>
              <a:t>Baktığınız etkenle sonuç arasında, başka bir etkenden dolayı bir ilişki varmış gibi sonuç çıkması</a:t>
            </a:r>
            <a:endParaRPr lang="en-US" sz="2800" dirty="0">
              <a:solidFill>
                <a:srgbClr val="000066"/>
              </a:solidFill>
              <a:latin typeface="+mj-lt"/>
            </a:endParaRPr>
          </a:p>
        </p:txBody>
      </p:sp>
      <p:sp>
        <p:nvSpPr>
          <p:cNvPr id="167940" name="Line 4"/>
          <p:cNvSpPr>
            <a:spLocks noChangeShapeType="1"/>
          </p:cNvSpPr>
          <p:nvPr/>
        </p:nvSpPr>
        <p:spPr bwMode="auto">
          <a:xfrm>
            <a:off x="2438400" y="3657600"/>
            <a:ext cx="3352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941" name="Text Box 5"/>
          <p:cNvSpPr txBox="1">
            <a:spLocks noChangeArrowheads="1"/>
          </p:cNvSpPr>
          <p:nvPr/>
        </p:nvSpPr>
        <p:spPr bwMode="auto">
          <a:xfrm>
            <a:off x="1219200" y="3446463"/>
            <a:ext cx="10572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400"/>
              <a:t>Etken </a:t>
            </a:r>
          </a:p>
        </p:txBody>
      </p:sp>
      <p:sp>
        <p:nvSpPr>
          <p:cNvPr id="167942" name="Text Box 6"/>
          <p:cNvSpPr txBox="1">
            <a:spLocks noChangeArrowheads="1"/>
          </p:cNvSpPr>
          <p:nvPr/>
        </p:nvSpPr>
        <p:spPr bwMode="auto">
          <a:xfrm>
            <a:off x="5953125" y="3419475"/>
            <a:ext cx="1143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400"/>
              <a:t>Sonu</a:t>
            </a:r>
            <a:r>
              <a:rPr lang="tr-TR" altLang="en-US" sz="2400"/>
              <a:t>ç</a:t>
            </a:r>
            <a:r>
              <a:rPr lang="en-US" altLang="en-US" sz="2400"/>
              <a:t> </a:t>
            </a:r>
          </a:p>
        </p:txBody>
      </p:sp>
      <p:grpSp>
        <p:nvGrpSpPr>
          <p:cNvPr id="2" name="Group 7"/>
          <p:cNvGrpSpPr>
            <a:grpSpLocks/>
          </p:cNvGrpSpPr>
          <p:nvPr/>
        </p:nvGrpSpPr>
        <p:grpSpPr bwMode="auto">
          <a:xfrm>
            <a:off x="2362200" y="3733800"/>
            <a:ext cx="3505200" cy="2590800"/>
            <a:chOff x="1488" y="2352"/>
            <a:chExt cx="2208" cy="1632"/>
          </a:xfrm>
        </p:grpSpPr>
        <p:grpSp>
          <p:nvGrpSpPr>
            <p:cNvPr id="167944" name="Group 8"/>
            <p:cNvGrpSpPr>
              <a:grpSpLocks/>
            </p:cNvGrpSpPr>
            <p:nvPr/>
          </p:nvGrpSpPr>
          <p:grpSpPr bwMode="auto">
            <a:xfrm>
              <a:off x="1488" y="2352"/>
              <a:ext cx="2208" cy="1296"/>
              <a:chOff x="1440" y="1920"/>
              <a:chExt cx="2208" cy="1296"/>
            </a:xfrm>
          </p:grpSpPr>
          <p:sp>
            <p:nvSpPr>
              <p:cNvPr id="167946" name="Line 9"/>
              <p:cNvSpPr>
                <a:spLocks noChangeShapeType="1"/>
              </p:cNvSpPr>
              <p:nvPr/>
            </p:nvSpPr>
            <p:spPr bwMode="auto">
              <a:xfrm flipH="1">
                <a:off x="2496" y="1968"/>
                <a:ext cx="1152" cy="124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7947" name="Line 10"/>
              <p:cNvSpPr>
                <a:spLocks noChangeShapeType="1"/>
              </p:cNvSpPr>
              <p:nvPr/>
            </p:nvSpPr>
            <p:spPr bwMode="auto">
              <a:xfrm flipH="1" flipV="1">
                <a:off x="1440" y="1920"/>
                <a:ext cx="912" cy="12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7945" name="Text Box 11"/>
            <p:cNvSpPr txBox="1">
              <a:spLocks noChangeArrowheads="1"/>
            </p:cNvSpPr>
            <p:nvPr/>
          </p:nvSpPr>
          <p:spPr bwMode="auto">
            <a:xfrm>
              <a:off x="2064" y="3690"/>
              <a:ext cx="995"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US" sz="2400"/>
                <a:t>Karıştırıcı</a:t>
              </a:r>
              <a:r>
                <a:rPr lang="en-US" altLang="en-US" sz="2400"/>
                <a:t> </a:t>
              </a:r>
            </a:p>
          </p:txBody>
        </p:sp>
      </p:grpSp>
    </p:spTree>
    <p:extLst>
      <p:ext uri="{BB962C8B-B14F-4D97-AF65-F5344CB8AC3E}">
        <p14:creationId xmlns:p14="http://schemas.microsoft.com/office/powerpoint/2010/main" val="1344400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Line 6"/>
          <p:cNvSpPr>
            <a:spLocks noChangeShapeType="1"/>
          </p:cNvSpPr>
          <p:nvPr/>
        </p:nvSpPr>
        <p:spPr bwMode="auto">
          <a:xfrm>
            <a:off x="2438400" y="2971800"/>
            <a:ext cx="3352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7"/>
          <p:cNvGrpSpPr>
            <a:grpSpLocks/>
          </p:cNvGrpSpPr>
          <p:nvPr/>
        </p:nvGrpSpPr>
        <p:grpSpPr bwMode="auto">
          <a:xfrm>
            <a:off x="2286000" y="3048000"/>
            <a:ext cx="3505200" cy="2057400"/>
            <a:chOff x="1440" y="1920"/>
            <a:chExt cx="2208" cy="1296"/>
          </a:xfrm>
        </p:grpSpPr>
        <p:sp>
          <p:nvSpPr>
            <p:cNvPr id="168969" name="Line 8"/>
            <p:cNvSpPr>
              <a:spLocks noChangeShapeType="1"/>
            </p:cNvSpPr>
            <p:nvPr/>
          </p:nvSpPr>
          <p:spPr bwMode="auto">
            <a:xfrm flipH="1">
              <a:off x="2496" y="1968"/>
              <a:ext cx="1152" cy="124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8970" name="Line 9"/>
            <p:cNvSpPr>
              <a:spLocks noChangeShapeType="1"/>
            </p:cNvSpPr>
            <p:nvPr/>
          </p:nvSpPr>
          <p:spPr bwMode="auto">
            <a:xfrm flipH="1" flipV="1">
              <a:off x="1440" y="1920"/>
              <a:ext cx="912" cy="12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8964" name="Text Box 10"/>
          <p:cNvSpPr txBox="1">
            <a:spLocks noChangeArrowheads="1"/>
          </p:cNvSpPr>
          <p:nvPr/>
        </p:nvSpPr>
        <p:spPr bwMode="auto">
          <a:xfrm>
            <a:off x="6019800" y="2667000"/>
            <a:ext cx="2836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US" sz="2800" b="1"/>
              <a:t>Akciğer kanseri</a:t>
            </a:r>
            <a:endParaRPr lang="en-US" altLang="en-US" sz="2800" b="1"/>
          </a:p>
        </p:txBody>
      </p:sp>
      <p:sp>
        <p:nvSpPr>
          <p:cNvPr id="126988" name="Text Box 12"/>
          <p:cNvSpPr txBox="1">
            <a:spLocks noChangeArrowheads="1"/>
          </p:cNvSpPr>
          <p:nvPr/>
        </p:nvSpPr>
        <p:spPr bwMode="auto">
          <a:xfrm>
            <a:off x="914400" y="2746375"/>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US" sz="2400">
                <a:solidFill>
                  <a:srgbClr val="CC0000"/>
                </a:solidFill>
              </a:rPr>
              <a:t>sigara</a:t>
            </a:r>
            <a:endParaRPr lang="en-US" altLang="en-US" sz="2400">
              <a:solidFill>
                <a:srgbClr val="CC0000"/>
              </a:solidFill>
            </a:endParaRPr>
          </a:p>
        </p:txBody>
      </p:sp>
      <p:sp>
        <p:nvSpPr>
          <p:cNvPr id="126989" name="Text Box 13"/>
          <p:cNvSpPr txBox="1">
            <a:spLocks noChangeArrowheads="1"/>
          </p:cNvSpPr>
          <p:nvPr/>
        </p:nvSpPr>
        <p:spPr bwMode="auto">
          <a:xfrm>
            <a:off x="3406775" y="5105400"/>
            <a:ext cx="936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US" sz="2600"/>
              <a:t>Kibrit</a:t>
            </a:r>
            <a:endParaRPr lang="en-US" altLang="en-US" sz="2600"/>
          </a:p>
        </p:txBody>
      </p:sp>
      <p:sp>
        <p:nvSpPr>
          <p:cNvPr id="168967" name="Text Box 14"/>
          <p:cNvSpPr txBox="1">
            <a:spLocks noChangeArrowheads="1"/>
          </p:cNvSpPr>
          <p:nvPr/>
        </p:nvSpPr>
        <p:spPr bwMode="auto">
          <a:xfrm>
            <a:off x="3794125" y="23923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3200" b="1"/>
              <a:t>?</a:t>
            </a:r>
          </a:p>
        </p:txBody>
      </p:sp>
      <p:sp>
        <p:nvSpPr>
          <p:cNvPr id="126991" name="Rectangle 15"/>
          <p:cNvSpPr>
            <a:spLocks noChangeArrowheads="1"/>
          </p:cNvSpPr>
          <p:nvPr/>
        </p:nvSpPr>
        <p:spPr bwMode="auto">
          <a:xfrm>
            <a:off x="1857375" y="928688"/>
            <a:ext cx="6275388" cy="346075"/>
          </a:xfrm>
          <a:prstGeom prst="rect">
            <a:avLst/>
          </a:prstGeom>
          <a:noFill/>
          <a:ln w="9525">
            <a:noFill/>
            <a:miter lim="800000"/>
            <a:headEnd/>
            <a:tailEnd/>
          </a:ln>
          <a:effectLst/>
        </p:spPr>
        <p:txBody>
          <a:bodyPr anchor="ctr"/>
          <a:lstStyle/>
          <a:p>
            <a:pPr algn="l">
              <a:defRPr/>
            </a:pPr>
            <a:r>
              <a:rPr lang="tr-TR" sz="2800" b="1" dirty="0">
                <a:solidFill>
                  <a:srgbClr val="3366CC"/>
                </a:solidFill>
                <a:latin typeface="+mn-lt"/>
              </a:rPr>
              <a:t>Karıştırıcı faktör:</a:t>
            </a:r>
            <a:r>
              <a:rPr lang="en-US" sz="2800" b="1" dirty="0">
                <a:solidFill>
                  <a:srgbClr val="3366CC"/>
                </a:solidFill>
                <a:latin typeface="+mn-lt"/>
              </a:rPr>
              <a:t> </a:t>
            </a:r>
            <a:r>
              <a:rPr lang="tr-TR" sz="2800" b="1" dirty="0">
                <a:solidFill>
                  <a:srgbClr val="3366CC"/>
                </a:solidFill>
                <a:latin typeface="+mn-lt"/>
              </a:rPr>
              <a:t>Confounding</a:t>
            </a:r>
            <a:endParaRPr lang="en-US" sz="2800" b="1" dirty="0">
              <a:solidFill>
                <a:srgbClr val="3366CC"/>
              </a:solidFill>
              <a:latin typeface="+mn-lt"/>
            </a:endParaRPr>
          </a:p>
        </p:txBody>
      </p:sp>
    </p:spTree>
    <p:extLst>
      <p:ext uri="{BB962C8B-B14F-4D97-AF65-F5344CB8AC3E}">
        <p14:creationId xmlns:p14="http://schemas.microsoft.com/office/powerpoint/2010/main" val="1272396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8" grpId="0"/>
      <p:bldP spid="12698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4810" y="2641544"/>
            <a:ext cx="7612823" cy="873013"/>
          </a:xfrm>
          <a:prstGeom prst="rect">
            <a:avLst/>
          </a:prstGeom>
          <a:noFill/>
          <a:ln/>
        </p:spPr>
        <p:txBody>
          <a:bodyPr lIns="92075" tIns="46038" rIns="92075" bIns="46038"/>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nSpc>
                <a:spcPct val="90000"/>
              </a:lnSpc>
              <a:buNone/>
            </a:pPr>
            <a:r>
              <a:rPr lang="tr-TR" sz="3600" b="1" dirty="0" smtClean="0">
                <a:solidFill>
                  <a:srgbClr val="3366CC"/>
                </a:solidFill>
                <a:effectLst>
                  <a:outerShdw blurRad="38100" dist="38100" dir="2700000" algn="tl">
                    <a:srgbClr val="C0C0C0"/>
                  </a:outerShdw>
                </a:effectLst>
              </a:rPr>
              <a:t>TEMEL İSTATİSTİKSEL KAVRAMLAR</a:t>
            </a:r>
            <a:endParaRPr lang="tr-TR" sz="3600" dirty="0" smtClean="0">
              <a:solidFill>
                <a:srgbClr val="3333CC"/>
              </a:solidFill>
            </a:endParaRPr>
          </a:p>
        </p:txBody>
      </p:sp>
    </p:spTree>
    <p:extLst>
      <p:ext uri="{BB962C8B-B14F-4D97-AF65-F5344CB8AC3E}">
        <p14:creationId xmlns:p14="http://schemas.microsoft.com/office/powerpoint/2010/main" val="2666746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30618" y="0"/>
            <a:ext cx="7704667" cy="1981200"/>
          </a:xfrm>
        </p:spPr>
        <p:txBody>
          <a:bodyPr/>
          <a:lstStyle/>
          <a:p>
            <a:r>
              <a:rPr lang="tr-TR" b="1" dirty="0"/>
              <a:t>Örneklem</a:t>
            </a:r>
            <a:endParaRPr lang="tr-TR" dirty="0"/>
          </a:p>
        </p:txBody>
      </p:sp>
      <p:sp>
        <p:nvSpPr>
          <p:cNvPr id="3" name="İçerik Yer Tutucusu 2"/>
          <p:cNvSpPr>
            <a:spLocks noGrp="1"/>
          </p:cNvSpPr>
          <p:nvPr>
            <p:ph idx="1"/>
          </p:nvPr>
        </p:nvSpPr>
        <p:spPr>
          <a:xfrm>
            <a:off x="982133" y="1931831"/>
            <a:ext cx="7704667" cy="4067985"/>
          </a:xfrm>
        </p:spPr>
        <p:txBody>
          <a:bodyPr>
            <a:normAutofit/>
          </a:bodyPr>
          <a:lstStyle/>
          <a:p>
            <a:pPr>
              <a:lnSpc>
                <a:spcPct val="90000"/>
              </a:lnSpc>
            </a:pPr>
            <a:r>
              <a:rPr lang="tr-TR" dirty="0"/>
              <a:t>Popülasyon özellikleri hakkında bilgi edinmek için popülasyondan seçilen alt gruba denir.</a:t>
            </a:r>
          </a:p>
          <a:p>
            <a:pPr>
              <a:lnSpc>
                <a:spcPct val="90000"/>
              </a:lnSpc>
            </a:pPr>
            <a:endParaRPr lang="en-AU" dirty="0"/>
          </a:p>
          <a:p>
            <a:pPr>
              <a:lnSpc>
                <a:spcPct val="90000"/>
              </a:lnSpc>
            </a:pPr>
            <a:r>
              <a:rPr lang="tr-TR" dirty="0"/>
              <a:t>Örneklem bilgilerinden yola çıkarak istatistiksel tekniklerle popülasyon hakkında genelleme yapılır.</a:t>
            </a:r>
          </a:p>
          <a:p>
            <a:pPr>
              <a:lnSpc>
                <a:spcPct val="90000"/>
              </a:lnSpc>
            </a:pPr>
            <a:endParaRPr lang="tr-TR" dirty="0"/>
          </a:p>
          <a:p>
            <a:pPr>
              <a:lnSpc>
                <a:spcPct val="90000"/>
              </a:lnSpc>
            </a:pPr>
            <a:r>
              <a:rPr lang="en-AU" dirty="0"/>
              <a:t>Pop</a:t>
            </a:r>
            <a:r>
              <a:rPr lang="tr-TR" dirty="0"/>
              <a:t>ü</a:t>
            </a:r>
            <a:r>
              <a:rPr lang="en-AU" dirty="0" err="1"/>
              <a:t>lasyon</a:t>
            </a:r>
            <a:r>
              <a:rPr lang="en-AU" dirty="0"/>
              <a:t> </a:t>
            </a:r>
            <a:r>
              <a:rPr lang="en-AU" dirty="0" err="1"/>
              <a:t>çalışmaya</a:t>
            </a:r>
            <a:r>
              <a:rPr lang="en-AU" dirty="0"/>
              <a:t> </a:t>
            </a:r>
            <a:r>
              <a:rPr lang="en-AU" dirty="0" err="1"/>
              <a:t>dahil</a:t>
            </a:r>
            <a:r>
              <a:rPr lang="en-AU" dirty="0"/>
              <a:t> </a:t>
            </a:r>
            <a:r>
              <a:rPr lang="en-AU" dirty="0" err="1"/>
              <a:t>etmek</a:t>
            </a:r>
            <a:r>
              <a:rPr lang="tr-TR" dirty="0"/>
              <a:t> </a:t>
            </a:r>
            <a:r>
              <a:rPr lang="en-AU" dirty="0" err="1"/>
              <a:t>istediklerinizin</a:t>
            </a:r>
            <a:r>
              <a:rPr lang="en-AU" dirty="0"/>
              <a:t> </a:t>
            </a:r>
            <a:r>
              <a:rPr lang="en-AU" dirty="0" err="1"/>
              <a:t>tümü</a:t>
            </a:r>
            <a:r>
              <a:rPr lang="en-AU" dirty="0"/>
              <a:t>; </a:t>
            </a:r>
            <a:r>
              <a:rPr lang="en-AU" dirty="0" err="1"/>
              <a:t>örneklem</a:t>
            </a:r>
            <a:r>
              <a:rPr lang="en-AU" dirty="0"/>
              <a:t> </a:t>
            </a:r>
            <a:r>
              <a:rPr lang="en-AU" dirty="0" err="1"/>
              <a:t>ise</a:t>
            </a:r>
            <a:r>
              <a:rPr lang="en-AU" dirty="0"/>
              <a:t> </a:t>
            </a:r>
            <a:r>
              <a:rPr lang="en-AU" dirty="0" err="1"/>
              <a:t>dahil</a:t>
            </a:r>
            <a:r>
              <a:rPr lang="tr-TR" dirty="0"/>
              <a:t> </a:t>
            </a:r>
            <a:r>
              <a:rPr lang="en-AU" dirty="0" err="1"/>
              <a:t>edebileceklerinizin</a:t>
            </a:r>
            <a:r>
              <a:rPr lang="en-AU" dirty="0"/>
              <a:t> </a:t>
            </a:r>
            <a:r>
              <a:rPr lang="en-AU" dirty="0" err="1"/>
              <a:t>tümü</a:t>
            </a:r>
            <a:r>
              <a:rPr lang="tr-TR" dirty="0"/>
              <a:t>dür</a:t>
            </a:r>
            <a:r>
              <a:rPr lang="en-AU" dirty="0"/>
              <a:t>.</a:t>
            </a:r>
            <a:endParaRPr lang="tr-TR" dirty="0"/>
          </a:p>
          <a:p>
            <a:endParaRPr lang="tr-TR" dirty="0"/>
          </a:p>
        </p:txBody>
      </p:sp>
    </p:spTree>
    <p:extLst>
      <p:ext uri="{BB962C8B-B14F-4D97-AF65-F5344CB8AC3E}">
        <p14:creationId xmlns:p14="http://schemas.microsoft.com/office/powerpoint/2010/main" val="26978410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2133" y="1764405"/>
            <a:ext cx="7704667" cy="4559121"/>
          </a:xfrm>
        </p:spPr>
        <p:txBody>
          <a:bodyPr>
            <a:normAutofit/>
          </a:bodyPr>
          <a:lstStyle/>
          <a:p>
            <a:pPr>
              <a:lnSpc>
                <a:spcPct val="90000"/>
              </a:lnSpc>
            </a:pPr>
            <a:r>
              <a:rPr lang="en-US" dirty="0" err="1"/>
              <a:t>İstatistikte</a:t>
            </a:r>
            <a:r>
              <a:rPr lang="en-US" dirty="0"/>
              <a:t> </a:t>
            </a:r>
            <a:r>
              <a:rPr lang="en-US" dirty="0" err="1"/>
              <a:t>değişken</a:t>
            </a:r>
            <a:r>
              <a:rPr lang="en-US" dirty="0"/>
              <a:t> (variable) </a:t>
            </a:r>
            <a:r>
              <a:rPr lang="en-US" dirty="0" err="1"/>
              <a:t>terimi</a:t>
            </a:r>
            <a:r>
              <a:rPr lang="en-US" dirty="0"/>
              <a:t>, </a:t>
            </a:r>
            <a:r>
              <a:rPr lang="tr-TR" dirty="0"/>
              <a:t>verilere</a:t>
            </a:r>
            <a:r>
              <a:rPr lang="en-US" dirty="0"/>
              <a:t> </a:t>
            </a:r>
            <a:r>
              <a:rPr lang="en-US" dirty="0" err="1"/>
              <a:t>ait</a:t>
            </a:r>
            <a:r>
              <a:rPr lang="en-US" dirty="0"/>
              <a:t> </a:t>
            </a:r>
            <a:r>
              <a:rPr lang="en-US" dirty="0" err="1"/>
              <a:t>özellikler</a:t>
            </a:r>
            <a:r>
              <a:rPr lang="en-US" dirty="0"/>
              <a:t> </a:t>
            </a:r>
            <a:r>
              <a:rPr lang="en-US" dirty="0" err="1"/>
              <a:t>anlamında</a:t>
            </a:r>
            <a:r>
              <a:rPr lang="en-US" dirty="0"/>
              <a:t> </a:t>
            </a:r>
            <a:r>
              <a:rPr lang="en-US" dirty="0" err="1"/>
              <a:t>kullanılır</a:t>
            </a:r>
            <a:r>
              <a:rPr lang="en-US" dirty="0"/>
              <a:t>.</a:t>
            </a:r>
            <a:endParaRPr lang="tr-TR" dirty="0"/>
          </a:p>
          <a:p>
            <a:pPr>
              <a:lnSpc>
                <a:spcPct val="90000"/>
              </a:lnSpc>
            </a:pPr>
            <a:endParaRPr lang="tr-TR" dirty="0"/>
          </a:p>
          <a:p>
            <a:pPr>
              <a:lnSpc>
                <a:spcPct val="90000"/>
              </a:lnSpc>
            </a:pPr>
            <a:r>
              <a:rPr lang="tr-TR" dirty="0"/>
              <a:t>C</a:t>
            </a:r>
            <a:r>
              <a:rPr lang="en-US" dirty="0" err="1"/>
              <a:t>insiyet</a:t>
            </a:r>
            <a:r>
              <a:rPr lang="en-US" dirty="0"/>
              <a:t>, boy, </a:t>
            </a:r>
            <a:r>
              <a:rPr lang="en-US" dirty="0" err="1"/>
              <a:t>ağırlık</a:t>
            </a:r>
            <a:r>
              <a:rPr lang="en-US" dirty="0"/>
              <a:t>, </a:t>
            </a:r>
            <a:r>
              <a:rPr lang="en-US" dirty="0" err="1"/>
              <a:t>kan</a:t>
            </a:r>
            <a:r>
              <a:rPr lang="en-US" dirty="0"/>
              <a:t> </a:t>
            </a:r>
            <a:r>
              <a:rPr lang="en-US" dirty="0" err="1"/>
              <a:t>basıncı</a:t>
            </a:r>
            <a:r>
              <a:rPr lang="en-US" dirty="0"/>
              <a:t>, </a:t>
            </a:r>
            <a:r>
              <a:rPr lang="en-US" dirty="0" err="1"/>
              <a:t>ilaç</a:t>
            </a:r>
            <a:r>
              <a:rPr lang="en-US" dirty="0"/>
              <a:t> </a:t>
            </a:r>
            <a:r>
              <a:rPr lang="en-US" dirty="0" err="1"/>
              <a:t>grubu</a:t>
            </a:r>
            <a:r>
              <a:rPr lang="en-US" dirty="0"/>
              <a:t>, </a:t>
            </a:r>
            <a:r>
              <a:rPr lang="en-US" dirty="0" err="1"/>
              <a:t>tedavi</a:t>
            </a:r>
            <a:r>
              <a:rPr lang="en-US" dirty="0"/>
              <a:t> </a:t>
            </a:r>
            <a:r>
              <a:rPr lang="en-US" dirty="0" err="1"/>
              <a:t>öncesi</a:t>
            </a:r>
            <a:r>
              <a:rPr lang="en-US" dirty="0"/>
              <a:t> </a:t>
            </a:r>
            <a:r>
              <a:rPr lang="en-US" dirty="0" err="1"/>
              <a:t>kan</a:t>
            </a:r>
            <a:r>
              <a:rPr lang="en-US" dirty="0"/>
              <a:t> </a:t>
            </a:r>
            <a:r>
              <a:rPr lang="en-US" dirty="0" err="1"/>
              <a:t>basıncı</a:t>
            </a:r>
            <a:r>
              <a:rPr lang="en-US" dirty="0"/>
              <a:t> vb. </a:t>
            </a:r>
            <a:r>
              <a:rPr lang="en-US" dirty="0" err="1"/>
              <a:t>hepsi</a:t>
            </a:r>
            <a:r>
              <a:rPr lang="en-US" dirty="0"/>
              <a:t> </a:t>
            </a:r>
            <a:r>
              <a:rPr lang="en-US" dirty="0" err="1"/>
              <a:t>birer</a:t>
            </a:r>
            <a:r>
              <a:rPr lang="en-US" dirty="0"/>
              <a:t> </a:t>
            </a:r>
            <a:r>
              <a:rPr lang="en-US" dirty="0" err="1"/>
              <a:t>değişkendir</a:t>
            </a:r>
            <a:r>
              <a:rPr lang="en-US" dirty="0"/>
              <a:t>.</a:t>
            </a:r>
            <a:endParaRPr lang="tr-TR" dirty="0"/>
          </a:p>
          <a:p>
            <a:pPr>
              <a:lnSpc>
                <a:spcPct val="90000"/>
              </a:lnSpc>
            </a:pPr>
            <a:endParaRPr lang="tr-TR" dirty="0"/>
          </a:p>
          <a:p>
            <a:pPr>
              <a:lnSpc>
                <a:spcPct val="90000"/>
              </a:lnSpc>
            </a:pPr>
            <a:r>
              <a:rPr lang="tr-TR" dirty="0"/>
              <a:t>Bilgisayar </a:t>
            </a:r>
            <a:r>
              <a:rPr lang="tr-TR" dirty="0" err="1"/>
              <a:t>veritabanlarında</a:t>
            </a:r>
            <a:r>
              <a:rPr lang="tr-TR" dirty="0"/>
              <a:t>;</a:t>
            </a:r>
          </a:p>
          <a:p>
            <a:pPr lvl="1">
              <a:lnSpc>
                <a:spcPct val="90000"/>
              </a:lnSpc>
            </a:pPr>
            <a:r>
              <a:rPr lang="tr-TR" dirty="0"/>
              <a:t>Değişkenler, kolonda</a:t>
            </a:r>
          </a:p>
          <a:p>
            <a:pPr lvl="1">
              <a:lnSpc>
                <a:spcPct val="90000"/>
              </a:lnSpc>
            </a:pPr>
            <a:r>
              <a:rPr lang="tr-TR" dirty="0"/>
              <a:t>Veriler, satırlarda gösterilir.</a:t>
            </a:r>
          </a:p>
          <a:p>
            <a:endParaRPr lang="tr-TR" dirty="0"/>
          </a:p>
        </p:txBody>
      </p:sp>
      <p:sp>
        <p:nvSpPr>
          <p:cNvPr id="4" name="Rectangle 2"/>
          <p:cNvSpPr>
            <a:spLocks noGrp="1" noChangeArrowheads="1"/>
          </p:cNvSpPr>
          <p:nvPr>
            <p:ph type="title"/>
          </p:nvPr>
        </p:nvSpPr>
        <p:spPr>
          <a:xfrm>
            <a:off x="982133" y="457201"/>
            <a:ext cx="7704667" cy="1242810"/>
          </a:xfrm>
        </p:spPr>
        <p:txBody>
          <a:bodyPr/>
          <a:lstStyle/>
          <a:p>
            <a:r>
              <a:rPr lang="tr-TR" b="1" dirty="0"/>
              <a:t>Değişken </a:t>
            </a:r>
            <a:r>
              <a:rPr lang="tr-TR" b="1" i="1" dirty="0"/>
              <a:t>(</a:t>
            </a:r>
            <a:r>
              <a:rPr lang="tr-TR" b="1" i="1" dirty="0" err="1"/>
              <a:t>variable</a:t>
            </a:r>
            <a:r>
              <a:rPr lang="tr-TR" b="1" i="1" dirty="0"/>
              <a:t>)</a:t>
            </a:r>
          </a:p>
        </p:txBody>
      </p:sp>
    </p:spTree>
    <p:extLst>
      <p:ext uri="{BB962C8B-B14F-4D97-AF65-F5344CB8AC3E}">
        <p14:creationId xmlns:p14="http://schemas.microsoft.com/office/powerpoint/2010/main" val="23116594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82133" y="457201"/>
            <a:ext cx="7704667" cy="714776"/>
          </a:xfrm>
        </p:spPr>
        <p:txBody>
          <a:bodyPr/>
          <a:lstStyle/>
          <a:p>
            <a:r>
              <a:rPr lang="tr-TR" b="1" dirty="0"/>
              <a:t>Veri Türleri</a:t>
            </a:r>
          </a:p>
        </p:txBody>
      </p:sp>
      <p:sp>
        <p:nvSpPr>
          <p:cNvPr id="7" name="Rectangle 3"/>
          <p:cNvSpPr txBox="1">
            <a:spLocks noChangeArrowheads="1"/>
          </p:cNvSpPr>
          <p:nvPr/>
        </p:nvSpPr>
        <p:spPr>
          <a:xfrm>
            <a:off x="1481070" y="1600200"/>
            <a:ext cx="7205730" cy="4525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Tx/>
              <a:buNone/>
            </a:pPr>
            <a:r>
              <a:rPr lang="en-AU" b="1" dirty="0" err="1" smtClean="0"/>
              <a:t>Nomina</a:t>
            </a:r>
            <a:r>
              <a:rPr lang="tr-TR" b="1" dirty="0" smtClean="0"/>
              <a:t>l</a:t>
            </a:r>
          </a:p>
          <a:p>
            <a:pPr>
              <a:buFontTx/>
              <a:buNone/>
            </a:pPr>
            <a:r>
              <a:rPr lang="tr-TR" b="1" dirty="0" smtClean="0"/>
              <a:t>İkili </a:t>
            </a:r>
            <a:r>
              <a:rPr lang="tr-TR" b="1" i="1" dirty="0" smtClean="0"/>
              <a:t>(</a:t>
            </a:r>
            <a:r>
              <a:rPr lang="tr-TR" b="1" i="1" dirty="0" err="1" smtClean="0"/>
              <a:t>dikotom</a:t>
            </a:r>
            <a:r>
              <a:rPr lang="tr-TR" b="1" i="1" dirty="0" smtClean="0"/>
              <a:t>)</a:t>
            </a:r>
            <a:r>
              <a:rPr lang="en-AU" b="1" dirty="0" smtClean="0"/>
              <a:t>			</a:t>
            </a:r>
          </a:p>
          <a:p>
            <a:pPr>
              <a:buFontTx/>
              <a:buNone/>
            </a:pPr>
            <a:r>
              <a:rPr lang="tr-TR" b="1" dirty="0" smtClean="0"/>
              <a:t>Sıralı </a:t>
            </a:r>
            <a:r>
              <a:rPr lang="tr-TR" b="1" i="1" dirty="0" smtClean="0"/>
              <a:t>(</a:t>
            </a:r>
            <a:r>
              <a:rPr lang="tr-TR" b="1" i="1" dirty="0" err="1" smtClean="0"/>
              <a:t>ordinal</a:t>
            </a:r>
            <a:r>
              <a:rPr lang="en-AU" b="1" i="1" dirty="0" smtClean="0"/>
              <a:t>)</a:t>
            </a:r>
            <a:r>
              <a:rPr lang="en-AU" b="1" dirty="0" smtClean="0">
                <a:solidFill>
                  <a:schemeClr val="accent2"/>
                </a:solidFill>
              </a:rPr>
              <a:t>	</a:t>
            </a:r>
            <a:r>
              <a:rPr lang="tr-TR" b="1" dirty="0" smtClean="0">
                <a:solidFill>
                  <a:schemeClr val="accent2"/>
                </a:solidFill>
              </a:rPr>
              <a:t>         </a:t>
            </a:r>
            <a:r>
              <a:rPr lang="en-AU" b="1" dirty="0" smtClean="0">
                <a:solidFill>
                  <a:schemeClr val="accent2"/>
                </a:solidFill>
              </a:rPr>
              <a:t>	</a:t>
            </a:r>
          </a:p>
          <a:p>
            <a:pPr>
              <a:buFontTx/>
              <a:buNone/>
            </a:pPr>
            <a:endParaRPr lang="tr-TR" b="1" dirty="0" smtClean="0"/>
          </a:p>
          <a:p>
            <a:pPr>
              <a:buFontTx/>
              <a:buNone/>
            </a:pPr>
            <a:endParaRPr lang="tr-TR" b="1" dirty="0" smtClean="0"/>
          </a:p>
          <a:p>
            <a:pPr>
              <a:buFontTx/>
              <a:buNone/>
            </a:pPr>
            <a:r>
              <a:rPr lang="en-AU" b="1" dirty="0" err="1" smtClean="0"/>
              <a:t>Aralıklı</a:t>
            </a:r>
            <a:r>
              <a:rPr lang="en-AU" b="1" dirty="0" smtClean="0"/>
              <a:t> </a:t>
            </a:r>
            <a:r>
              <a:rPr lang="en-AU" b="1" i="1" dirty="0" smtClean="0"/>
              <a:t>(</a:t>
            </a:r>
            <a:r>
              <a:rPr lang="tr-TR" b="1" i="1" dirty="0" smtClean="0"/>
              <a:t>i</a:t>
            </a:r>
            <a:r>
              <a:rPr lang="en-AU" b="1" i="1" dirty="0" err="1" smtClean="0"/>
              <a:t>nterval</a:t>
            </a:r>
            <a:r>
              <a:rPr lang="tr-TR" b="1" i="1" dirty="0" smtClean="0"/>
              <a:t>)</a:t>
            </a:r>
            <a:r>
              <a:rPr lang="en-AU" b="1" dirty="0" smtClean="0"/>
              <a:t>			</a:t>
            </a:r>
            <a:endParaRPr lang="tr-TR" b="1" dirty="0" smtClean="0"/>
          </a:p>
          <a:p>
            <a:pPr>
              <a:buFontTx/>
              <a:buNone/>
            </a:pPr>
            <a:r>
              <a:rPr lang="en-AU" b="1" dirty="0" err="1" smtClean="0"/>
              <a:t>Oranlı</a:t>
            </a:r>
            <a:r>
              <a:rPr lang="en-AU" b="1" dirty="0" smtClean="0"/>
              <a:t> </a:t>
            </a:r>
            <a:r>
              <a:rPr lang="en-AU" b="1" i="1" dirty="0" smtClean="0"/>
              <a:t>(</a:t>
            </a:r>
            <a:r>
              <a:rPr lang="tr-TR" b="1" i="1" dirty="0" smtClean="0"/>
              <a:t>r</a:t>
            </a:r>
            <a:r>
              <a:rPr lang="en-AU" b="1" i="1" dirty="0" err="1" smtClean="0"/>
              <a:t>atio</a:t>
            </a:r>
            <a:r>
              <a:rPr lang="en-AU" b="1" i="1" dirty="0" smtClean="0"/>
              <a:t>)</a:t>
            </a:r>
            <a:r>
              <a:rPr lang="en-AU" b="1" dirty="0" smtClean="0">
                <a:solidFill>
                  <a:schemeClr val="accent2"/>
                </a:solidFill>
              </a:rPr>
              <a:t> 		</a:t>
            </a:r>
            <a:r>
              <a:rPr lang="tr-TR" b="1" dirty="0" smtClean="0">
                <a:solidFill>
                  <a:schemeClr val="accent2"/>
                </a:solidFill>
              </a:rPr>
              <a:t>		</a:t>
            </a:r>
            <a:endParaRPr lang="en-AU" b="1" dirty="0" smtClean="0">
              <a:solidFill>
                <a:schemeClr val="accent2"/>
              </a:solidFill>
            </a:endParaRPr>
          </a:p>
          <a:p>
            <a:pPr>
              <a:buFontTx/>
              <a:buNone/>
            </a:pPr>
            <a:endParaRPr lang="en-AU" b="1" dirty="0" smtClean="0">
              <a:solidFill>
                <a:schemeClr val="accent2"/>
              </a:solidFill>
            </a:endParaRPr>
          </a:p>
          <a:p>
            <a:endParaRPr lang="tr-TR" dirty="0"/>
          </a:p>
        </p:txBody>
      </p:sp>
      <p:sp>
        <p:nvSpPr>
          <p:cNvPr id="8" name="AutoShape 7"/>
          <p:cNvSpPr>
            <a:spLocks/>
          </p:cNvSpPr>
          <p:nvPr/>
        </p:nvSpPr>
        <p:spPr bwMode="auto">
          <a:xfrm>
            <a:off x="3886200" y="1828800"/>
            <a:ext cx="762000" cy="914400"/>
          </a:xfrm>
          <a:prstGeom prst="rightBrace">
            <a:avLst>
              <a:gd name="adj1" fmla="val 10000"/>
              <a:gd name="adj2" fmla="val 50000"/>
            </a:avLst>
          </a:prstGeom>
          <a:noFill/>
          <a:ln w="38100">
            <a:solidFill>
              <a:srgbClr val="3366C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tr-TR"/>
          </a:p>
        </p:txBody>
      </p:sp>
      <p:sp>
        <p:nvSpPr>
          <p:cNvPr id="9" name="Text Box 5"/>
          <p:cNvSpPr txBox="1">
            <a:spLocks noChangeArrowheads="1"/>
          </p:cNvSpPr>
          <p:nvPr/>
        </p:nvSpPr>
        <p:spPr bwMode="auto">
          <a:xfrm>
            <a:off x="4953000" y="2060575"/>
            <a:ext cx="1473200" cy="457200"/>
          </a:xfrm>
          <a:prstGeom prst="rect">
            <a:avLst/>
          </a:prstGeom>
          <a:solidFill>
            <a:srgbClr val="91A2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tr-TR" sz="2400" b="0" dirty="0">
                <a:solidFill>
                  <a:schemeClr val="bg1"/>
                </a:solidFill>
              </a:rPr>
              <a:t>Kategorik</a:t>
            </a:r>
            <a:endParaRPr lang="en-US" sz="2400" b="0" dirty="0">
              <a:solidFill>
                <a:schemeClr val="bg1"/>
              </a:solidFill>
            </a:endParaRPr>
          </a:p>
        </p:txBody>
      </p:sp>
      <p:sp>
        <p:nvSpPr>
          <p:cNvPr id="10" name="AutoShape 4"/>
          <p:cNvSpPr>
            <a:spLocks/>
          </p:cNvSpPr>
          <p:nvPr/>
        </p:nvSpPr>
        <p:spPr bwMode="auto">
          <a:xfrm>
            <a:off x="3881438" y="4214612"/>
            <a:ext cx="762000" cy="914400"/>
          </a:xfrm>
          <a:prstGeom prst="rightBrace">
            <a:avLst>
              <a:gd name="adj1" fmla="val 10000"/>
              <a:gd name="adj2" fmla="val 50000"/>
            </a:avLst>
          </a:prstGeom>
          <a:noFill/>
          <a:ln w="38100">
            <a:solidFill>
              <a:srgbClr val="3366C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tr-TR"/>
          </a:p>
        </p:txBody>
      </p:sp>
      <p:sp>
        <p:nvSpPr>
          <p:cNvPr id="11" name="Text Box 6"/>
          <p:cNvSpPr txBox="1">
            <a:spLocks noChangeArrowheads="1"/>
          </p:cNvSpPr>
          <p:nvPr/>
        </p:nvSpPr>
        <p:spPr bwMode="auto">
          <a:xfrm>
            <a:off x="4932363" y="4575175"/>
            <a:ext cx="1117600" cy="457200"/>
          </a:xfrm>
          <a:prstGeom prst="rect">
            <a:avLst/>
          </a:prstGeom>
          <a:solidFill>
            <a:srgbClr val="91A2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tr-TR" sz="2400" b="0" dirty="0">
                <a:solidFill>
                  <a:schemeClr val="bg1"/>
                </a:solidFill>
              </a:rPr>
              <a:t>Sürekli</a:t>
            </a:r>
            <a:endParaRPr lang="en-US" sz="2400" b="0" dirty="0">
              <a:solidFill>
                <a:schemeClr val="bg1"/>
              </a:solidFill>
            </a:endParaRPr>
          </a:p>
        </p:txBody>
      </p:sp>
    </p:spTree>
    <p:extLst>
      <p:ext uri="{BB962C8B-B14F-4D97-AF65-F5344CB8AC3E}">
        <p14:creationId xmlns:p14="http://schemas.microsoft.com/office/powerpoint/2010/main" val="12592541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46075"/>
            <a:ext cx="6275388" cy="346075"/>
          </a:xfrm>
        </p:spPr>
        <p:txBody>
          <a:bodyPr>
            <a:normAutofit fontScale="90000"/>
          </a:bodyPr>
          <a:lstStyle/>
          <a:p>
            <a:r>
              <a:rPr lang="tr-TR" b="1"/>
              <a:t>Veri Türleri</a:t>
            </a:r>
          </a:p>
        </p:txBody>
      </p:sp>
      <p:sp>
        <p:nvSpPr>
          <p:cNvPr id="12291" name="Rectangle 3"/>
          <p:cNvSpPr>
            <a:spLocks noGrp="1" noChangeArrowheads="1"/>
          </p:cNvSpPr>
          <p:nvPr>
            <p:ph type="body" idx="1"/>
          </p:nvPr>
        </p:nvSpPr>
        <p:spPr>
          <a:xfrm>
            <a:off x="539750" y="1341438"/>
            <a:ext cx="8424863" cy="4876800"/>
          </a:xfrm>
        </p:spPr>
        <p:txBody>
          <a:bodyPr/>
          <a:lstStyle/>
          <a:p>
            <a:r>
              <a:rPr lang="tr-TR" dirty="0"/>
              <a:t>Nominal</a:t>
            </a:r>
          </a:p>
          <a:p>
            <a:pPr lvl="1"/>
            <a:r>
              <a:rPr lang="tr-TR" sz="2100" dirty="0"/>
              <a:t>Her bir sayısal değer, bir kategori veya grubu ifade eder. </a:t>
            </a:r>
          </a:p>
          <a:p>
            <a:pPr lvl="1"/>
            <a:r>
              <a:rPr lang="tr-TR" sz="2100" dirty="0"/>
              <a:t>Sıra, aralık ve oran özelliği yoktur.</a:t>
            </a:r>
          </a:p>
          <a:p>
            <a:pPr lvl="2">
              <a:buFontTx/>
              <a:buNone/>
            </a:pPr>
            <a:r>
              <a:rPr lang="tr-TR" sz="2400" b="1" dirty="0">
                <a:solidFill>
                  <a:srgbClr val="3366CC"/>
                </a:solidFill>
              </a:rPr>
              <a:t>Örnek:</a:t>
            </a:r>
            <a:r>
              <a:rPr lang="tr-TR" sz="2400" b="1" dirty="0"/>
              <a:t> </a:t>
            </a:r>
            <a:r>
              <a:rPr lang="tr-TR" sz="2400" dirty="0"/>
              <a:t>cinsiyet; </a:t>
            </a:r>
            <a:r>
              <a:rPr lang="tr-TR" sz="2400" b="1" dirty="0"/>
              <a:t>1</a:t>
            </a:r>
            <a:r>
              <a:rPr lang="tr-TR" sz="2400" dirty="0"/>
              <a:t>-Kadın, </a:t>
            </a:r>
            <a:r>
              <a:rPr lang="tr-TR" sz="2400" b="1" dirty="0"/>
              <a:t>2</a:t>
            </a:r>
            <a:r>
              <a:rPr lang="tr-TR" sz="2400" dirty="0"/>
              <a:t>-Erkek</a:t>
            </a:r>
          </a:p>
          <a:p>
            <a:pPr lvl="2">
              <a:buFontTx/>
              <a:buNone/>
            </a:pPr>
            <a:endParaRPr lang="tr-TR" sz="2400" dirty="0"/>
          </a:p>
          <a:p>
            <a:r>
              <a:rPr lang="tr-TR" dirty="0"/>
              <a:t>Sıralı </a:t>
            </a:r>
            <a:r>
              <a:rPr lang="tr-TR" i="1" dirty="0"/>
              <a:t>(</a:t>
            </a:r>
            <a:r>
              <a:rPr lang="tr-TR" i="1" dirty="0" err="1"/>
              <a:t>ordinal</a:t>
            </a:r>
            <a:r>
              <a:rPr lang="tr-TR" i="1" dirty="0"/>
              <a:t>)</a:t>
            </a:r>
          </a:p>
          <a:p>
            <a:pPr lvl="1"/>
            <a:r>
              <a:rPr lang="tr-TR" sz="2100" dirty="0"/>
              <a:t>Sayısal değerler, kategorileri anlamlı bir sıralamaya yerleştirir. </a:t>
            </a:r>
          </a:p>
          <a:p>
            <a:pPr lvl="1"/>
            <a:r>
              <a:rPr lang="tr-TR" sz="2100" dirty="0"/>
              <a:t>Sadece sıra özelliği vardır.</a:t>
            </a:r>
          </a:p>
          <a:p>
            <a:pPr lvl="2">
              <a:buFontTx/>
              <a:buNone/>
            </a:pPr>
            <a:r>
              <a:rPr lang="tr-TR" sz="2400" b="1" dirty="0">
                <a:solidFill>
                  <a:srgbClr val="3366CC"/>
                </a:solidFill>
              </a:rPr>
              <a:t>Örnek:</a:t>
            </a:r>
            <a:r>
              <a:rPr lang="tr-TR" sz="2400" dirty="0"/>
              <a:t> eğitim durumu; </a:t>
            </a:r>
          </a:p>
          <a:p>
            <a:pPr lvl="2">
              <a:buFontTx/>
              <a:buNone/>
            </a:pPr>
            <a:r>
              <a:rPr lang="tr-TR" sz="2400" b="1" dirty="0"/>
              <a:t>1</a:t>
            </a:r>
            <a:r>
              <a:rPr lang="tr-TR" sz="2400" dirty="0"/>
              <a:t>-İlkokul </a:t>
            </a:r>
            <a:r>
              <a:rPr lang="tr-TR" sz="2400" b="1" dirty="0"/>
              <a:t>2</a:t>
            </a:r>
            <a:r>
              <a:rPr lang="tr-TR" sz="2400" dirty="0"/>
              <a:t>-Ortaokul……</a:t>
            </a:r>
            <a:r>
              <a:rPr lang="tr-TR" sz="2400" b="1" dirty="0"/>
              <a:t>5</a:t>
            </a:r>
            <a:r>
              <a:rPr lang="tr-TR" sz="2400" dirty="0"/>
              <a:t>-Y.Lisans</a:t>
            </a:r>
          </a:p>
        </p:txBody>
      </p:sp>
    </p:spTree>
    <p:extLst>
      <p:ext uri="{BB962C8B-B14F-4D97-AF65-F5344CB8AC3E}">
        <p14:creationId xmlns:p14="http://schemas.microsoft.com/office/powerpoint/2010/main" val="45010418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46075"/>
            <a:ext cx="6275388" cy="346075"/>
          </a:xfrm>
        </p:spPr>
        <p:txBody>
          <a:bodyPr>
            <a:normAutofit fontScale="90000"/>
          </a:bodyPr>
          <a:lstStyle/>
          <a:p>
            <a:r>
              <a:rPr lang="tr-TR" b="1"/>
              <a:t>Veri Türleri</a:t>
            </a:r>
          </a:p>
        </p:txBody>
      </p:sp>
      <p:sp>
        <p:nvSpPr>
          <p:cNvPr id="13315" name="Rectangle 3"/>
          <p:cNvSpPr>
            <a:spLocks noGrp="1" noChangeArrowheads="1"/>
          </p:cNvSpPr>
          <p:nvPr>
            <p:ph type="body" idx="1"/>
          </p:nvPr>
        </p:nvSpPr>
        <p:spPr>
          <a:xfrm>
            <a:off x="539750" y="1196975"/>
            <a:ext cx="8001000" cy="5181600"/>
          </a:xfrm>
        </p:spPr>
        <p:txBody>
          <a:bodyPr>
            <a:normAutofit lnSpcReduction="10000"/>
          </a:bodyPr>
          <a:lstStyle/>
          <a:p>
            <a:r>
              <a:rPr lang="tr-TR"/>
              <a:t>Aralıklı </a:t>
            </a:r>
            <a:r>
              <a:rPr lang="tr-TR" i="1"/>
              <a:t>(interval)</a:t>
            </a:r>
          </a:p>
          <a:p>
            <a:pPr lvl="1"/>
            <a:r>
              <a:rPr lang="tr-TR" sz="2100"/>
              <a:t>Ölçek üzerinde ardışık noktalar arasındaki uzaklıklar birbirine eşittir. Sadece sıra ve aralık özelliği vardır. </a:t>
            </a:r>
          </a:p>
          <a:p>
            <a:pPr lvl="1"/>
            <a:r>
              <a:rPr lang="tr-TR" sz="2100"/>
              <a:t>Sürekli  </a:t>
            </a:r>
            <a:r>
              <a:rPr lang="tr-TR" sz="2100" i="1"/>
              <a:t>(continuous)</a:t>
            </a:r>
            <a:r>
              <a:rPr lang="tr-TR" sz="2100"/>
              <a:t> değişken</a:t>
            </a:r>
          </a:p>
          <a:p>
            <a:pPr lvl="3">
              <a:buFontTx/>
              <a:buNone/>
            </a:pPr>
            <a:r>
              <a:rPr lang="tr-TR" sz="2400" b="1">
                <a:solidFill>
                  <a:srgbClr val="3366CC"/>
                </a:solidFill>
              </a:rPr>
              <a:t>Örnek:</a:t>
            </a:r>
            <a:r>
              <a:rPr lang="tr-TR" sz="2400" b="1"/>
              <a:t> </a:t>
            </a:r>
            <a:r>
              <a:rPr lang="tr-TR" sz="2400"/>
              <a:t>yaş; (18, 19, 20,………79, 80)</a:t>
            </a:r>
          </a:p>
          <a:p>
            <a:pPr lvl="3">
              <a:buFontTx/>
              <a:buNone/>
            </a:pPr>
            <a:endParaRPr lang="tr-TR" sz="2400"/>
          </a:p>
          <a:p>
            <a:r>
              <a:rPr lang="tr-TR"/>
              <a:t>Oranlı (ratio)</a:t>
            </a:r>
          </a:p>
          <a:p>
            <a:pPr lvl="1"/>
            <a:r>
              <a:rPr lang="tr-TR" sz="2100"/>
              <a:t>Aralıklı ölçüm seviyesinin özelliklerine sahiptir.</a:t>
            </a:r>
          </a:p>
          <a:p>
            <a:pPr lvl="1"/>
            <a:r>
              <a:rPr lang="tr-TR" sz="2100"/>
              <a:t>Sıra, aralık ve oran özelliklerinin tamamına sahiptir. Öte yandan ‘0’ rakamı, ilgilenilen özelliğin olmadığını ifade eder.</a:t>
            </a:r>
          </a:p>
          <a:p>
            <a:pPr lvl="3">
              <a:buFontTx/>
              <a:buNone/>
            </a:pPr>
            <a:r>
              <a:rPr lang="tr-TR" sz="2400" b="1">
                <a:solidFill>
                  <a:srgbClr val="3366CC"/>
                </a:solidFill>
              </a:rPr>
              <a:t>Örnek:</a:t>
            </a:r>
            <a:r>
              <a:rPr lang="tr-TR" sz="2400"/>
              <a:t> Yıllık tedavi olma sayısı; </a:t>
            </a:r>
          </a:p>
          <a:p>
            <a:pPr lvl="3">
              <a:buFontTx/>
              <a:buNone/>
            </a:pPr>
            <a:r>
              <a:rPr lang="tr-TR" sz="2400" b="1"/>
              <a:t>0:</a:t>
            </a:r>
            <a:r>
              <a:rPr lang="tr-TR" sz="2400"/>
              <a:t> hiç, </a:t>
            </a:r>
            <a:r>
              <a:rPr lang="tr-TR" sz="2400" b="1"/>
              <a:t>1:</a:t>
            </a:r>
            <a:r>
              <a:rPr lang="tr-TR" sz="2400"/>
              <a:t> 1 kere</a:t>
            </a:r>
          </a:p>
          <a:p>
            <a:pPr lvl="3">
              <a:buFontTx/>
              <a:buNone/>
            </a:pPr>
            <a:endParaRPr lang="tr-TR" sz="2400">
              <a:solidFill>
                <a:srgbClr val="FF3300"/>
              </a:solidFill>
            </a:endParaRPr>
          </a:p>
        </p:txBody>
      </p:sp>
    </p:spTree>
    <p:extLst>
      <p:ext uri="{BB962C8B-B14F-4D97-AF65-F5344CB8AC3E}">
        <p14:creationId xmlns:p14="http://schemas.microsoft.com/office/powerpoint/2010/main" val="315015077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46075"/>
            <a:ext cx="6275388" cy="346075"/>
          </a:xfrm>
        </p:spPr>
        <p:txBody>
          <a:bodyPr>
            <a:normAutofit fontScale="90000"/>
          </a:bodyPr>
          <a:lstStyle/>
          <a:p>
            <a:r>
              <a:rPr lang="tr-TR" b="1"/>
              <a:t>Tanımlayıcı İstatistik</a:t>
            </a:r>
          </a:p>
        </p:txBody>
      </p:sp>
      <p:sp>
        <p:nvSpPr>
          <p:cNvPr id="14339" name="Rectangle 3"/>
          <p:cNvSpPr>
            <a:spLocks noGrp="1" noChangeArrowheads="1"/>
          </p:cNvSpPr>
          <p:nvPr>
            <p:ph type="body" idx="1"/>
          </p:nvPr>
        </p:nvSpPr>
        <p:spPr>
          <a:xfrm>
            <a:off x="566738" y="1447800"/>
            <a:ext cx="8435975" cy="4267200"/>
          </a:xfrm>
          <a:noFill/>
        </p:spPr>
        <p:txBody>
          <a:bodyPr/>
          <a:lstStyle/>
          <a:p>
            <a:r>
              <a:rPr lang="tr-TR"/>
              <a:t>Bilimsel çalışma ve raporlar, </a:t>
            </a:r>
            <a:r>
              <a:rPr lang="tr-TR" b="1">
                <a:solidFill>
                  <a:srgbClr val="3366CC"/>
                </a:solidFill>
              </a:rPr>
              <a:t>tanımlayıcı istatistik</a:t>
            </a:r>
            <a:r>
              <a:rPr lang="tr-TR"/>
              <a:t>lerin sunumuyla başlar.</a:t>
            </a:r>
          </a:p>
          <a:p>
            <a:endParaRPr lang="tr-TR"/>
          </a:p>
          <a:p>
            <a:pPr lvl="1"/>
            <a:r>
              <a:rPr lang="tr-TR"/>
              <a:t>Merkezi eğilim ölçütleri </a:t>
            </a:r>
            <a:r>
              <a:rPr lang="tr-TR" sz="2100" i="1"/>
              <a:t>(measures of central tendency)</a:t>
            </a:r>
            <a:endParaRPr lang="tr-TR"/>
          </a:p>
          <a:p>
            <a:pPr lvl="1"/>
            <a:r>
              <a:rPr lang="tr-TR"/>
              <a:t>Yayılım ölçütleri</a:t>
            </a:r>
          </a:p>
        </p:txBody>
      </p:sp>
    </p:spTree>
    <p:extLst>
      <p:ext uri="{BB962C8B-B14F-4D97-AF65-F5344CB8AC3E}">
        <p14:creationId xmlns:p14="http://schemas.microsoft.com/office/powerpoint/2010/main" val="239868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İçerik Yer Tutucusu"/>
          <p:cNvSpPr>
            <a:spLocks noGrp="1"/>
          </p:cNvSpPr>
          <p:nvPr>
            <p:ph idx="1"/>
          </p:nvPr>
        </p:nvSpPr>
        <p:spPr>
          <a:xfrm>
            <a:off x="642938" y="2017713"/>
            <a:ext cx="8312150" cy="4114800"/>
          </a:xfrm>
        </p:spPr>
        <p:txBody>
          <a:bodyPr/>
          <a:lstStyle/>
          <a:p>
            <a:pPr marL="0" lvl="1">
              <a:lnSpc>
                <a:spcPct val="120000"/>
              </a:lnSpc>
            </a:pPr>
            <a:r>
              <a:rPr lang="tr-TR" altLang="en-US" sz="3200" smtClean="0"/>
              <a:t>Toplum Taraması</a:t>
            </a:r>
          </a:p>
          <a:p>
            <a:pPr marL="0" lvl="1">
              <a:lnSpc>
                <a:spcPct val="120000"/>
              </a:lnSpc>
            </a:pPr>
            <a:r>
              <a:rPr lang="tr-TR" altLang="en-US" sz="3200" smtClean="0"/>
              <a:t> Prevalans Araştırması (Nokta prevalans)</a:t>
            </a:r>
          </a:p>
          <a:p>
            <a:pPr marL="0" lvl="1">
              <a:lnSpc>
                <a:spcPct val="120000"/>
              </a:lnSpc>
            </a:pPr>
            <a:r>
              <a:rPr lang="tr-TR" altLang="en-US" sz="3200" smtClean="0"/>
              <a:t> Epidemiyolojik Sürveyans</a:t>
            </a:r>
          </a:p>
          <a:p>
            <a:pPr marL="0" lvl="1">
              <a:lnSpc>
                <a:spcPct val="120000"/>
              </a:lnSpc>
            </a:pPr>
            <a:r>
              <a:rPr lang="tr-TR" altLang="en-US" sz="3200" smtClean="0"/>
              <a:t> Durum Saptama</a:t>
            </a:r>
          </a:p>
          <a:p>
            <a:pPr marL="0" lvl="1">
              <a:lnSpc>
                <a:spcPct val="120000"/>
              </a:lnSpc>
            </a:pPr>
            <a:r>
              <a:rPr lang="tr-TR" altLang="en-US" sz="3200" smtClean="0"/>
              <a:t> </a:t>
            </a:r>
            <a:r>
              <a:rPr lang="en-US" altLang="en-US" sz="3200" smtClean="0"/>
              <a:t>Cross-sectional, Screening, Prevalance study</a:t>
            </a:r>
          </a:p>
          <a:p>
            <a:endParaRPr lang="tr-TR" altLang="en-US" smtClean="0"/>
          </a:p>
        </p:txBody>
      </p:sp>
      <p:sp>
        <p:nvSpPr>
          <p:cNvPr id="4" name="3 Metin kutusu"/>
          <p:cNvSpPr txBox="1"/>
          <p:nvPr/>
        </p:nvSpPr>
        <p:spPr>
          <a:xfrm>
            <a:off x="1571625" y="642938"/>
            <a:ext cx="6786563" cy="769937"/>
          </a:xfrm>
          <a:prstGeom prst="rect">
            <a:avLst/>
          </a:prstGeom>
          <a:noFill/>
        </p:spPr>
        <p:txBody>
          <a:bodyPr>
            <a:spAutoFit/>
          </a:bodyPr>
          <a:lstStyle/>
          <a:p>
            <a:pPr>
              <a:defRPr/>
            </a:pPr>
            <a:r>
              <a:rPr lang="tr-TR" sz="4400" dirty="0">
                <a:solidFill>
                  <a:schemeClr val="accent5">
                    <a:lumMod val="50000"/>
                  </a:schemeClr>
                </a:solidFill>
                <a:latin typeface="+mn-lt"/>
              </a:rPr>
              <a:t>Kesitsel Araştırmalar</a:t>
            </a:r>
          </a:p>
        </p:txBody>
      </p:sp>
    </p:spTree>
    <p:extLst>
      <p:ext uri="{BB962C8B-B14F-4D97-AF65-F5344CB8AC3E}">
        <p14:creationId xmlns:p14="http://schemas.microsoft.com/office/powerpoint/2010/main" val="5945574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4624" y="476518"/>
            <a:ext cx="8029979" cy="1287887"/>
          </a:xfrm>
        </p:spPr>
        <p:txBody>
          <a:bodyPr>
            <a:normAutofit/>
          </a:bodyPr>
          <a:lstStyle/>
          <a:p>
            <a:r>
              <a:rPr lang="tr-TR" sz="2800" b="1" dirty="0"/>
              <a:t>Tanımlayıcı </a:t>
            </a:r>
            <a:r>
              <a:rPr lang="tr-TR" sz="2800" b="1" dirty="0" smtClean="0"/>
              <a:t>İstatistik</a:t>
            </a:r>
            <a:br>
              <a:rPr lang="tr-TR" sz="2800" b="1" dirty="0" smtClean="0"/>
            </a:br>
            <a:r>
              <a:rPr lang="tr-TR" sz="2800" b="1" dirty="0" smtClean="0"/>
              <a:t> </a:t>
            </a:r>
            <a:r>
              <a:rPr lang="tr-TR" sz="2800" b="1" dirty="0"/>
              <a:t>merkezi </a:t>
            </a:r>
            <a:r>
              <a:rPr lang="tr-TR" sz="2800" b="1" dirty="0" smtClean="0"/>
              <a:t>eğilim </a:t>
            </a:r>
            <a:r>
              <a:rPr lang="tr-TR" sz="2800" b="1" dirty="0"/>
              <a:t>ölçütleri</a:t>
            </a:r>
          </a:p>
        </p:txBody>
      </p:sp>
      <p:sp>
        <p:nvSpPr>
          <p:cNvPr id="15363" name="Rectangle 3"/>
          <p:cNvSpPr>
            <a:spLocks noGrp="1" noChangeArrowheads="1"/>
          </p:cNvSpPr>
          <p:nvPr>
            <p:ph type="body" idx="1"/>
          </p:nvPr>
        </p:nvSpPr>
        <p:spPr>
          <a:xfrm>
            <a:off x="1390918" y="1682750"/>
            <a:ext cx="7524482" cy="4267200"/>
          </a:xfrm>
        </p:spPr>
        <p:txBody>
          <a:bodyPr/>
          <a:lstStyle/>
          <a:p>
            <a:r>
              <a:rPr lang="tr-TR" dirty="0"/>
              <a:t>Aritmetik ortalama</a:t>
            </a:r>
          </a:p>
          <a:p>
            <a:endParaRPr lang="tr-TR" dirty="0"/>
          </a:p>
          <a:p>
            <a:r>
              <a:rPr lang="tr-TR" dirty="0"/>
              <a:t>Ortanca</a:t>
            </a:r>
          </a:p>
          <a:p>
            <a:endParaRPr lang="tr-TR" dirty="0"/>
          </a:p>
          <a:p>
            <a:r>
              <a:rPr lang="tr-TR" dirty="0" err="1"/>
              <a:t>Mod</a:t>
            </a:r>
            <a:endParaRPr lang="tr-TR" dirty="0"/>
          </a:p>
        </p:txBody>
      </p:sp>
    </p:spTree>
    <p:extLst>
      <p:ext uri="{BB962C8B-B14F-4D97-AF65-F5344CB8AC3E}">
        <p14:creationId xmlns:p14="http://schemas.microsoft.com/office/powerpoint/2010/main" val="34922023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566738" y="1447800"/>
            <a:ext cx="8001000" cy="487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fr-FR"/>
              <a:t>Ne zaman ortalama, ne zaman ortanca kullanılmalı?</a:t>
            </a:r>
            <a:endParaRPr lang="tr-TR"/>
          </a:p>
          <a:p>
            <a:pPr lvl="1"/>
            <a:r>
              <a:rPr lang="tr-TR"/>
              <a:t>Ortalama</a:t>
            </a:r>
          </a:p>
          <a:p>
            <a:pPr lvl="2"/>
            <a:r>
              <a:rPr lang="en-US"/>
              <a:t>Simetrik dağılan sayısal veriler</a:t>
            </a:r>
            <a:endParaRPr lang="tr-TR"/>
          </a:p>
          <a:p>
            <a:pPr lvl="2"/>
            <a:endParaRPr lang="en-US"/>
          </a:p>
          <a:p>
            <a:pPr lvl="1"/>
            <a:r>
              <a:rPr lang="tr-TR"/>
              <a:t>Ortanca</a:t>
            </a:r>
          </a:p>
          <a:p>
            <a:pPr lvl="2"/>
            <a:r>
              <a:rPr lang="en-US"/>
              <a:t>Ordinal veriler ya da simetrik olmayan sayısal veriler</a:t>
            </a:r>
            <a:endParaRPr lang="tr-TR"/>
          </a:p>
          <a:p>
            <a:pPr lvl="2"/>
            <a:endParaRPr lang="en-US"/>
          </a:p>
          <a:p>
            <a:pPr lvl="1"/>
            <a:r>
              <a:rPr lang="tr-TR"/>
              <a:t>G</a:t>
            </a:r>
            <a:r>
              <a:rPr lang="en-US"/>
              <a:t>eometrik ortalam</a:t>
            </a:r>
            <a:r>
              <a:rPr lang="tr-TR"/>
              <a:t>a</a:t>
            </a:r>
          </a:p>
          <a:p>
            <a:pPr lvl="2"/>
            <a:r>
              <a:rPr lang="en-US"/>
              <a:t>Logaritmik skalada ölçülen veriler</a:t>
            </a:r>
            <a:endParaRPr lang="tr-TR"/>
          </a:p>
        </p:txBody>
      </p:sp>
      <p:sp>
        <p:nvSpPr>
          <p:cNvPr id="21509" name="Rectangle 5"/>
          <p:cNvSpPr>
            <a:spLocks noGrp="1" noChangeArrowheads="1"/>
          </p:cNvSpPr>
          <p:nvPr>
            <p:ph type="title"/>
          </p:nvPr>
        </p:nvSpPr>
        <p:spPr>
          <a:xfrm>
            <a:off x="457200" y="333375"/>
            <a:ext cx="6275388" cy="346075"/>
          </a:xfrm>
          <a:noFill/>
          <a:ln/>
        </p:spPr>
        <p:txBody>
          <a:bodyPr>
            <a:normAutofit fontScale="90000"/>
          </a:bodyPr>
          <a:lstStyle/>
          <a:p>
            <a:r>
              <a:rPr lang="tr-TR" sz="2800" b="1"/>
              <a:t>Tanımlayıcı İstatistik merkezi </a:t>
            </a:r>
            <a:br>
              <a:rPr lang="tr-TR" sz="2800" b="1"/>
            </a:br>
            <a:r>
              <a:rPr lang="tr-TR" sz="2800" b="1"/>
              <a:t>eğilim ölçütleri</a:t>
            </a:r>
          </a:p>
        </p:txBody>
      </p:sp>
    </p:spTree>
    <p:extLst>
      <p:ext uri="{BB962C8B-B14F-4D97-AF65-F5344CB8AC3E}">
        <p14:creationId xmlns:p14="http://schemas.microsoft.com/office/powerpoint/2010/main" val="402573478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1268413"/>
            <a:ext cx="8229600" cy="4525962"/>
          </a:xfrm>
        </p:spPr>
        <p:txBody>
          <a:bodyPr/>
          <a:lstStyle/>
          <a:p>
            <a:r>
              <a:rPr lang="tr-TR"/>
              <a:t>Sayısal verilerin dağılımı normal mi?</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24050"/>
            <a:ext cx="7540625"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Rectangle 6"/>
          <p:cNvSpPr>
            <a:spLocks noGrp="1" noChangeArrowheads="1"/>
          </p:cNvSpPr>
          <p:nvPr>
            <p:ph type="title"/>
          </p:nvPr>
        </p:nvSpPr>
        <p:spPr>
          <a:xfrm>
            <a:off x="457200" y="333375"/>
            <a:ext cx="6275388" cy="346075"/>
          </a:xfrm>
          <a:noFill/>
          <a:ln/>
        </p:spPr>
        <p:txBody>
          <a:bodyPr>
            <a:normAutofit fontScale="90000"/>
          </a:bodyPr>
          <a:lstStyle/>
          <a:p>
            <a:r>
              <a:rPr lang="tr-TR" sz="2800" b="1"/>
              <a:t>Tanımlayıcı İstatistik merkezi </a:t>
            </a:r>
            <a:br>
              <a:rPr lang="tr-TR" sz="2800" b="1"/>
            </a:br>
            <a:r>
              <a:rPr lang="tr-TR" sz="2800" b="1"/>
              <a:t>eğilim ölçütleri</a:t>
            </a:r>
          </a:p>
        </p:txBody>
      </p:sp>
    </p:spTree>
    <p:extLst>
      <p:ext uri="{BB962C8B-B14F-4D97-AF65-F5344CB8AC3E}">
        <p14:creationId xmlns:p14="http://schemas.microsoft.com/office/powerpoint/2010/main" val="72596622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279525"/>
            <a:ext cx="8229600" cy="4525963"/>
          </a:xfrm>
        </p:spPr>
        <p:txBody>
          <a:bodyPr/>
          <a:lstStyle/>
          <a:p>
            <a:r>
              <a:rPr lang="tr-TR"/>
              <a:t>Sayısal verilerin dağılımı normal mi?</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1924050"/>
            <a:ext cx="7540625"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Rectangle 6"/>
          <p:cNvSpPr>
            <a:spLocks noGrp="1" noChangeArrowheads="1"/>
          </p:cNvSpPr>
          <p:nvPr>
            <p:ph type="title"/>
          </p:nvPr>
        </p:nvSpPr>
        <p:spPr>
          <a:xfrm>
            <a:off x="457200" y="333375"/>
            <a:ext cx="6275388" cy="346075"/>
          </a:xfrm>
          <a:noFill/>
          <a:ln/>
        </p:spPr>
        <p:txBody>
          <a:bodyPr>
            <a:normAutofit fontScale="90000"/>
          </a:bodyPr>
          <a:lstStyle/>
          <a:p>
            <a:r>
              <a:rPr lang="tr-TR" sz="2800" b="1"/>
              <a:t>Tanımlayıcı İstatistik merkezi </a:t>
            </a:r>
            <a:br>
              <a:rPr lang="tr-TR" sz="2800" b="1"/>
            </a:br>
            <a:r>
              <a:rPr lang="tr-TR" sz="2800" b="1"/>
              <a:t>eğilim ölçütleri</a:t>
            </a:r>
          </a:p>
        </p:txBody>
      </p:sp>
    </p:spTree>
    <p:extLst>
      <p:ext uri="{BB962C8B-B14F-4D97-AF65-F5344CB8AC3E}">
        <p14:creationId xmlns:p14="http://schemas.microsoft.com/office/powerpoint/2010/main" val="156855305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33375"/>
            <a:ext cx="6275388" cy="346075"/>
          </a:xfrm>
        </p:spPr>
        <p:txBody>
          <a:bodyPr>
            <a:normAutofit fontScale="90000"/>
          </a:bodyPr>
          <a:lstStyle/>
          <a:p>
            <a:r>
              <a:rPr lang="tr-TR" sz="2800" b="1"/>
              <a:t>Tanımlayıcı İstatistik </a:t>
            </a:r>
            <a:br>
              <a:rPr lang="tr-TR" sz="2800" b="1"/>
            </a:br>
            <a:r>
              <a:rPr lang="tr-TR" sz="2800" b="1"/>
              <a:t>yayılım ölçütleri</a:t>
            </a:r>
          </a:p>
        </p:txBody>
      </p:sp>
      <p:sp>
        <p:nvSpPr>
          <p:cNvPr id="29699" name="Rectangle 3"/>
          <p:cNvSpPr>
            <a:spLocks noGrp="1" noChangeArrowheads="1"/>
          </p:cNvSpPr>
          <p:nvPr>
            <p:ph type="body" idx="1"/>
          </p:nvPr>
        </p:nvSpPr>
        <p:spPr>
          <a:xfrm>
            <a:off x="943496" y="1507902"/>
            <a:ext cx="7704667" cy="3332816"/>
          </a:xfrm>
        </p:spPr>
        <p:txBody>
          <a:bodyPr/>
          <a:lstStyle/>
          <a:p>
            <a:r>
              <a:rPr lang="tr-TR" dirty="0"/>
              <a:t>Değer aralığı </a:t>
            </a:r>
            <a:r>
              <a:rPr lang="tr-TR" i="1" dirty="0"/>
              <a:t>(</a:t>
            </a:r>
            <a:r>
              <a:rPr lang="tr-TR" i="1" dirty="0" err="1"/>
              <a:t>range</a:t>
            </a:r>
            <a:r>
              <a:rPr lang="tr-TR" i="1" dirty="0"/>
              <a:t>)</a:t>
            </a:r>
          </a:p>
          <a:p>
            <a:r>
              <a:rPr lang="tr-TR" dirty="0"/>
              <a:t>Standart sapma </a:t>
            </a:r>
            <a:r>
              <a:rPr lang="tr-TR" i="1" dirty="0"/>
              <a:t>(</a:t>
            </a:r>
            <a:r>
              <a:rPr lang="tr-TR" i="1" dirty="0" err="1"/>
              <a:t>standard</a:t>
            </a:r>
            <a:r>
              <a:rPr lang="tr-TR" i="1" dirty="0"/>
              <a:t> </a:t>
            </a:r>
            <a:r>
              <a:rPr lang="tr-TR" i="1" dirty="0" err="1"/>
              <a:t>deviation</a:t>
            </a:r>
            <a:r>
              <a:rPr lang="tr-TR" i="1" dirty="0"/>
              <a:t>)</a:t>
            </a:r>
          </a:p>
          <a:p>
            <a:r>
              <a:rPr lang="tr-TR" dirty="0" err="1"/>
              <a:t>Varyans</a:t>
            </a:r>
            <a:r>
              <a:rPr lang="tr-TR" dirty="0"/>
              <a:t> </a:t>
            </a:r>
            <a:r>
              <a:rPr lang="tr-TR" i="1" dirty="0"/>
              <a:t>(</a:t>
            </a:r>
            <a:r>
              <a:rPr lang="tr-TR" i="1" dirty="0" err="1"/>
              <a:t>variance</a:t>
            </a:r>
            <a:r>
              <a:rPr lang="tr-TR" i="1" dirty="0"/>
              <a:t>)</a:t>
            </a:r>
          </a:p>
          <a:p>
            <a:r>
              <a:rPr lang="tr-TR" dirty="0" err="1"/>
              <a:t>Persentil</a:t>
            </a:r>
            <a:r>
              <a:rPr lang="tr-TR" dirty="0"/>
              <a:t> </a:t>
            </a:r>
            <a:r>
              <a:rPr lang="tr-TR" i="1" dirty="0"/>
              <a:t>(</a:t>
            </a:r>
            <a:r>
              <a:rPr lang="tr-TR" i="1" dirty="0" err="1"/>
              <a:t>percentile</a:t>
            </a:r>
            <a:r>
              <a:rPr lang="tr-TR" i="1" smtClean="0"/>
              <a:t>)</a:t>
            </a:r>
            <a:endParaRPr lang="tr-TR" i="1" dirty="0"/>
          </a:p>
        </p:txBody>
      </p:sp>
    </p:spTree>
    <p:extLst>
      <p:ext uri="{BB962C8B-B14F-4D97-AF65-F5344CB8AC3E}">
        <p14:creationId xmlns:p14="http://schemas.microsoft.com/office/powerpoint/2010/main" val="410855317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p:cNvSpPr>
          <p:nvPr/>
        </p:nvSpPr>
        <p:spPr bwMode="auto">
          <a:xfrm>
            <a:off x="300038" y="836613"/>
            <a:ext cx="808831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a:solidFill>
                  <a:schemeClr val="tx2"/>
                </a:solidFill>
                <a:latin typeface="Arial" charset="0"/>
              </a:rPr>
              <a:t>İyi araştırma</a:t>
            </a:r>
          </a:p>
        </p:txBody>
      </p:sp>
      <p:sp>
        <p:nvSpPr>
          <p:cNvPr id="259075" name="Rectangle 3"/>
          <p:cNvSpPr>
            <a:spLocks noChangeArrowheads="1"/>
          </p:cNvSpPr>
          <p:nvPr/>
        </p:nvSpPr>
        <p:spPr bwMode="auto">
          <a:xfrm>
            <a:off x="2195513" y="1916113"/>
            <a:ext cx="5629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a:solidFill>
                  <a:srgbClr val="CC0000"/>
                </a:solidFill>
                <a:latin typeface="Arial" charset="0"/>
              </a:rPr>
              <a:t>Doğru tasarım</a:t>
            </a:r>
          </a:p>
          <a:p>
            <a:pPr marL="342900" indent="-342900">
              <a:spcBef>
                <a:spcPct val="20000"/>
              </a:spcBef>
              <a:buFontTx/>
              <a:buChar char="•"/>
            </a:pPr>
            <a:r>
              <a:rPr lang="en-US" sz="3200">
                <a:solidFill>
                  <a:srgbClr val="CC0000"/>
                </a:solidFill>
                <a:latin typeface="Arial" charset="0"/>
              </a:rPr>
              <a:t>Doğru tasarım</a:t>
            </a:r>
          </a:p>
          <a:p>
            <a:pPr marL="342900" indent="-342900">
              <a:spcBef>
                <a:spcPct val="20000"/>
              </a:spcBef>
              <a:buFontTx/>
              <a:buChar char="•"/>
            </a:pPr>
            <a:r>
              <a:rPr lang="en-US" sz="3200">
                <a:solidFill>
                  <a:srgbClr val="CC0000"/>
                </a:solidFill>
                <a:latin typeface="Arial" charset="0"/>
              </a:rPr>
              <a:t>Doğru tasarım</a:t>
            </a:r>
          </a:p>
          <a:p>
            <a:pPr marL="342900" indent="-342900">
              <a:spcBef>
                <a:spcPct val="20000"/>
              </a:spcBef>
              <a:buFontTx/>
              <a:buChar char="•"/>
            </a:pPr>
            <a:r>
              <a:rPr lang="en-US" sz="3200">
                <a:solidFill>
                  <a:srgbClr val="CC0000"/>
                </a:solidFill>
                <a:latin typeface="Arial" charset="0"/>
              </a:rPr>
              <a:t>Doğru tasarım</a:t>
            </a:r>
          </a:p>
          <a:p>
            <a:pPr marL="342900" indent="-342900">
              <a:spcBef>
                <a:spcPct val="20000"/>
              </a:spcBef>
              <a:buFontTx/>
              <a:buChar char="•"/>
            </a:pPr>
            <a:r>
              <a:rPr lang="en-US" sz="3200">
                <a:solidFill>
                  <a:srgbClr val="CC0000"/>
                </a:solidFill>
                <a:latin typeface="Arial" charset="0"/>
              </a:rPr>
              <a:t>Doğru tasarım</a:t>
            </a:r>
          </a:p>
          <a:p>
            <a:pPr marL="342900" indent="-342900">
              <a:spcBef>
                <a:spcPct val="20000"/>
              </a:spcBef>
              <a:buFontTx/>
              <a:buChar char="•"/>
            </a:pPr>
            <a:r>
              <a:rPr lang="en-US" sz="3200">
                <a:latin typeface="Arial" charset="0"/>
              </a:rPr>
              <a:t>Doğru analiz</a:t>
            </a:r>
          </a:p>
          <a:p>
            <a:pPr marL="342900" indent="-342900">
              <a:spcBef>
                <a:spcPct val="20000"/>
              </a:spcBef>
              <a:buFontTx/>
              <a:buChar char="•"/>
            </a:pPr>
            <a:endParaRPr lang="en-US" sz="3200">
              <a:latin typeface="Arial" charset="0"/>
            </a:endParaRPr>
          </a:p>
        </p:txBody>
      </p:sp>
    </p:spTree>
    <p:extLst>
      <p:ext uri="{BB962C8B-B14F-4D97-AF65-F5344CB8AC3E}">
        <p14:creationId xmlns:p14="http://schemas.microsoft.com/office/powerpoint/2010/main" val="19748241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7283" name="Rectangle 2"/>
          <p:cNvSpPr>
            <a:spLocks noGrp="1" noChangeArrowheads="1"/>
          </p:cNvSpPr>
          <p:nvPr>
            <p:ph type="title"/>
          </p:nvPr>
        </p:nvSpPr>
        <p:spPr>
          <a:xfrm>
            <a:off x="919787" y="-50727"/>
            <a:ext cx="7704667" cy="1981200"/>
          </a:xfrm>
        </p:spPr>
        <p:txBody>
          <a:bodyPr/>
          <a:lstStyle/>
          <a:p>
            <a:pPr eaLnBrk="1" hangingPunct="1">
              <a:defRPr/>
            </a:pPr>
            <a:r>
              <a:rPr lang="tr-TR" dirty="0" smtClean="0">
                <a:solidFill>
                  <a:schemeClr val="accent5">
                    <a:lumMod val="50000"/>
                  </a:schemeClr>
                </a:solidFill>
              </a:rPr>
              <a:t>Kesitsel Araştırmalar</a:t>
            </a:r>
          </a:p>
        </p:txBody>
      </p:sp>
      <p:sp>
        <p:nvSpPr>
          <p:cNvPr id="6148" name="Rectangle 3"/>
          <p:cNvSpPr>
            <a:spLocks noGrp="1" noChangeArrowheads="1"/>
          </p:cNvSpPr>
          <p:nvPr>
            <p:ph idx="1"/>
          </p:nvPr>
        </p:nvSpPr>
        <p:spPr>
          <a:xfrm>
            <a:off x="1070264" y="1215737"/>
            <a:ext cx="8490719" cy="5074084"/>
          </a:xfrm>
        </p:spPr>
        <p:txBody>
          <a:bodyPr>
            <a:normAutofit/>
          </a:bodyPr>
          <a:lstStyle/>
          <a:p>
            <a:pPr eaLnBrk="1" hangingPunct="1">
              <a:lnSpc>
                <a:spcPct val="140000"/>
              </a:lnSpc>
            </a:pPr>
            <a:r>
              <a:rPr lang="tr-TR" altLang="en-US" dirty="0" smtClean="0">
                <a:solidFill>
                  <a:srgbClr val="A50021"/>
                </a:solidFill>
              </a:rPr>
              <a:t>Genel Özellikleri</a:t>
            </a:r>
          </a:p>
          <a:p>
            <a:pPr lvl="1" eaLnBrk="1" hangingPunct="1">
              <a:lnSpc>
                <a:spcPct val="110000"/>
              </a:lnSpc>
            </a:pPr>
            <a:r>
              <a:rPr lang="tr-TR" altLang="en-US" sz="2400" dirty="0" smtClean="0"/>
              <a:t>Örnek seçilir </a:t>
            </a:r>
          </a:p>
          <a:p>
            <a:pPr lvl="3">
              <a:lnSpc>
                <a:spcPct val="110000"/>
              </a:lnSpc>
            </a:pPr>
            <a:r>
              <a:rPr lang="tr-TR" altLang="en-US" sz="2200" dirty="0" smtClean="0">
                <a:solidFill>
                  <a:srgbClr val="3366FF"/>
                </a:solidFill>
              </a:rPr>
              <a:t>Ayrı kontrol grubu seçmeye gerek yok</a:t>
            </a:r>
          </a:p>
          <a:p>
            <a:pPr lvl="1" eaLnBrk="1" hangingPunct="1">
              <a:lnSpc>
                <a:spcPct val="110000"/>
              </a:lnSpc>
            </a:pPr>
            <a:r>
              <a:rPr lang="tr-TR" altLang="en-US" sz="2400" dirty="0" err="1" smtClean="0"/>
              <a:t>Prevalans</a:t>
            </a:r>
            <a:r>
              <a:rPr lang="tr-TR" altLang="en-US" sz="2400" dirty="0" smtClean="0"/>
              <a:t> hızı belirlenir</a:t>
            </a:r>
          </a:p>
          <a:p>
            <a:pPr lvl="1" eaLnBrk="1" hangingPunct="1">
              <a:lnSpc>
                <a:spcPct val="110000"/>
              </a:lnSpc>
            </a:pPr>
            <a:r>
              <a:rPr lang="tr-TR" altLang="en-US" sz="2400" dirty="0" smtClean="0"/>
              <a:t>Veri kaynağı olarak; kayıtlar, anket, FM bulguları, laboratuvar sonuçları</a:t>
            </a:r>
          </a:p>
          <a:p>
            <a:pPr lvl="1" eaLnBrk="1" hangingPunct="1">
              <a:lnSpc>
                <a:spcPct val="110000"/>
              </a:lnSpc>
            </a:pPr>
            <a:r>
              <a:rPr lang="tr-TR" altLang="en-US" sz="2400" dirty="0" smtClean="0"/>
              <a:t>Araştırmaya yüksek katılım sağlanmalı</a:t>
            </a:r>
          </a:p>
          <a:p>
            <a:pPr lvl="1" eaLnBrk="1" hangingPunct="1">
              <a:lnSpc>
                <a:spcPct val="110000"/>
              </a:lnSpc>
            </a:pPr>
            <a:r>
              <a:rPr lang="tr-TR" altLang="en-US" sz="2400" dirty="0" smtClean="0"/>
              <a:t>Aynı anda çok amaçlı taramalar yapılabilir</a:t>
            </a:r>
          </a:p>
        </p:txBody>
      </p:sp>
    </p:spTree>
    <p:extLst>
      <p:ext uri="{BB962C8B-B14F-4D97-AF65-F5344CB8AC3E}">
        <p14:creationId xmlns:p14="http://schemas.microsoft.com/office/powerpoint/2010/main" val="2925742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883226" y="1818410"/>
            <a:ext cx="8032173" cy="4197926"/>
          </a:xfrm>
        </p:spPr>
        <p:txBody>
          <a:bodyPr/>
          <a:lstStyle/>
          <a:p>
            <a:pPr>
              <a:lnSpc>
                <a:spcPct val="90000"/>
              </a:lnSpc>
            </a:pPr>
            <a:r>
              <a:rPr lang="tr-TR" altLang="en-US" dirty="0" smtClean="0"/>
              <a:t>Belirli bir zaman dilimi içerisinde, belli bir grup hem etken hem de sonuç açısından araştırılır.</a:t>
            </a:r>
          </a:p>
          <a:p>
            <a:pPr>
              <a:lnSpc>
                <a:spcPct val="90000"/>
              </a:lnSpc>
            </a:pPr>
            <a:r>
              <a:rPr lang="tr-TR" altLang="en-US" dirty="0" smtClean="0"/>
              <a:t>Etken ile sonuç arasındaki ilişki hakkında kesin olmayan fikir verir</a:t>
            </a:r>
          </a:p>
          <a:p>
            <a:pPr>
              <a:lnSpc>
                <a:spcPct val="90000"/>
              </a:lnSpc>
            </a:pPr>
            <a:r>
              <a:rPr lang="tr-TR" altLang="en-US" dirty="0" smtClean="0"/>
              <a:t>Tarama ve tanı testlerinin etkinliğini belirlemek için kullanılabilir</a:t>
            </a:r>
          </a:p>
          <a:p>
            <a:pPr>
              <a:lnSpc>
                <a:spcPct val="90000"/>
              </a:lnSpc>
            </a:pPr>
            <a:endParaRPr lang="tr-TR" altLang="en-US" dirty="0" smtClean="0"/>
          </a:p>
        </p:txBody>
      </p:sp>
      <p:sp>
        <p:nvSpPr>
          <p:cNvPr id="4" name="Rectangle 2"/>
          <p:cNvSpPr txBox="1">
            <a:spLocks noChangeArrowheads="1"/>
          </p:cNvSpPr>
          <p:nvPr/>
        </p:nvSpPr>
        <p:spPr bwMode="auto">
          <a:xfrm>
            <a:off x="1150938" y="214313"/>
            <a:ext cx="7793037" cy="1462087"/>
          </a:xfrm>
          <a:prstGeom prst="rect">
            <a:avLst/>
          </a:prstGeom>
          <a:noFill/>
          <a:ln w="9525">
            <a:noFill/>
            <a:miter lim="800000"/>
            <a:headEnd/>
            <a:tailEnd/>
          </a:ln>
        </p:spPr>
        <p:txBody>
          <a:bodyPr anchor="b"/>
          <a:lstStyle/>
          <a:p>
            <a:pPr algn="l">
              <a:defRPr/>
            </a:pPr>
            <a:r>
              <a:rPr lang="tr-TR" sz="4400" kern="0" dirty="0">
                <a:solidFill>
                  <a:schemeClr val="accent5">
                    <a:lumMod val="50000"/>
                  </a:schemeClr>
                </a:solidFill>
                <a:latin typeface="+mj-lt"/>
                <a:ea typeface="+mj-ea"/>
                <a:cs typeface="+mj-cs"/>
              </a:rPr>
              <a:t>Kesitsel Araştırmalar</a:t>
            </a:r>
          </a:p>
        </p:txBody>
      </p:sp>
    </p:spTree>
    <p:extLst>
      <p:ext uri="{BB962C8B-B14F-4D97-AF65-F5344CB8AC3E}">
        <p14:creationId xmlns:p14="http://schemas.microsoft.com/office/powerpoint/2010/main" val="2737317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857250" y="2143125"/>
            <a:ext cx="7772400" cy="4114800"/>
          </a:xfrm>
        </p:spPr>
        <p:txBody>
          <a:bodyPr/>
          <a:lstStyle/>
          <a:p>
            <a:pPr marL="0" indent="0" algn="just">
              <a:lnSpc>
                <a:spcPct val="90000"/>
              </a:lnSpc>
            </a:pPr>
            <a:r>
              <a:rPr lang="tr-TR" altLang="en-US" sz="2800" dirty="0" err="1" smtClean="0"/>
              <a:t>Prevalans</a:t>
            </a:r>
            <a:r>
              <a:rPr lang="tr-TR" altLang="en-US" sz="2800" dirty="0" smtClean="0"/>
              <a:t> çalışmaları olarak da adlandırılan </a:t>
            </a:r>
            <a:r>
              <a:rPr lang="tr-TR" altLang="en-US" sz="2800" dirty="0" err="1" smtClean="0"/>
              <a:t>kesitsel</a:t>
            </a:r>
            <a:r>
              <a:rPr lang="tr-TR" altLang="en-US" sz="2800" dirty="0" smtClean="0"/>
              <a:t> araştırmalarda; hastalık durumu (sağlık durumu) ve risk faktörleri aynı anda veya kısa bir zaman aralığında ölçülebildiği çalışmalardır.</a:t>
            </a:r>
          </a:p>
          <a:p>
            <a:pPr marL="0" indent="0" algn="just">
              <a:lnSpc>
                <a:spcPct val="90000"/>
              </a:lnSpc>
            </a:pPr>
            <a:endParaRPr lang="tr-TR" altLang="en-US" sz="2800" dirty="0" smtClean="0"/>
          </a:p>
          <a:p>
            <a:pPr marL="0" indent="0" algn="just">
              <a:lnSpc>
                <a:spcPct val="90000"/>
              </a:lnSpc>
            </a:pPr>
            <a:r>
              <a:rPr lang="tr-TR" altLang="en-US" sz="2800" dirty="0" err="1" smtClean="0"/>
              <a:t>Prevalans</a:t>
            </a:r>
            <a:r>
              <a:rPr lang="tr-TR" altLang="en-US" sz="2800" dirty="0" smtClean="0"/>
              <a:t> hızları faktöre maruz kalan ve kalmayan gruplarda elde edilebilir ve karşılaştırılabilirler.</a:t>
            </a:r>
          </a:p>
          <a:p>
            <a:pPr marL="0" indent="0" algn="just">
              <a:lnSpc>
                <a:spcPct val="90000"/>
              </a:lnSpc>
              <a:buFont typeface="Wingdings" panose="05000000000000000000" pitchFamily="2" charset="2"/>
              <a:buNone/>
            </a:pPr>
            <a:r>
              <a:rPr lang="en-US" altLang="en-US" sz="2800" dirty="0" smtClean="0"/>
              <a:t>	</a:t>
            </a:r>
            <a:endParaRPr lang="tr-TR" altLang="en-US" sz="2800" dirty="0" smtClean="0"/>
          </a:p>
        </p:txBody>
      </p:sp>
      <p:sp>
        <p:nvSpPr>
          <p:cNvPr id="5" name="Rectangle 2"/>
          <p:cNvSpPr txBox="1">
            <a:spLocks noChangeArrowheads="1"/>
          </p:cNvSpPr>
          <p:nvPr/>
        </p:nvSpPr>
        <p:spPr bwMode="auto">
          <a:xfrm>
            <a:off x="1150938" y="214313"/>
            <a:ext cx="7793037" cy="1462087"/>
          </a:xfrm>
          <a:prstGeom prst="rect">
            <a:avLst/>
          </a:prstGeom>
          <a:noFill/>
          <a:ln w="9525">
            <a:noFill/>
            <a:miter lim="800000"/>
            <a:headEnd/>
            <a:tailEnd/>
          </a:ln>
        </p:spPr>
        <p:txBody>
          <a:bodyPr anchor="b"/>
          <a:lstStyle/>
          <a:p>
            <a:pPr algn="l">
              <a:defRPr/>
            </a:pPr>
            <a:r>
              <a:rPr lang="tr-TR" sz="4400" kern="0" dirty="0">
                <a:solidFill>
                  <a:schemeClr val="accent5">
                    <a:lumMod val="50000"/>
                  </a:schemeClr>
                </a:solidFill>
                <a:latin typeface="+mj-lt"/>
                <a:ea typeface="+mj-ea"/>
                <a:cs typeface="+mj-cs"/>
              </a:rPr>
              <a:t>Kesitsel Araştırmalar</a:t>
            </a:r>
          </a:p>
        </p:txBody>
      </p:sp>
    </p:spTree>
    <p:extLst>
      <p:ext uri="{BB962C8B-B14F-4D97-AF65-F5344CB8AC3E}">
        <p14:creationId xmlns:p14="http://schemas.microsoft.com/office/powerpoint/2010/main" val="11578199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018309" y="2088572"/>
            <a:ext cx="7273637" cy="2919846"/>
          </a:xfrm>
        </p:spPr>
        <p:txBody>
          <a:bodyPr>
            <a:normAutofit/>
          </a:bodyPr>
          <a:lstStyle/>
          <a:p>
            <a:pPr marL="0" indent="0">
              <a:lnSpc>
                <a:spcPct val="80000"/>
              </a:lnSpc>
              <a:buFontTx/>
              <a:buNone/>
            </a:pPr>
            <a:endParaRPr lang="tr-TR" altLang="en-US" sz="2800" dirty="0" smtClean="0"/>
          </a:p>
          <a:p>
            <a:pPr marL="0" indent="0">
              <a:lnSpc>
                <a:spcPct val="80000"/>
              </a:lnSpc>
              <a:spcAft>
                <a:spcPts val="1200"/>
              </a:spcAft>
            </a:pPr>
            <a:r>
              <a:rPr lang="tr-TR" altLang="en-US" sz="2800" dirty="0" smtClean="0"/>
              <a:t>Faktörler ve hastalık aynı anda ölçülmesi sonucu neden-sonuç ilişkisi çıkarılamaz. </a:t>
            </a:r>
          </a:p>
          <a:p>
            <a:pPr marL="0" indent="0">
              <a:lnSpc>
                <a:spcPct val="80000"/>
              </a:lnSpc>
              <a:spcAft>
                <a:spcPts val="1200"/>
              </a:spcAft>
            </a:pPr>
            <a:r>
              <a:rPr lang="tr-TR" altLang="en-US" sz="2800" dirty="0" smtClean="0"/>
              <a:t>Bulunan sonuçlar daha ileri araştırmalarda test edilmek üzere neden-sonuç ilişkisi ile ilgili hipotezlerin kurulmasını sağlar.</a:t>
            </a:r>
            <a:endParaRPr lang="en-US" altLang="en-US" sz="2800" dirty="0" smtClean="0"/>
          </a:p>
        </p:txBody>
      </p:sp>
      <p:sp>
        <p:nvSpPr>
          <p:cNvPr id="5" name="Rectangle 2"/>
          <p:cNvSpPr txBox="1">
            <a:spLocks noChangeArrowheads="1"/>
          </p:cNvSpPr>
          <p:nvPr/>
        </p:nvSpPr>
        <p:spPr bwMode="auto">
          <a:xfrm>
            <a:off x="1147474" y="543359"/>
            <a:ext cx="7793037" cy="1462087"/>
          </a:xfrm>
          <a:prstGeom prst="rect">
            <a:avLst/>
          </a:prstGeom>
          <a:noFill/>
          <a:ln w="9525">
            <a:noFill/>
            <a:miter lim="800000"/>
            <a:headEnd/>
            <a:tailEnd/>
          </a:ln>
        </p:spPr>
        <p:txBody>
          <a:bodyPr anchor="b"/>
          <a:lstStyle/>
          <a:p>
            <a:pPr algn="l">
              <a:defRPr/>
            </a:pPr>
            <a:r>
              <a:rPr lang="tr-TR" sz="4400" kern="0" dirty="0">
                <a:solidFill>
                  <a:schemeClr val="accent5">
                    <a:lumMod val="50000"/>
                  </a:schemeClr>
                </a:solidFill>
                <a:latin typeface="+mj-lt"/>
                <a:ea typeface="+mj-ea"/>
                <a:cs typeface="+mj-cs"/>
              </a:rPr>
              <a:t>Kesitsel Araştırmalar</a:t>
            </a:r>
          </a:p>
        </p:txBody>
      </p:sp>
    </p:spTree>
    <p:extLst>
      <p:ext uri="{BB962C8B-B14F-4D97-AF65-F5344CB8AC3E}">
        <p14:creationId xmlns:p14="http://schemas.microsoft.com/office/powerpoint/2010/main" val="26522601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3" name="Rectangle 4"/>
          <p:cNvSpPr>
            <a:spLocks noGrp="1" noChangeArrowheads="1"/>
          </p:cNvSpPr>
          <p:nvPr>
            <p:ph idx="1"/>
          </p:nvPr>
        </p:nvSpPr>
        <p:spPr>
          <a:xfrm>
            <a:off x="1131887" y="1828800"/>
            <a:ext cx="8135937" cy="4525963"/>
          </a:xfrm>
        </p:spPr>
        <p:txBody>
          <a:bodyPr>
            <a:normAutofit/>
          </a:bodyPr>
          <a:lstStyle/>
          <a:p>
            <a:pPr eaLnBrk="1" hangingPunct="1">
              <a:lnSpc>
                <a:spcPct val="130000"/>
              </a:lnSpc>
            </a:pPr>
            <a:r>
              <a:rPr lang="tr-TR" altLang="en-US" dirty="0" smtClean="0">
                <a:solidFill>
                  <a:srgbClr val="A50021"/>
                </a:solidFill>
              </a:rPr>
              <a:t>Yararları</a:t>
            </a:r>
          </a:p>
          <a:p>
            <a:pPr lvl="1" eaLnBrk="1" hangingPunct="1">
              <a:lnSpc>
                <a:spcPct val="130000"/>
              </a:lnSpc>
            </a:pPr>
            <a:r>
              <a:rPr lang="tr-TR" altLang="en-US" sz="2400" dirty="0" smtClean="0"/>
              <a:t>Toplumun sağlık düzeyi hakkında: </a:t>
            </a:r>
          </a:p>
          <a:p>
            <a:pPr lvl="2" eaLnBrk="1" hangingPunct="1">
              <a:lnSpc>
                <a:spcPct val="130000"/>
              </a:lnSpc>
            </a:pPr>
            <a:r>
              <a:rPr lang="tr-TR" altLang="en-US" sz="2400" b="1" dirty="0" smtClean="0">
                <a:solidFill>
                  <a:srgbClr val="3366FF"/>
                </a:solidFill>
              </a:rPr>
              <a:t>Kısa sürede</a:t>
            </a:r>
          </a:p>
          <a:p>
            <a:pPr lvl="2" eaLnBrk="1" hangingPunct="1">
              <a:lnSpc>
                <a:spcPct val="130000"/>
              </a:lnSpc>
            </a:pPr>
            <a:r>
              <a:rPr lang="tr-TR" altLang="en-US" sz="2400" b="1" dirty="0" smtClean="0">
                <a:solidFill>
                  <a:srgbClr val="3366FF"/>
                </a:solidFill>
              </a:rPr>
              <a:t>Düşük maliyetle</a:t>
            </a:r>
          </a:p>
          <a:p>
            <a:pPr lvl="2" eaLnBrk="1" hangingPunct="1">
              <a:lnSpc>
                <a:spcPct val="130000"/>
              </a:lnSpc>
            </a:pPr>
            <a:r>
              <a:rPr lang="tr-TR" altLang="en-US" sz="2400" b="1" dirty="0" smtClean="0">
                <a:solidFill>
                  <a:srgbClr val="3366FF"/>
                </a:solidFill>
              </a:rPr>
              <a:t>Yararlı bilgi</a:t>
            </a:r>
          </a:p>
          <a:p>
            <a:pPr lvl="1" eaLnBrk="1" hangingPunct="1">
              <a:lnSpc>
                <a:spcPct val="130000"/>
              </a:lnSpc>
            </a:pPr>
            <a:r>
              <a:rPr lang="tr-TR" altLang="en-US" sz="2400" dirty="0" smtClean="0"/>
              <a:t>Toplumun tümü ya da örnek üzerinde yürütüldüğünden sonuçları </a:t>
            </a:r>
            <a:r>
              <a:rPr lang="tr-TR" altLang="en-US" sz="2400" dirty="0" err="1" smtClean="0"/>
              <a:t>genellenebilir</a:t>
            </a:r>
            <a:r>
              <a:rPr lang="tr-TR" altLang="en-US" sz="2400" dirty="0" smtClean="0"/>
              <a:t>.</a:t>
            </a:r>
          </a:p>
        </p:txBody>
      </p:sp>
      <p:sp>
        <p:nvSpPr>
          <p:cNvPr id="6" name="Rectangle 2"/>
          <p:cNvSpPr txBox="1">
            <a:spLocks noChangeArrowheads="1"/>
          </p:cNvSpPr>
          <p:nvPr/>
        </p:nvSpPr>
        <p:spPr bwMode="auto">
          <a:xfrm>
            <a:off x="1303338" y="366713"/>
            <a:ext cx="7793037" cy="1462087"/>
          </a:xfrm>
          <a:prstGeom prst="rect">
            <a:avLst/>
          </a:prstGeom>
          <a:noFill/>
          <a:ln w="9525">
            <a:noFill/>
            <a:miter lim="800000"/>
            <a:headEnd/>
            <a:tailEnd/>
          </a:ln>
        </p:spPr>
        <p:txBody>
          <a:bodyPr anchor="b"/>
          <a:lstStyle/>
          <a:p>
            <a:pPr algn="l">
              <a:defRPr/>
            </a:pPr>
            <a:r>
              <a:rPr lang="tr-TR" sz="4400" kern="0" dirty="0">
                <a:solidFill>
                  <a:schemeClr val="accent5">
                    <a:lumMod val="50000"/>
                  </a:schemeClr>
                </a:solidFill>
                <a:latin typeface="+mj-lt"/>
                <a:ea typeface="+mj-ea"/>
                <a:cs typeface="+mj-cs"/>
              </a:rPr>
              <a:t>Kesitsel Araştırmalar</a:t>
            </a:r>
          </a:p>
        </p:txBody>
      </p:sp>
    </p:spTree>
    <p:extLst>
      <p:ext uri="{BB962C8B-B14F-4D97-AF65-F5344CB8AC3E}">
        <p14:creationId xmlns:p14="http://schemas.microsoft.com/office/powerpoint/2010/main" val="3040763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67" name="Rectangle 4"/>
          <p:cNvSpPr>
            <a:spLocks noGrp="1" noChangeArrowheads="1"/>
          </p:cNvSpPr>
          <p:nvPr>
            <p:ph idx="1"/>
          </p:nvPr>
        </p:nvSpPr>
        <p:spPr>
          <a:xfrm>
            <a:off x="912813" y="1828800"/>
            <a:ext cx="8135937" cy="3334905"/>
          </a:xfrm>
        </p:spPr>
        <p:txBody>
          <a:bodyPr>
            <a:normAutofit/>
          </a:bodyPr>
          <a:lstStyle/>
          <a:p>
            <a:pPr eaLnBrk="1" hangingPunct="1">
              <a:lnSpc>
                <a:spcPct val="130000"/>
              </a:lnSpc>
            </a:pPr>
            <a:r>
              <a:rPr lang="tr-TR" altLang="en-US" dirty="0" smtClean="0">
                <a:solidFill>
                  <a:srgbClr val="A50021"/>
                </a:solidFill>
              </a:rPr>
              <a:t>Sakıncaları</a:t>
            </a:r>
          </a:p>
          <a:p>
            <a:pPr lvl="1" eaLnBrk="1" hangingPunct="1">
              <a:lnSpc>
                <a:spcPct val="130000"/>
              </a:lnSpc>
            </a:pPr>
            <a:r>
              <a:rPr lang="tr-TR" altLang="en-US" sz="2400" dirty="0" smtClean="0"/>
              <a:t>Toplum bir zaman kesiti içinde incelendiği için: </a:t>
            </a:r>
          </a:p>
          <a:p>
            <a:pPr lvl="2" eaLnBrk="1" hangingPunct="1">
              <a:lnSpc>
                <a:spcPct val="130000"/>
              </a:lnSpc>
            </a:pPr>
            <a:r>
              <a:rPr lang="tr-TR" altLang="en-US" sz="2400" b="1" dirty="0" smtClean="0">
                <a:solidFill>
                  <a:srgbClr val="3366FF"/>
                </a:solidFill>
              </a:rPr>
              <a:t>Neden – Sonuç ilişkisi güvenilir değildir</a:t>
            </a:r>
          </a:p>
        </p:txBody>
      </p:sp>
      <p:sp>
        <p:nvSpPr>
          <p:cNvPr id="6" name="Rectangle 2"/>
          <p:cNvSpPr txBox="1">
            <a:spLocks noChangeArrowheads="1"/>
          </p:cNvSpPr>
          <p:nvPr/>
        </p:nvSpPr>
        <p:spPr bwMode="auto">
          <a:xfrm>
            <a:off x="1303338" y="366713"/>
            <a:ext cx="7793037" cy="1462087"/>
          </a:xfrm>
          <a:prstGeom prst="rect">
            <a:avLst/>
          </a:prstGeom>
          <a:noFill/>
          <a:ln w="9525">
            <a:noFill/>
            <a:miter lim="800000"/>
            <a:headEnd/>
            <a:tailEnd/>
          </a:ln>
        </p:spPr>
        <p:txBody>
          <a:bodyPr anchor="b"/>
          <a:lstStyle/>
          <a:p>
            <a:pPr algn="l">
              <a:defRPr/>
            </a:pPr>
            <a:r>
              <a:rPr lang="tr-TR" sz="4400" kern="0" dirty="0">
                <a:solidFill>
                  <a:schemeClr val="accent5">
                    <a:lumMod val="50000"/>
                  </a:schemeClr>
                </a:solidFill>
                <a:latin typeface="+mj-lt"/>
                <a:ea typeface="+mj-ea"/>
                <a:cs typeface="+mj-cs"/>
              </a:rPr>
              <a:t>Kesitsel Araştırmalar</a:t>
            </a:r>
          </a:p>
        </p:txBody>
      </p:sp>
    </p:spTree>
    <p:extLst>
      <p:ext uri="{BB962C8B-B14F-4D97-AF65-F5344CB8AC3E}">
        <p14:creationId xmlns:p14="http://schemas.microsoft.com/office/powerpoint/2010/main" val="2274708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82133" y="457201"/>
            <a:ext cx="7704667" cy="1431560"/>
          </a:xfrm>
        </p:spPr>
        <p:txBody>
          <a:bodyPr/>
          <a:lstStyle/>
          <a:p>
            <a:pPr eaLnBrk="1" hangingPunct="1"/>
            <a:r>
              <a:rPr lang="tr-TR" altLang="en-US" dirty="0" smtClean="0">
                <a:solidFill>
                  <a:schemeClr val="accent5"/>
                </a:solidFill>
              </a:rPr>
              <a:t>Neyi araştırıyoruz ?</a:t>
            </a:r>
            <a:endParaRPr lang="en-US" altLang="en-US" dirty="0" smtClean="0">
              <a:solidFill>
                <a:schemeClr val="accent5"/>
              </a:solidFill>
            </a:endParaRPr>
          </a:p>
        </p:txBody>
      </p:sp>
      <p:sp>
        <p:nvSpPr>
          <p:cNvPr id="63491" name="Rectangle 3"/>
          <p:cNvSpPr>
            <a:spLocks noGrp="1" noChangeArrowheads="1"/>
          </p:cNvSpPr>
          <p:nvPr>
            <p:ph idx="1"/>
          </p:nvPr>
        </p:nvSpPr>
        <p:spPr>
          <a:xfrm>
            <a:off x="1581740" y="1708879"/>
            <a:ext cx="7704667" cy="4290937"/>
          </a:xfrm>
        </p:spPr>
        <p:txBody>
          <a:bodyPr>
            <a:noAutofit/>
          </a:bodyPr>
          <a:lstStyle/>
          <a:p>
            <a:pPr eaLnBrk="1" hangingPunct="1"/>
            <a:r>
              <a:rPr lang="tr-TR" altLang="en-US" dirty="0" smtClean="0"/>
              <a:t>Bir hastalığın tanımlanması</a:t>
            </a:r>
          </a:p>
          <a:p>
            <a:pPr eaLnBrk="1" hangingPunct="1"/>
            <a:r>
              <a:rPr lang="tr-TR" altLang="en-US" dirty="0" smtClean="0"/>
              <a:t>Görülme sıklığı- </a:t>
            </a:r>
            <a:r>
              <a:rPr lang="tr-TR" altLang="en-US" dirty="0" err="1" smtClean="0"/>
              <a:t>prevalans</a:t>
            </a:r>
            <a:r>
              <a:rPr lang="tr-TR" altLang="en-US" dirty="0" smtClean="0"/>
              <a:t>/</a:t>
            </a:r>
            <a:r>
              <a:rPr lang="tr-TR" altLang="en-US" dirty="0" err="1" smtClean="0"/>
              <a:t>insidans</a:t>
            </a:r>
            <a:r>
              <a:rPr lang="tr-TR" altLang="en-US" dirty="0" smtClean="0"/>
              <a:t> </a:t>
            </a:r>
          </a:p>
          <a:p>
            <a:pPr eaLnBrk="1" hangingPunct="1"/>
            <a:r>
              <a:rPr lang="tr-TR" altLang="en-US" dirty="0" smtClean="0"/>
              <a:t>Biyolojik mekanizmalar</a:t>
            </a:r>
          </a:p>
          <a:p>
            <a:pPr eaLnBrk="1" hangingPunct="1"/>
            <a:r>
              <a:rPr lang="tr-TR" altLang="en-US" dirty="0" err="1" smtClean="0"/>
              <a:t>Etyolojisi</a:t>
            </a:r>
            <a:r>
              <a:rPr lang="tr-TR" altLang="en-US" dirty="0" smtClean="0"/>
              <a:t>, risk faktörleri</a:t>
            </a:r>
          </a:p>
          <a:p>
            <a:pPr eaLnBrk="1" hangingPunct="1"/>
            <a:r>
              <a:rPr lang="tr-TR" altLang="en-US" dirty="0" err="1" smtClean="0"/>
              <a:t>Prognozu</a:t>
            </a:r>
            <a:endParaRPr lang="tr-TR" altLang="en-US" dirty="0" smtClean="0"/>
          </a:p>
          <a:p>
            <a:pPr eaLnBrk="1" hangingPunct="1"/>
            <a:r>
              <a:rPr lang="tr-TR" altLang="en-US" dirty="0" smtClean="0"/>
              <a:t>Hangi tedavinin daha üstün olduğu</a:t>
            </a:r>
          </a:p>
          <a:p>
            <a:pPr eaLnBrk="1" hangingPunct="1"/>
            <a:r>
              <a:rPr lang="tr-TR" altLang="en-US" dirty="0" smtClean="0"/>
              <a:t>Tanı yöntemlerinin özellikleri-</a:t>
            </a:r>
            <a:r>
              <a:rPr lang="tr-TR" altLang="en-US" dirty="0" err="1" smtClean="0"/>
              <a:t>sens</a:t>
            </a:r>
            <a:r>
              <a:rPr lang="tr-TR" altLang="en-US" dirty="0" smtClean="0"/>
              <a:t>/</a:t>
            </a:r>
            <a:r>
              <a:rPr lang="tr-TR" altLang="en-US" dirty="0" err="1" smtClean="0"/>
              <a:t>spes</a:t>
            </a:r>
            <a:endParaRPr lang="tr-TR" altLang="en-US" dirty="0" smtClean="0"/>
          </a:p>
          <a:p>
            <a:pPr eaLnBrk="1" hangingPunct="1"/>
            <a:endParaRPr lang="en-US" altLang="en-US" dirty="0" smtClean="0"/>
          </a:p>
        </p:txBody>
      </p:sp>
    </p:spTree>
    <p:extLst>
      <p:ext uri="{BB962C8B-B14F-4D97-AF65-F5344CB8AC3E}">
        <p14:creationId xmlns:p14="http://schemas.microsoft.com/office/powerpoint/2010/main" val="2210165449"/>
      </p:ext>
    </p:extLst>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defRPr/>
            </a:pPr>
            <a:r>
              <a:rPr lang="tr-TR" sz="4000" dirty="0" smtClean="0">
                <a:solidFill>
                  <a:schemeClr val="accent5">
                    <a:lumMod val="50000"/>
                  </a:schemeClr>
                </a:solidFill>
              </a:rPr>
              <a:t>Tekrarlı Kesitsel Araştırmalar</a:t>
            </a:r>
            <a:br>
              <a:rPr lang="tr-TR" sz="4000" dirty="0" smtClean="0">
                <a:solidFill>
                  <a:schemeClr val="accent5">
                    <a:lumMod val="50000"/>
                  </a:schemeClr>
                </a:solidFill>
              </a:rPr>
            </a:br>
            <a:r>
              <a:rPr lang="tr-TR" sz="3200" dirty="0" smtClean="0">
                <a:solidFill>
                  <a:schemeClr val="accent5">
                    <a:lumMod val="50000"/>
                  </a:schemeClr>
                </a:solidFill>
              </a:rPr>
              <a:t>(</a:t>
            </a:r>
            <a:r>
              <a:rPr lang="tr-TR" sz="3200" dirty="0" err="1" smtClean="0">
                <a:solidFill>
                  <a:schemeClr val="accent5">
                    <a:lumMod val="50000"/>
                  </a:schemeClr>
                </a:solidFill>
              </a:rPr>
              <a:t>Repeated</a:t>
            </a:r>
            <a:r>
              <a:rPr lang="tr-TR" sz="3200" dirty="0" smtClean="0">
                <a:solidFill>
                  <a:schemeClr val="accent5">
                    <a:lumMod val="50000"/>
                  </a:schemeClr>
                </a:solidFill>
              </a:rPr>
              <a:t> </a:t>
            </a:r>
            <a:r>
              <a:rPr lang="tr-TR" sz="3200" dirty="0" err="1" smtClean="0">
                <a:solidFill>
                  <a:schemeClr val="accent5">
                    <a:lumMod val="50000"/>
                  </a:schemeClr>
                </a:solidFill>
              </a:rPr>
              <a:t>Cross</a:t>
            </a:r>
            <a:r>
              <a:rPr lang="tr-TR" sz="3200" dirty="0" smtClean="0">
                <a:solidFill>
                  <a:schemeClr val="accent5">
                    <a:lumMod val="50000"/>
                  </a:schemeClr>
                </a:solidFill>
              </a:rPr>
              <a:t>-</a:t>
            </a:r>
            <a:r>
              <a:rPr lang="tr-TR" sz="3200" dirty="0" err="1" smtClean="0">
                <a:solidFill>
                  <a:schemeClr val="accent5">
                    <a:lumMod val="50000"/>
                  </a:schemeClr>
                </a:solidFill>
              </a:rPr>
              <a:t>sectional</a:t>
            </a:r>
            <a:r>
              <a:rPr lang="tr-TR" sz="3200" dirty="0" smtClean="0">
                <a:solidFill>
                  <a:schemeClr val="accent5">
                    <a:lumMod val="50000"/>
                  </a:schemeClr>
                </a:solidFill>
              </a:rPr>
              <a:t>)</a:t>
            </a:r>
          </a:p>
        </p:txBody>
      </p:sp>
      <p:sp>
        <p:nvSpPr>
          <p:cNvPr id="12291" name="Rectangle 3"/>
          <p:cNvSpPr>
            <a:spLocks noGrp="1" noChangeArrowheads="1"/>
          </p:cNvSpPr>
          <p:nvPr>
            <p:ph type="body" idx="1"/>
          </p:nvPr>
        </p:nvSpPr>
        <p:spPr>
          <a:xfrm>
            <a:off x="1106824" y="2438401"/>
            <a:ext cx="7704667" cy="3332816"/>
          </a:xfrm>
        </p:spPr>
        <p:txBody>
          <a:bodyPr>
            <a:normAutofit fontScale="92500"/>
          </a:bodyPr>
          <a:lstStyle/>
          <a:p>
            <a:pPr marL="0" indent="0">
              <a:lnSpc>
                <a:spcPct val="90000"/>
              </a:lnSpc>
            </a:pPr>
            <a:r>
              <a:rPr lang="tr-TR" altLang="en-US" sz="2800" dirty="0" smtClean="0"/>
              <a:t>Tekrarlı </a:t>
            </a:r>
            <a:r>
              <a:rPr lang="tr-TR" altLang="en-US" sz="2800" dirty="0" err="1" smtClean="0"/>
              <a:t>kesitsel</a:t>
            </a:r>
            <a:r>
              <a:rPr lang="tr-TR" altLang="en-US" sz="2800" dirty="0" smtClean="0"/>
              <a:t> araştırmaların amacı zaman içinde meydana gelen değişiklikleri izlemektir.</a:t>
            </a:r>
          </a:p>
          <a:p>
            <a:pPr marL="0" indent="0">
              <a:lnSpc>
                <a:spcPct val="90000"/>
              </a:lnSpc>
            </a:pPr>
            <a:endParaRPr lang="tr-TR" altLang="en-US" sz="2800" dirty="0" smtClean="0"/>
          </a:p>
          <a:p>
            <a:pPr marL="0" indent="0">
              <a:lnSpc>
                <a:spcPct val="90000"/>
              </a:lnSpc>
            </a:pPr>
            <a:r>
              <a:rPr lang="tr-TR" altLang="en-US" sz="2800" dirty="0" smtClean="0"/>
              <a:t>Her tekrarında aynı popülasyondan olsa da bir öncekinden farklı bireylerden de oluşabilen bir örneklem elde edilmektedir. Bu nedenle zaman içinde gözlenen farklılıkların gerçek mi yoksa örneklemden mi kaynaklandığından emin olmak zordur.</a:t>
            </a:r>
          </a:p>
        </p:txBody>
      </p:sp>
    </p:spTree>
    <p:extLst>
      <p:ext uri="{BB962C8B-B14F-4D97-AF65-F5344CB8AC3E}">
        <p14:creationId xmlns:p14="http://schemas.microsoft.com/office/powerpoint/2010/main" val="328229411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23850" y="974725"/>
            <a:ext cx="1727200" cy="1590675"/>
          </a:xfrm>
          <a:prstGeom prst="rect">
            <a:avLst/>
          </a:prstGeom>
          <a:solidFill>
            <a:srgbClr val="FFCC00"/>
          </a:solidFill>
          <a:ln w="38100">
            <a:solidFill>
              <a:srgbClr val="00008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endParaRPr lang="tr-TR" altLang="en-US" sz="2400"/>
          </a:p>
          <a:p>
            <a:pPr algn="l" eaLnBrk="1" hangingPunct="1">
              <a:spcBef>
                <a:spcPct val="50000"/>
              </a:spcBef>
            </a:pPr>
            <a:r>
              <a:rPr lang="tr-TR" altLang="en-US" sz="2400"/>
              <a:t>T o p l u m</a:t>
            </a:r>
          </a:p>
          <a:p>
            <a:pPr algn="l" eaLnBrk="1" hangingPunct="1">
              <a:spcBef>
                <a:spcPct val="50000"/>
              </a:spcBef>
            </a:pPr>
            <a:endParaRPr lang="tr-TR" altLang="en-US" sz="2400"/>
          </a:p>
        </p:txBody>
      </p:sp>
      <p:sp>
        <p:nvSpPr>
          <p:cNvPr id="15363" name="Text Box 3"/>
          <p:cNvSpPr txBox="1">
            <a:spLocks noChangeArrowheads="1"/>
          </p:cNvSpPr>
          <p:nvPr/>
        </p:nvSpPr>
        <p:spPr bwMode="auto">
          <a:xfrm>
            <a:off x="2843213" y="1557338"/>
            <a:ext cx="1439862" cy="495300"/>
          </a:xfrm>
          <a:prstGeom prst="rect">
            <a:avLst/>
          </a:prstGeom>
          <a:solidFill>
            <a:srgbClr val="FFCC00"/>
          </a:solidFill>
          <a:ln w="38100" algn="ctr">
            <a:solidFill>
              <a:srgbClr val="00008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a:t>Örnek</a:t>
            </a:r>
          </a:p>
        </p:txBody>
      </p:sp>
      <p:sp>
        <p:nvSpPr>
          <p:cNvPr id="15364" name="Line 4"/>
          <p:cNvSpPr>
            <a:spLocks noChangeShapeType="1"/>
          </p:cNvSpPr>
          <p:nvPr/>
        </p:nvSpPr>
        <p:spPr bwMode="auto">
          <a:xfrm flipV="1">
            <a:off x="2051050" y="1773238"/>
            <a:ext cx="649288"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5" name="AutoShape 5"/>
          <p:cNvSpPr>
            <a:spLocks/>
          </p:cNvSpPr>
          <p:nvPr/>
        </p:nvSpPr>
        <p:spPr bwMode="auto">
          <a:xfrm>
            <a:off x="4643438" y="2349500"/>
            <a:ext cx="1296987" cy="431800"/>
          </a:xfrm>
          <a:prstGeom prst="accentBorderCallout2">
            <a:avLst>
              <a:gd name="adj1" fmla="val 26472"/>
              <a:gd name="adj2" fmla="val -5875"/>
              <a:gd name="adj3" fmla="val 26472"/>
              <a:gd name="adj4" fmla="val -13097"/>
              <a:gd name="adj5" fmla="val -63602"/>
              <a:gd name="adj6" fmla="val -29620"/>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1600" b="1"/>
              <a:t>Hastalık (-)</a:t>
            </a:r>
          </a:p>
        </p:txBody>
      </p:sp>
      <p:sp>
        <p:nvSpPr>
          <p:cNvPr id="15366" name="AutoShape 6"/>
          <p:cNvSpPr>
            <a:spLocks/>
          </p:cNvSpPr>
          <p:nvPr/>
        </p:nvSpPr>
        <p:spPr bwMode="auto">
          <a:xfrm>
            <a:off x="4716463" y="741363"/>
            <a:ext cx="1292225" cy="455612"/>
          </a:xfrm>
          <a:prstGeom prst="accentBorderCallout2">
            <a:avLst>
              <a:gd name="adj1" fmla="val 25088"/>
              <a:gd name="adj2" fmla="val -5898"/>
              <a:gd name="adj3" fmla="val 25088"/>
              <a:gd name="adj4" fmla="val -13144"/>
              <a:gd name="adj5" fmla="val 174912"/>
              <a:gd name="adj6" fmla="val -35625"/>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1600" b="1"/>
              <a:t>Hastalık (+)</a:t>
            </a:r>
          </a:p>
        </p:txBody>
      </p:sp>
      <p:sp>
        <p:nvSpPr>
          <p:cNvPr id="15367" name="AutoShape 7"/>
          <p:cNvSpPr>
            <a:spLocks/>
          </p:cNvSpPr>
          <p:nvPr/>
        </p:nvSpPr>
        <p:spPr bwMode="auto">
          <a:xfrm>
            <a:off x="6372225" y="514350"/>
            <a:ext cx="1223963" cy="393700"/>
          </a:xfrm>
          <a:prstGeom prst="accentBorderCallout1">
            <a:avLst>
              <a:gd name="adj1" fmla="val 29032"/>
              <a:gd name="adj2" fmla="val -6227"/>
              <a:gd name="adj3" fmla="val 98792"/>
              <a:gd name="adj4" fmla="val -25421"/>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1600" b="1">
                <a:solidFill>
                  <a:schemeClr val="accent2"/>
                </a:solidFill>
              </a:rPr>
              <a:t>Etken (+)</a:t>
            </a:r>
          </a:p>
        </p:txBody>
      </p:sp>
      <p:sp>
        <p:nvSpPr>
          <p:cNvPr id="15368" name="AutoShape 8"/>
          <p:cNvSpPr>
            <a:spLocks/>
          </p:cNvSpPr>
          <p:nvPr/>
        </p:nvSpPr>
        <p:spPr bwMode="auto">
          <a:xfrm>
            <a:off x="6300788" y="1268413"/>
            <a:ext cx="1260475" cy="388937"/>
          </a:xfrm>
          <a:prstGeom prst="accentBorderCallout1">
            <a:avLst>
              <a:gd name="adj1" fmla="val 29389"/>
              <a:gd name="adj2" fmla="val -6046"/>
              <a:gd name="adj3" fmla="val -21222"/>
              <a:gd name="adj4" fmla="val -18639"/>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1600" b="1">
                <a:solidFill>
                  <a:srgbClr val="FF9900"/>
                </a:solidFill>
              </a:rPr>
              <a:t>Etken ( - )</a:t>
            </a:r>
          </a:p>
        </p:txBody>
      </p:sp>
      <p:sp>
        <p:nvSpPr>
          <p:cNvPr id="15369" name="Text Box 12"/>
          <p:cNvSpPr>
            <a:spLocks noGrp="1" noChangeArrowheads="1"/>
          </p:cNvSpPr>
          <p:nvPr>
            <p:ph idx="1"/>
          </p:nvPr>
        </p:nvSpPr>
        <p:spPr>
          <a:xfrm>
            <a:off x="179388" y="260350"/>
            <a:ext cx="8820150" cy="6381750"/>
          </a:xfrm>
        </p:spPr>
        <p:txBody>
          <a:bodyPr/>
          <a:lstStyle/>
          <a:p>
            <a:pPr marL="0" indent="0" eaLnBrk="1" hangingPunct="1">
              <a:spcBef>
                <a:spcPct val="50000"/>
              </a:spcBef>
              <a:buFontTx/>
              <a:buNone/>
            </a:pPr>
            <a:r>
              <a:rPr lang="en-US" altLang="en-US" b="1" dirty="0" smtClean="0"/>
              <a:t> </a:t>
            </a:r>
            <a:endParaRPr lang="tr-TR" altLang="en-US" b="1" dirty="0" smtClean="0"/>
          </a:p>
        </p:txBody>
      </p:sp>
      <p:sp>
        <p:nvSpPr>
          <p:cNvPr id="15370" name="AutoShape 16"/>
          <p:cNvSpPr>
            <a:spLocks/>
          </p:cNvSpPr>
          <p:nvPr/>
        </p:nvSpPr>
        <p:spPr bwMode="auto">
          <a:xfrm>
            <a:off x="6300788" y="1916113"/>
            <a:ext cx="1222375" cy="431800"/>
          </a:xfrm>
          <a:prstGeom prst="accentBorderCallout1">
            <a:avLst>
              <a:gd name="adj1" fmla="val 26472"/>
              <a:gd name="adj2" fmla="val -6231"/>
              <a:gd name="adj3" fmla="val 106986"/>
              <a:gd name="adj4" fmla="val -31431"/>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1600" b="1">
                <a:solidFill>
                  <a:srgbClr val="CE0000"/>
                </a:solidFill>
              </a:rPr>
              <a:t>Etken (+)</a:t>
            </a:r>
          </a:p>
        </p:txBody>
      </p:sp>
      <p:sp>
        <p:nvSpPr>
          <p:cNvPr id="15371" name="AutoShape 18"/>
          <p:cNvSpPr>
            <a:spLocks/>
          </p:cNvSpPr>
          <p:nvPr/>
        </p:nvSpPr>
        <p:spPr bwMode="auto">
          <a:xfrm>
            <a:off x="6300788" y="2778125"/>
            <a:ext cx="1260475" cy="434975"/>
          </a:xfrm>
          <a:prstGeom prst="accentBorderCallout1">
            <a:avLst>
              <a:gd name="adj1" fmla="val 26278"/>
              <a:gd name="adj2" fmla="val -6046"/>
              <a:gd name="adj3" fmla="val 4745"/>
              <a:gd name="adj4" fmla="val -27708"/>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1600" b="1">
                <a:solidFill>
                  <a:srgbClr val="006600"/>
                </a:solidFill>
              </a:rPr>
              <a:t>Etken ( - )</a:t>
            </a:r>
          </a:p>
        </p:txBody>
      </p:sp>
      <p:sp>
        <p:nvSpPr>
          <p:cNvPr id="14348" name="Text Box 19"/>
          <p:cNvSpPr txBox="1">
            <a:spLocks noChangeArrowheads="1"/>
          </p:cNvSpPr>
          <p:nvPr/>
        </p:nvSpPr>
        <p:spPr bwMode="auto">
          <a:xfrm>
            <a:off x="179388" y="4652963"/>
            <a:ext cx="7634287" cy="523875"/>
          </a:xfrm>
          <a:prstGeom prst="rect">
            <a:avLst/>
          </a:prstGeom>
          <a:noFill/>
          <a:ln w="9525" algn="ctr">
            <a:noFill/>
            <a:miter lim="800000"/>
            <a:headEnd/>
            <a:tailEnd/>
          </a:ln>
        </p:spPr>
        <p:txBody>
          <a:bodyPr>
            <a:spAutoFit/>
          </a:bodyPr>
          <a:lstStyle/>
          <a:p>
            <a:pPr algn="l">
              <a:spcBef>
                <a:spcPct val="50000"/>
              </a:spcBef>
              <a:defRPr/>
            </a:pPr>
            <a:r>
              <a:rPr lang="tr-TR" sz="2800" b="1" dirty="0">
                <a:solidFill>
                  <a:srgbClr val="A50021"/>
                </a:solidFill>
                <a:latin typeface="Arial" charset="0"/>
              </a:rPr>
              <a:t>  </a:t>
            </a:r>
            <a:r>
              <a:rPr lang="tr-TR" sz="2800" b="1" dirty="0">
                <a:solidFill>
                  <a:srgbClr val="A50021"/>
                </a:solidFill>
                <a:latin typeface="+mj-lt"/>
              </a:rPr>
              <a:t>   </a:t>
            </a:r>
            <a:r>
              <a:rPr lang="tr-TR" sz="2800" b="1" dirty="0" err="1">
                <a:solidFill>
                  <a:srgbClr val="A50021"/>
                </a:solidFill>
                <a:latin typeface="+mj-lt"/>
              </a:rPr>
              <a:t>Prevalans</a:t>
            </a:r>
            <a:r>
              <a:rPr lang="tr-TR" sz="2800" b="1" dirty="0">
                <a:solidFill>
                  <a:srgbClr val="A50021"/>
                </a:solidFill>
                <a:latin typeface="+mj-lt"/>
              </a:rPr>
              <a:t> hızı =</a:t>
            </a:r>
            <a:r>
              <a:rPr lang="tr-TR" sz="2800" b="1" dirty="0">
                <a:solidFill>
                  <a:srgbClr val="000066"/>
                </a:solidFill>
                <a:latin typeface="+mj-lt"/>
              </a:rPr>
              <a:t> </a:t>
            </a:r>
            <a:r>
              <a:rPr lang="tr-TR" sz="2800" b="1" dirty="0">
                <a:solidFill>
                  <a:srgbClr val="000066"/>
                </a:solidFill>
                <a:latin typeface="Arial" charset="0"/>
              </a:rPr>
              <a:t>				</a:t>
            </a:r>
            <a:r>
              <a:rPr lang="tr-TR" sz="2800" b="1" dirty="0" smtClean="0">
                <a:solidFill>
                  <a:srgbClr val="000066"/>
                </a:solidFill>
                <a:latin typeface="Arial" charset="0"/>
              </a:rPr>
              <a:t>                   </a:t>
            </a:r>
            <a:r>
              <a:rPr lang="tr-TR" sz="2800" b="1" dirty="0" smtClean="0">
                <a:latin typeface="Arial" charset="0"/>
              </a:rPr>
              <a:t>x </a:t>
            </a:r>
            <a:r>
              <a:rPr lang="tr-TR" sz="2800" b="1" dirty="0">
                <a:latin typeface="Arial" charset="0"/>
              </a:rPr>
              <a:t>k</a:t>
            </a:r>
          </a:p>
        </p:txBody>
      </p:sp>
      <p:sp>
        <p:nvSpPr>
          <p:cNvPr id="15373" name="Text Box 20"/>
          <p:cNvSpPr txBox="1">
            <a:spLocks noChangeArrowheads="1"/>
          </p:cNvSpPr>
          <p:nvPr/>
        </p:nvSpPr>
        <p:spPr bwMode="auto">
          <a:xfrm>
            <a:off x="3924300" y="4349750"/>
            <a:ext cx="2232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en-US" sz="2800" b="1">
                <a:solidFill>
                  <a:schemeClr val="accent2"/>
                </a:solidFill>
              </a:rPr>
              <a:t>a</a:t>
            </a:r>
            <a:r>
              <a:rPr lang="tr-TR" altLang="en-US" sz="2800" b="1">
                <a:solidFill>
                  <a:srgbClr val="000066"/>
                </a:solidFill>
              </a:rPr>
              <a:t> </a:t>
            </a:r>
            <a:r>
              <a:rPr lang="tr-TR" altLang="en-US" sz="2800" b="1"/>
              <a:t>+</a:t>
            </a:r>
            <a:r>
              <a:rPr lang="tr-TR" altLang="en-US" sz="2800" b="1">
                <a:solidFill>
                  <a:srgbClr val="000066"/>
                </a:solidFill>
              </a:rPr>
              <a:t> </a:t>
            </a:r>
            <a:r>
              <a:rPr lang="tr-TR" altLang="en-US" sz="2800" b="1">
                <a:solidFill>
                  <a:srgbClr val="FF9900"/>
                </a:solidFill>
              </a:rPr>
              <a:t>b</a:t>
            </a:r>
          </a:p>
        </p:txBody>
      </p:sp>
      <p:sp>
        <p:nvSpPr>
          <p:cNvPr id="15374" name="Line 21"/>
          <p:cNvSpPr>
            <a:spLocks noChangeShapeType="1"/>
          </p:cNvSpPr>
          <p:nvPr/>
        </p:nvSpPr>
        <p:spPr bwMode="auto">
          <a:xfrm flipV="1">
            <a:off x="3487738" y="4868863"/>
            <a:ext cx="252095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r>
              <a:rPr lang="tr-TR" dirty="0" smtClean="0"/>
              <a:t>   </a:t>
            </a:r>
            <a:endParaRPr lang="en-US" dirty="0"/>
          </a:p>
        </p:txBody>
      </p:sp>
      <p:sp>
        <p:nvSpPr>
          <p:cNvPr id="15375" name="Text Box 22"/>
          <p:cNvSpPr txBox="1">
            <a:spLocks noChangeArrowheads="1"/>
          </p:cNvSpPr>
          <p:nvPr/>
        </p:nvSpPr>
        <p:spPr bwMode="auto">
          <a:xfrm>
            <a:off x="3924300" y="4997450"/>
            <a:ext cx="2447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a:solidFill>
                  <a:schemeClr val="accent2"/>
                </a:solidFill>
              </a:rPr>
              <a:t>a</a:t>
            </a:r>
            <a:r>
              <a:rPr lang="tr-TR" altLang="en-US" sz="2800" b="1">
                <a:solidFill>
                  <a:srgbClr val="000066"/>
                </a:solidFill>
              </a:rPr>
              <a:t> </a:t>
            </a:r>
            <a:r>
              <a:rPr lang="tr-TR" altLang="en-US" sz="2800" b="1"/>
              <a:t>+</a:t>
            </a:r>
            <a:r>
              <a:rPr lang="tr-TR" altLang="en-US" sz="2800" b="1">
                <a:solidFill>
                  <a:srgbClr val="000066"/>
                </a:solidFill>
              </a:rPr>
              <a:t> </a:t>
            </a:r>
            <a:r>
              <a:rPr lang="tr-TR" altLang="en-US" sz="2800" b="1">
                <a:solidFill>
                  <a:srgbClr val="FF9900"/>
                </a:solidFill>
              </a:rPr>
              <a:t>b</a:t>
            </a:r>
            <a:r>
              <a:rPr lang="tr-TR" altLang="en-US" sz="2800" b="1">
                <a:solidFill>
                  <a:srgbClr val="000066"/>
                </a:solidFill>
              </a:rPr>
              <a:t> </a:t>
            </a:r>
            <a:r>
              <a:rPr lang="tr-TR" altLang="en-US" sz="2800" b="1"/>
              <a:t>+ </a:t>
            </a:r>
            <a:r>
              <a:rPr lang="tr-TR" altLang="en-US" sz="2800" b="1">
                <a:solidFill>
                  <a:srgbClr val="CE0000"/>
                </a:solidFill>
              </a:rPr>
              <a:t>c</a:t>
            </a:r>
            <a:r>
              <a:rPr lang="tr-TR" altLang="en-US" sz="2800" b="1">
                <a:solidFill>
                  <a:srgbClr val="000066"/>
                </a:solidFill>
              </a:rPr>
              <a:t> </a:t>
            </a:r>
            <a:r>
              <a:rPr lang="tr-TR" altLang="en-US" sz="2800" b="1"/>
              <a:t>+ </a:t>
            </a:r>
            <a:r>
              <a:rPr lang="tr-TR" altLang="en-US" sz="2800" b="1">
                <a:solidFill>
                  <a:srgbClr val="006600"/>
                </a:solidFill>
              </a:rPr>
              <a:t>d</a:t>
            </a:r>
          </a:p>
        </p:txBody>
      </p:sp>
      <p:sp>
        <p:nvSpPr>
          <p:cNvPr id="15376" name="Text Box 26"/>
          <p:cNvSpPr txBox="1">
            <a:spLocks noChangeArrowheads="1"/>
          </p:cNvSpPr>
          <p:nvPr/>
        </p:nvSpPr>
        <p:spPr bwMode="auto">
          <a:xfrm>
            <a:off x="7667625" y="404813"/>
            <a:ext cx="57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b="1">
                <a:solidFill>
                  <a:srgbClr val="2409AD"/>
                </a:solidFill>
              </a:rPr>
              <a:t>a</a:t>
            </a:r>
            <a:endParaRPr lang="tr-TR" altLang="en-US" sz="2800" b="1">
              <a:solidFill>
                <a:srgbClr val="B60000"/>
              </a:solidFill>
            </a:endParaRPr>
          </a:p>
        </p:txBody>
      </p:sp>
      <p:sp>
        <p:nvSpPr>
          <p:cNvPr id="15377" name="Text Box 27"/>
          <p:cNvSpPr txBox="1">
            <a:spLocks noChangeArrowheads="1"/>
          </p:cNvSpPr>
          <p:nvPr/>
        </p:nvSpPr>
        <p:spPr bwMode="auto">
          <a:xfrm>
            <a:off x="7596188" y="1181100"/>
            <a:ext cx="576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solidFill>
                  <a:srgbClr val="B60000"/>
                </a:solidFill>
              </a:rPr>
              <a:t> </a:t>
            </a:r>
            <a:r>
              <a:rPr lang="tr-TR" altLang="en-US" sz="2800" b="1">
                <a:solidFill>
                  <a:srgbClr val="FF9900"/>
                </a:solidFill>
              </a:rPr>
              <a:t>b</a:t>
            </a:r>
            <a:endParaRPr lang="tr-TR" altLang="en-US" sz="2800" b="1">
              <a:solidFill>
                <a:srgbClr val="B60000"/>
              </a:solidFill>
            </a:endParaRPr>
          </a:p>
        </p:txBody>
      </p:sp>
      <p:sp>
        <p:nvSpPr>
          <p:cNvPr id="15378" name="Text Box 28"/>
          <p:cNvSpPr txBox="1">
            <a:spLocks noChangeArrowheads="1"/>
          </p:cNvSpPr>
          <p:nvPr/>
        </p:nvSpPr>
        <p:spPr bwMode="auto">
          <a:xfrm>
            <a:off x="7667625" y="1830388"/>
            <a:ext cx="57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b="1">
                <a:solidFill>
                  <a:srgbClr val="CE0000"/>
                </a:solidFill>
              </a:rPr>
              <a:t>c</a:t>
            </a:r>
          </a:p>
        </p:txBody>
      </p:sp>
      <p:sp>
        <p:nvSpPr>
          <p:cNvPr id="15379" name="Text Box 29"/>
          <p:cNvSpPr txBox="1">
            <a:spLocks noChangeArrowheads="1"/>
          </p:cNvSpPr>
          <p:nvPr/>
        </p:nvSpPr>
        <p:spPr bwMode="auto">
          <a:xfrm>
            <a:off x="7667625" y="2693988"/>
            <a:ext cx="57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b="1">
                <a:solidFill>
                  <a:srgbClr val="006600"/>
                </a:solidFill>
              </a:rPr>
              <a:t>d</a:t>
            </a:r>
          </a:p>
        </p:txBody>
      </p:sp>
    </p:spTree>
    <p:extLst>
      <p:ext uri="{BB962C8B-B14F-4D97-AF65-F5344CB8AC3E}">
        <p14:creationId xmlns:p14="http://schemas.microsoft.com/office/powerpoint/2010/main" val="4141295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endParaRPr lang="en-US" altLang="en-US" smtClean="0"/>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4438" y="0"/>
            <a:ext cx="7296150" cy="2009775"/>
          </a:xfrm>
          <a:noFill/>
        </p:spPr>
      </p:pic>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214563"/>
            <a:ext cx="61341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2441465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3169250982"/>
              </p:ext>
            </p:extLst>
          </p:nvPr>
        </p:nvGraphicFramePr>
        <p:xfrm>
          <a:off x="285720" y="500042"/>
          <a:ext cx="885828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729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4211" name="Rectangle 7"/>
          <p:cNvSpPr>
            <a:spLocks noChangeArrowheads="1"/>
          </p:cNvSpPr>
          <p:nvPr/>
        </p:nvSpPr>
        <p:spPr bwMode="auto">
          <a:xfrm>
            <a:off x="457200" y="333375"/>
            <a:ext cx="8229600"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70000"/>
              </a:lnSpc>
              <a:spcBef>
                <a:spcPct val="20000"/>
              </a:spcBef>
            </a:pPr>
            <a:r>
              <a:rPr lang="tr-TR" altLang="en-US" sz="4000" dirty="0" smtClean="0">
                <a:solidFill>
                  <a:schemeClr val="accent2"/>
                </a:solidFill>
              </a:rPr>
              <a:t>         Olgu </a:t>
            </a:r>
            <a:r>
              <a:rPr lang="tr-TR" altLang="en-US" sz="4000" dirty="0">
                <a:solidFill>
                  <a:schemeClr val="accent2"/>
                </a:solidFill>
              </a:rPr>
              <a:t>– Kontrol Araştırmaları</a:t>
            </a:r>
          </a:p>
          <a:p>
            <a:pPr lvl="1" algn="l" eaLnBrk="1" hangingPunct="1">
              <a:lnSpc>
                <a:spcPct val="120000"/>
              </a:lnSpc>
              <a:spcBef>
                <a:spcPct val="20000"/>
              </a:spcBef>
            </a:pPr>
            <a:endParaRPr lang="tr-TR" altLang="en-US" sz="3200" b="1" dirty="0"/>
          </a:p>
          <a:p>
            <a:pPr lvl="1" algn="l" eaLnBrk="1" hangingPunct="1">
              <a:lnSpc>
                <a:spcPct val="120000"/>
              </a:lnSpc>
              <a:spcBef>
                <a:spcPct val="20000"/>
              </a:spcBef>
              <a:buFontTx/>
              <a:buChar char="–"/>
            </a:pPr>
            <a:r>
              <a:rPr lang="tr-TR" altLang="en-US" sz="3600" b="1" dirty="0"/>
              <a:t> </a:t>
            </a:r>
            <a:r>
              <a:rPr lang="tr-TR" altLang="en-US" sz="3600" b="1" dirty="0" smtClean="0"/>
              <a:t>Olgu </a:t>
            </a:r>
            <a:r>
              <a:rPr lang="tr-TR" altLang="en-US" sz="3600" b="1" dirty="0"/>
              <a:t>– Karşılaştırma Grubu</a:t>
            </a:r>
          </a:p>
          <a:p>
            <a:pPr lvl="1" algn="l" eaLnBrk="1" hangingPunct="1">
              <a:lnSpc>
                <a:spcPct val="120000"/>
              </a:lnSpc>
              <a:spcBef>
                <a:spcPct val="20000"/>
              </a:spcBef>
              <a:buFontTx/>
              <a:buChar char="–"/>
            </a:pPr>
            <a:r>
              <a:rPr lang="tr-TR" altLang="en-US" sz="3600" b="1" dirty="0"/>
              <a:t> Geriye Dönük Araştırmalar</a:t>
            </a:r>
          </a:p>
          <a:p>
            <a:pPr lvl="1" algn="l" eaLnBrk="1" hangingPunct="1">
              <a:lnSpc>
                <a:spcPct val="120000"/>
              </a:lnSpc>
              <a:spcBef>
                <a:spcPct val="20000"/>
              </a:spcBef>
              <a:buFontTx/>
              <a:buChar char="–"/>
            </a:pPr>
            <a:r>
              <a:rPr lang="tr-TR" altLang="en-US" sz="3600" b="1" dirty="0"/>
              <a:t> Retrospektif Araştırmalar</a:t>
            </a:r>
            <a:endParaRPr lang="en-US" altLang="en-US" sz="3200" b="1" dirty="0"/>
          </a:p>
        </p:txBody>
      </p:sp>
    </p:spTree>
    <p:extLst>
      <p:ext uri="{BB962C8B-B14F-4D97-AF65-F5344CB8AC3E}">
        <p14:creationId xmlns:p14="http://schemas.microsoft.com/office/powerpoint/2010/main" val="2206549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6877050" y="3789363"/>
            <a:ext cx="1727200" cy="1590675"/>
          </a:xfrm>
          <a:prstGeom prst="rect">
            <a:avLst/>
          </a:prstGeom>
          <a:solidFill>
            <a:srgbClr val="FFCC00"/>
          </a:solidFill>
          <a:ln w="38100">
            <a:solidFill>
              <a:srgbClr val="00008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endParaRPr lang="tr-TR" altLang="en-US" sz="2400"/>
          </a:p>
          <a:p>
            <a:pPr algn="l" eaLnBrk="1" hangingPunct="1">
              <a:spcBef>
                <a:spcPct val="50000"/>
              </a:spcBef>
            </a:pPr>
            <a:r>
              <a:rPr lang="tr-TR" altLang="en-US" sz="2400"/>
              <a:t>T o p l u m</a:t>
            </a:r>
          </a:p>
          <a:p>
            <a:pPr algn="l" eaLnBrk="1" hangingPunct="1">
              <a:spcBef>
                <a:spcPct val="50000"/>
              </a:spcBef>
            </a:pPr>
            <a:endParaRPr lang="tr-TR" altLang="en-US" sz="2400"/>
          </a:p>
        </p:txBody>
      </p:sp>
      <p:sp>
        <p:nvSpPr>
          <p:cNvPr id="95235" name="Text Box 3"/>
          <p:cNvSpPr txBox="1">
            <a:spLocks noChangeArrowheads="1"/>
          </p:cNvSpPr>
          <p:nvPr/>
        </p:nvSpPr>
        <p:spPr bwMode="auto">
          <a:xfrm>
            <a:off x="4211638" y="2636838"/>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a:solidFill>
                  <a:srgbClr val="B60000"/>
                </a:solidFill>
              </a:rPr>
              <a:t>Başlangıç</a:t>
            </a:r>
          </a:p>
        </p:txBody>
      </p:sp>
      <p:sp>
        <p:nvSpPr>
          <p:cNvPr id="95236" name="AutoShape 5"/>
          <p:cNvSpPr>
            <a:spLocks/>
          </p:cNvSpPr>
          <p:nvPr/>
        </p:nvSpPr>
        <p:spPr bwMode="auto">
          <a:xfrm>
            <a:off x="3995738" y="4868863"/>
            <a:ext cx="1873250" cy="936625"/>
          </a:xfrm>
          <a:prstGeom prst="accentBorderCallout2">
            <a:avLst>
              <a:gd name="adj1" fmla="val 12204"/>
              <a:gd name="adj2" fmla="val 104069"/>
              <a:gd name="adj3" fmla="val 12204"/>
              <a:gd name="adj4" fmla="val 118644"/>
              <a:gd name="adj5" fmla="val -17796"/>
              <a:gd name="adj6" fmla="val 153389"/>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400" b="1"/>
              <a:t>Kontrol </a:t>
            </a:r>
          </a:p>
          <a:p>
            <a:pPr eaLnBrk="1" hangingPunct="1"/>
            <a:r>
              <a:rPr lang="tr-TR" altLang="en-US" sz="2400" b="1"/>
              <a:t>(Sağlamlar)</a:t>
            </a:r>
          </a:p>
        </p:txBody>
      </p:sp>
      <p:sp>
        <p:nvSpPr>
          <p:cNvPr id="95237" name="AutoShape 7"/>
          <p:cNvSpPr>
            <a:spLocks/>
          </p:cNvSpPr>
          <p:nvPr/>
        </p:nvSpPr>
        <p:spPr bwMode="auto">
          <a:xfrm>
            <a:off x="971550" y="3068638"/>
            <a:ext cx="1439863" cy="431800"/>
          </a:xfrm>
          <a:prstGeom prst="accentBorderCallout1">
            <a:avLst>
              <a:gd name="adj1" fmla="val 26472"/>
              <a:gd name="adj2" fmla="val 105292"/>
              <a:gd name="adj3" fmla="val 66546"/>
              <a:gd name="adj4" fmla="val 243440"/>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b="1"/>
              <a:t>Etken (+)</a:t>
            </a:r>
          </a:p>
        </p:txBody>
      </p:sp>
      <p:sp>
        <p:nvSpPr>
          <p:cNvPr id="95238" name="AutoShape 8"/>
          <p:cNvSpPr>
            <a:spLocks/>
          </p:cNvSpPr>
          <p:nvPr/>
        </p:nvSpPr>
        <p:spPr bwMode="auto">
          <a:xfrm>
            <a:off x="971550" y="3860800"/>
            <a:ext cx="1439863" cy="431800"/>
          </a:xfrm>
          <a:prstGeom prst="accentBorderCallout1">
            <a:avLst>
              <a:gd name="adj1" fmla="val 24407"/>
              <a:gd name="adj2" fmla="val 105292"/>
              <a:gd name="adj3" fmla="val -29153"/>
              <a:gd name="adj4" fmla="val 211356"/>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b="1"/>
              <a:t>Etken (-)</a:t>
            </a:r>
          </a:p>
        </p:txBody>
      </p:sp>
      <p:sp>
        <p:nvSpPr>
          <p:cNvPr id="95239" name="Text Box 9"/>
          <p:cNvSpPr>
            <a:spLocks noGrp="1" noChangeArrowheads="1"/>
          </p:cNvSpPr>
          <p:nvPr>
            <p:ph idx="1"/>
          </p:nvPr>
        </p:nvSpPr>
        <p:spPr>
          <a:xfrm>
            <a:off x="179388" y="260350"/>
            <a:ext cx="8820150" cy="6381750"/>
          </a:xfrm>
          <a:ln w="38100">
            <a:solidFill>
              <a:srgbClr val="800000"/>
            </a:solidFill>
            <a:miter lim="800000"/>
            <a:headEnd/>
            <a:tailEnd/>
          </a:ln>
        </p:spPr>
        <p:txBody>
          <a:bodyPr/>
          <a:lstStyle/>
          <a:p>
            <a:pPr marL="0" indent="0" eaLnBrk="1" hangingPunct="1">
              <a:spcBef>
                <a:spcPct val="50000"/>
              </a:spcBef>
              <a:buFontTx/>
              <a:buNone/>
            </a:pPr>
            <a:r>
              <a:rPr lang="en-US" altLang="en-US" b="1" smtClean="0"/>
              <a:t> </a:t>
            </a:r>
            <a:endParaRPr lang="tr-TR" altLang="en-US" b="1" smtClean="0"/>
          </a:p>
        </p:txBody>
      </p:sp>
      <p:sp>
        <p:nvSpPr>
          <p:cNvPr id="95240" name="AutoShape 10"/>
          <p:cNvSpPr>
            <a:spLocks/>
          </p:cNvSpPr>
          <p:nvPr/>
        </p:nvSpPr>
        <p:spPr bwMode="auto">
          <a:xfrm>
            <a:off x="971550" y="4806950"/>
            <a:ext cx="1439863" cy="431800"/>
          </a:xfrm>
          <a:prstGeom prst="accentBorderCallout1">
            <a:avLst>
              <a:gd name="adj1" fmla="val 24407"/>
              <a:gd name="adj2" fmla="val 105269"/>
              <a:gd name="adj3" fmla="val 76949"/>
              <a:gd name="adj4" fmla="val 20691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b="1"/>
              <a:t>Etken (+)</a:t>
            </a:r>
          </a:p>
        </p:txBody>
      </p:sp>
      <p:sp>
        <p:nvSpPr>
          <p:cNvPr id="95241" name="AutoShape 11"/>
          <p:cNvSpPr>
            <a:spLocks/>
          </p:cNvSpPr>
          <p:nvPr/>
        </p:nvSpPr>
        <p:spPr bwMode="auto">
          <a:xfrm>
            <a:off x="971550" y="5589588"/>
            <a:ext cx="1439863" cy="431800"/>
          </a:xfrm>
          <a:prstGeom prst="accentBorderCallout1">
            <a:avLst>
              <a:gd name="adj1" fmla="val 24407"/>
              <a:gd name="adj2" fmla="val 105269"/>
              <a:gd name="adj3" fmla="val -9829"/>
              <a:gd name="adj4" fmla="val 207023"/>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b="1"/>
              <a:t>Etken (-)</a:t>
            </a:r>
          </a:p>
        </p:txBody>
      </p:sp>
      <p:sp>
        <p:nvSpPr>
          <p:cNvPr id="95242" name="Text Box 12"/>
          <p:cNvSpPr txBox="1">
            <a:spLocks noChangeArrowheads="1"/>
          </p:cNvSpPr>
          <p:nvPr/>
        </p:nvSpPr>
        <p:spPr bwMode="auto">
          <a:xfrm>
            <a:off x="2700338" y="6021388"/>
            <a:ext cx="4895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3200" b="1">
                <a:solidFill>
                  <a:srgbClr val="A50021"/>
                </a:solidFill>
              </a:rPr>
              <a:t>Sonuç’tan </a:t>
            </a:r>
            <a:r>
              <a:rPr lang="tr-TR" altLang="en-US" sz="3200" b="1">
                <a:solidFill>
                  <a:srgbClr val="A50021"/>
                </a:solidFill>
                <a:sym typeface="Wingdings" panose="05000000000000000000" pitchFamily="2" charset="2"/>
              </a:rPr>
              <a:t> Neden’e</a:t>
            </a:r>
            <a:endParaRPr lang="tr-TR" altLang="en-US" sz="3200" b="1">
              <a:solidFill>
                <a:srgbClr val="000066"/>
              </a:solidFill>
            </a:endParaRPr>
          </a:p>
        </p:txBody>
      </p:sp>
      <p:sp>
        <p:nvSpPr>
          <p:cNvPr id="95243" name="Rectangle 21"/>
          <p:cNvSpPr>
            <a:spLocks noChangeArrowheads="1"/>
          </p:cNvSpPr>
          <p:nvPr/>
        </p:nvSpPr>
        <p:spPr bwMode="auto">
          <a:xfrm>
            <a:off x="1083253" y="373063"/>
            <a:ext cx="720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3600" dirty="0" smtClean="0">
                <a:solidFill>
                  <a:srgbClr val="B60000"/>
                </a:solidFill>
              </a:rPr>
              <a:t>Olgu </a:t>
            </a:r>
            <a:r>
              <a:rPr lang="tr-TR" altLang="en-US" sz="3600" dirty="0">
                <a:solidFill>
                  <a:srgbClr val="B60000"/>
                </a:solidFill>
              </a:rPr>
              <a:t>– Kontrol Çalışması</a:t>
            </a:r>
          </a:p>
        </p:txBody>
      </p:sp>
      <p:sp>
        <p:nvSpPr>
          <p:cNvPr id="95244" name="AutoShape 23"/>
          <p:cNvSpPr>
            <a:spLocks/>
          </p:cNvSpPr>
          <p:nvPr/>
        </p:nvSpPr>
        <p:spPr bwMode="auto">
          <a:xfrm>
            <a:off x="4067175" y="3284538"/>
            <a:ext cx="1873250" cy="1033462"/>
          </a:xfrm>
          <a:prstGeom prst="accentBorderCallout2">
            <a:avLst>
              <a:gd name="adj1" fmla="val 11060"/>
              <a:gd name="adj2" fmla="val 104069"/>
              <a:gd name="adj3" fmla="val 11060"/>
              <a:gd name="adj4" fmla="val 114324"/>
              <a:gd name="adj5" fmla="val 93394"/>
              <a:gd name="adj6" fmla="val 149829"/>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400" b="1"/>
              <a:t>Vakalar</a:t>
            </a:r>
          </a:p>
          <a:p>
            <a:pPr eaLnBrk="1" hangingPunct="1"/>
            <a:r>
              <a:rPr lang="tr-TR" altLang="en-US" sz="2400" b="1"/>
              <a:t>(Hastalar)</a:t>
            </a:r>
          </a:p>
        </p:txBody>
      </p:sp>
      <p:sp>
        <p:nvSpPr>
          <p:cNvPr id="95245" name="Text Box 24"/>
          <p:cNvSpPr txBox="1">
            <a:spLocks noChangeArrowheads="1"/>
          </p:cNvSpPr>
          <p:nvPr/>
        </p:nvSpPr>
        <p:spPr bwMode="auto">
          <a:xfrm>
            <a:off x="3132138" y="1196975"/>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a:solidFill>
                  <a:srgbClr val="3366FF"/>
                </a:solidFill>
              </a:rPr>
              <a:t>Zaman</a:t>
            </a:r>
          </a:p>
        </p:txBody>
      </p:sp>
      <p:sp>
        <p:nvSpPr>
          <p:cNvPr id="95246" name="Line 25"/>
          <p:cNvSpPr>
            <a:spLocks noChangeShapeType="1"/>
          </p:cNvSpPr>
          <p:nvPr/>
        </p:nvSpPr>
        <p:spPr bwMode="auto">
          <a:xfrm>
            <a:off x="827088" y="1628775"/>
            <a:ext cx="7705725" cy="0"/>
          </a:xfrm>
          <a:prstGeom prst="line">
            <a:avLst/>
          </a:prstGeom>
          <a:noFill/>
          <a:ln w="76200" cap="rnd">
            <a:solidFill>
              <a:srgbClr val="3366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7" name="Line 27"/>
          <p:cNvSpPr>
            <a:spLocks noChangeShapeType="1"/>
          </p:cNvSpPr>
          <p:nvPr/>
        </p:nvSpPr>
        <p:spPr bwMode="auto">
          <a:xfrm>
            <a:off x="754063" y="2349500"/>
            <a:ext cx="7562850" cy="0"/>
          </a:xfrm>
          <a:prstGeom prst="line">
            <a:avLst/>
          </a:prstGeom>
          <a:noFill/>
          <a:ln w="76200">
            <a:solidFill>
              <a:srgbClr val="FF99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5248" name="Text Box 28"/>
          <p:cNvSpPr txBox="1">
            <a:spLocks noChangeArrowheads="1"/>
          </p:cNvSpPr>
          <p:nvPr/>
        </p:nvSpPr>
        <p:spPr bwMode="auto">
          <a:xfrm>
            <a:off x="2195513" y="1819275"/>
            <a:ext cx="3744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dirty="0">
                <a:solidFill>
                  <a:srgbClr val="FF9900"/>
                </a:solidFill>
              </a:rPr>
              <a:t>Çalışmanın yönü</a:t>
            </a:r>
          </a:p>
        </p:txBody>
      </p:sp>
      <p:sp>
        <p:nvSpPr>
          <p:cNvPr id="95249" name="Text Box 29"/>
          <p:cNvSpPr txBox="1">
            <a:spLocks noChangeArrowheads="1"/>
          </p:cNvSpPr>
          <p:nvPr/>
        </p:nvSpPr>
        <p:spPr bwMode="auto">
          <a:xfrm>
            <a:off x="323850" y="299720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b="1">
                <a:solidFill>
                  <a:srgbClr val="2409AD"/>
                </a:solidFill>
              </a:rPr>
              <a:t>a</a:t>
            </a:r>
            <a:endParaRPr lang="tr-TR" altLang="en-US" sz="2800" b="1">
              <a:solidFill>
                <a:srgbClr val="B60000"/>
              </a:solidFill>
            </a:endParaRPr>
          </a:p>
        </p:txBody>
      </p:sp>
      <p:sp>
        <p:nvSpPr>
          <p:cNvPr id="95250" name="Text Box 30"/>
          <p:cNvSpPr txBox="1">
            <a:spLocks noChangeArrowheads="1"/>
          </p:cNvSpPr>
          <p:nvPr/>
        </p:nvSpPr>
        <p:spPr bwMode="auto">
          <a:xfrm>
            <a:off x="323850" y="378936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b="1">
                <a:solidFill>
                  <a:srgbClr val="CE0000"/>
                </a:solidFill>
              </a:rPr>
              <a:t>c</a:t>
            </a:r>
          </a:p>
        </p:txBody>
      </p:sp>
      <p:sp>
        <p:nvSpPr>
          <p:cNvPr id="95251" name="Text Box 31"/>
          <p:cNvSpPr txBox="1">
            <a:spLocks noChangeArrowheads="1"/>
          </p:cNvSpPr>
          <p:nvPr/>
        </p:nvSpPr>
        <p:spPr bwMode="auto">
          <a:xfrm>
            <a:off x="250825" y="4710113"/>
            <a:ext cx="504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solidFill>
                  <a:srgbClr val="B60000"/>
                </a:solidFill>
              </a:rPr>
              <a:t> </a:t>
            </a:r>
            <a:r>
              <a:rPr lang="tr-TR" altLang="en-US" sz="2800" b="1">
                <a:solidFill>
                  <a:srgbClr val="FF9900"/>
                </a:solidFill>
              </a:rPr>
              <a:t>b</a:t>
            </a:r>
            <a:endParaRPr lang="tr-TR" altLang="en-US" sz="2800" b="1">
              <a:solidFill>
                <a:srgbClr val="B60000"/>
              </a:solidFill>
            </a:endParaRPr>
          </a:p>
        </p:txBody>
      </p:sp>
      <p:sp>
        <p:nvSpPr>
          <p:cNvPr id="95252" name="Text Box 32"/>
          <p:cNvSpPr txBox="1">
            <a:spLocks noChangeArrowheads="1"/>
          </p:cNvSpPr>
          <p:nvPr/>
        </p:nvSpPr>
        <p:spPr bwMode="auto">
          <a:xfrm>
            <a:off x="323850" y="5573713"/>
            <a:ext cx="360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b="1">
                <a:solidFill>
                  <a:srgbClr val="006600"/>
                </a:solidFill>
              </a:rPr>
              <a:t>d</a:t>
            </a:r>
          </a:p>
        </p:txBody>
      </p:sp>
    </p:spTree>
    <p:extLst>
      <p:ext uri="{BB962C8B-B14F-4D97-AF65-F5344CB8AC3E}">
        <p14:creationId xmlns:p14="http://schemas.microsoft.com/office/powerpoint/2010/main" val="953498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7"/>
          <p:cNvSpPr>
            <a:spLocks noGrp="1" noChangeArrowheads="1"/>
          </p:cNvSpPr>
          <p:nvPr>
            <p:ph idx="1"/>
          </p:nvPr>
        </p:nvSpPr>
        <p:spPr>
          <a:xfrm>
            <a:off x="179388" y="260350"/>
            <a:ext cx="8820150" cy="6381750"/>
          </a:xfrm>
          <a:ln w="38100">
            <a:solidFill>
              <a:srgbClr val="800000"/>
            </a:solidFill>
            <a:miter lim="800000"/>
            <a:headEnd/>
            <a:tailEnd/>
          </a:ln>
        </p:spPr>
        <p:txBody>
          <a:bodyPr/>
          <a:lstStyle/>
          <a:p>
            <a:pPr marL="0" indent="0" eaLnBrk="1" hangingPunct="1">
              <a:spcBef>
                <a:spcPct val="50000"/>
              </a:spcBef>
              <a:buFontTx/>
              <a:buNone/>
            </a:pPr>
            <a:r>
              <a:rPr lang="en-US" altLang="en-US" b="1" smtClean="0"/>
              <a:t> </a:t>
            </a:r>
            <a:endParaRPr lang="tr-TR" altLang="en-US" b="1" smtClean="0"/>
          </a:p>
        </p:txBody>
      </p:sp>
      <p:sp>
        <p:nvSpPr>
          <p:cNvPr id="96259" name="Rectangle 11"/>
          <p:cNvSpPr>
            <a:spLocks noChangeArrowheads="1"/>
          </p:cNvSpPr>
          <p:nvPr/>
        </p:nvSpPr>
        <p:spPr bwMode="auto">
          <a:xfrm>
            <a:off x="755650" y="333375"/>
            <a:ext cx="720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3600">
                <a:solidFill>
                  <a:srgbClr val="B60000"/>
                </a:solidFill>
              </a:rPr>
              <a:t>Vaka – Kontrol Araştırması</a:t>
            </a:r>
          </a:p>
        </p:txBody>
      </p:sp>
      <p:pic>
        <p:nvPicPr>
          <p:cNvPr id="96260" name="Picture 21" descr="vaka-k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81075"/>
            <a:ext cx="8280400" cy="2232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6261" name="Text Box 29"/>
          <p:cNvSpPr txBox="1">
            <a:spLocks noChangeArrowheads="1"/>
          </p:cNvSpPr>
          <p:nvPr/>
        </p:nvSpPr>
        <p:spPr bwMode="auto">
          <a:xfrm>
            <a:off x="214313" y="260350"/>
            <a:ext cx="8820150" cy="638175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200" b="1"/>
              <a:t> </a:t>
            </a:r>
            <a:endParaRPr lang="tr-TR" altLang="en-US" sz="3200" b="1"/>
          </a:p>
        </p:txBody>
      </p:sp>
      <p:sp>
        <p:nvSpPr>
          <p:cNvPr id="96262" name="Text Box 32"/>
          <p:cNvSpPr txBox="1">
            <a:spLocks noChangeArrowheads="1"/>
          </p:cNvSpPr>
          <p:nvPr/>
        </p:nvSpPr>
        <p:spPr bwMode="auto">
          <a:xfrm>
            <a:off x="323850" y="3716338"/>
            <a:ext cx="48958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dirty="0" smtClean="0">
                <a:solidFill>
                  <a:srgbClr val="A50021"/>
                </a:solidFill>
              </a:rPr>
              <a:t>Olgu </a:t>
            </a:r>
            <a:r>
              <a:rPr lang="tr-TR" altLang="en-US" sz="2400" b="1" dirty="0">
                <a:solidFill>
                  <a:srgbClr val="A50021"/>
                </a:solidFill>
              </a:rPr>
              <a:t>grubunda</a:t>
            </a:r>
          </a:p>
          <a:p>
            <a:pPr algn="l" eaLnBrk="1" hangingPunct="1">
              <a:spcBef>
                <a:spcPct val="50000"/>
              </a:spcBef>
            </a:pPr>
            <a:r>
              <a:rPr lang="tr-TR" altLang="en-US" sz="2400" b="1" dirty="0">
                <a:solidFill>
                  <a:srgbClr val="A50021"/>
                </a:solidFill>
              </a:rPr>
              <a:t>etkenle karşılaşma oranı =</a:t>
            </a:r>
            <a:endParaRPr lang="tr-TR" altLang="en-US" sz="2400" b="1" dirty="0">
              <a:solidFill>
                <a:srgbClr val="000066"/>
              </a:solidFill>
            </a:endParaRPr>
          </a:p>
        </p:txBody>
      </p:sp>
      <p:sp>
        <p:nvSpPr>
          <p:cNvPr id="96263" name="Text Box 33"/>
          <p:cNvSpPr txBox="1">
            <a:spLocks noChangeArrowheads="1"/>
          </p:cNvSpPr>
          <p:nvPr/>
        </p:nvSpPr>
        <p:spPr bwMode="auto">
          <a:xfrm>
            <a:off x="5219700" y="5286374"/>
            <a:ext cx="1152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en-US" sz="2800" b="1" dirty="0" smtClean="0">
                <a:solidFill>
                  <a:schemeClr val="accent2"/>
                </a:solidFill>
              </a:rPr>
              <a:t>       a</a:t>
            </a:r>
            <a:endParaRPr lang="tr-TR" altLang="en-US" sz="2800" b="1" dirty="0">
              <a:solidFill>
                <a:schemeClr val="accent2"/>
              </a:solidFill>
            </a:endParaRPr>
          </a:p>
        </p:txBody>
      </p:sp>
      <p:sp>
        <p:nvSpPr>
          <p:cNvPr id="96264" name="Line 34"/>
          <p:cNvSpPr>
            <a:spLocks noChangeShapeType="1"/>
          </p:cNvSpPr>
          <p:nvPr/>
        </p:nvSpPr>
        <p:spPr bwMode="auto">
          <a:xfrm flipV="1">
            <a:off x="5468649" y="5876924"/>
            <a:ext cx="115252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5" name="Text Box 35"/>
          <p:cNvSpPr txBox="1">
            <a:spLocks noChangeArrowheads="1"/>
          </p:cNvSpPr>
          <p:nvPr/>
        </p:nvSpPr>
        <p:spPr bwMode="auto">
          <a:xfrm>
            <a:off x="5360698" y="5876924"/>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dirty="0" smtClean="0">
                <a:solidFill>
                  <a:schemeClr val="accent2"/>
                </a:solidFill>
              </a:rPr>
              <a:t>   a</a:t>
            </a:r>
            <a:r>
              <a:rPr lang="tr-TR" altLang="en-US" sz="2800" b="1" dirty="0" smtClean="0">
                <a:solidFill>
                  <a:srgbClr val="000066"/>
                </a:solidFill>
              </a:rPr>
              <a:t> </a:t>
            </a:r>
            <a:r>
              <a:rPr lang="tr-TR" altLang="en-US" sz="2800" b="1" dirty="0"/>
              <a:t>+ </a:t>
            </a:r>
            <a:r>
              <a:rPr lang="tr-TR" altLang="en-US" sz="2800" b="1" dirty="0">
                <a:solidFill>
                  <a:srgbClr val="CE0000"/>
                </a:solidFill>
              </a:rPr>
              <a:t>c</a:t>
            </a:r>
          </a:p>
        </p:txBody>
      </p:sp>
      <p:sp>
        <p:nvSpPr>
          <p:cNvPr id="96266" name="Text Box 41"/>
          <p:cNvSpPr txBox="1">
            <a:spLocks noChangeArrowheads="1"/>
          </p:cNvSpPr>
          <p:nvPr/>
        </p:nvSpPr>
        <p:spPr bwMode="auto">
          <a:xfrm>
            <a:off x="4859338" y="3500438"/>
            <a:ext cx="396081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dirty="0" smtClean="0">
                <a:solidFill>
                  <a:srgbClr val="A50021"/>
                </a:solidFill>
              </a:rPr>
              <a:t>Olgu </a:t>
            </a:r>
            <a:r>
              <a:rPr lang="tr-TR" altLang="en-US" sz="2400" b="1" dirty="0">
                <a:solidFill>
                  <a:srgbClr val="A50021"/>
                </a:solidFill>
              </a:rPr>
              <a:t>grubunda</a:t>
            </a:r>
          </a:p>
          <a:p>
            <a:pPr algn="l" eaLnBrk="1" hangingPunct="1">
              <a:lnSpc>
                <a:spcPct val="80000"/>
              </a:lnSpc>
              <a:spcBef>
                <a:spcPct val="50000"/>
              </a:spcBef>
            </a:pPr>
            <a:r>
              <a:rPr lang="tr-TR" altLang="en-US" sz="2400" b="1" dirty="0">
                <a:solidFill>
                  <a:srgbClr val="A50021"/>
                </a:solidFill>
              </a:rPr>
              <a:t>etkenle karşılaşanlar</a:t>
            </a:r>
            <a:endParaRPr lang="tr-TR" altLang="en-US" sz="2400" b="1" dirty="0">
              <a:solidFill>
                <a:srgbClr val="000066"/>
              </a:solidFill>
            </a:endParaRPr>
          </a:p>
        </p:txBody>
      </p:sp>
      <p:sp>
        <p:nvSpPr>
          <p:cNvPr id="96267" name="Line 42"/>
          <p:cNvSpPr>
            <a:spLocks noChangeShapeType="1"/>
          </p:cNvSpPr>
          <p:nvPr/>
        </p:nvSpPr>
        <p:spPr bwMode="auto">
          <a:xfrm>
            <a:off x="4572000" y="4508500"/>
            <a:ext cx="36718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8" name="Text Box 43"/>
          <p:cNvSpPr txBox="1">
            <a:spLocks noChangeArrowheads="1"/>
          </p:cNvSpPr>
          <p:nvPr/>
        </p:nvSpPr>
        <p:spPr bwMode="auto">
          <a:xfrm>
            <a:off x="5003800" y="4581525"/>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solidFill>
                  <a:srgbClr val="A50021"/>
                </a:solidFill>
              </a:rPr>
              <a:t>Tüm vakalar</a:t>
            </a:r>
            <a:endParaRPr lang="tr-TR" altLang="en-US" sz="2400" b="1">
              <a:solidFill>
                <a:srgbClr val="000066"/>
              </a:solidFill>
            </a:endParaRPr>
          </a:p>
        </p:txBody>
      </p:sp>
      <p:sp>
        <p:nvSpPr>
          <p:cNvPr id="96269" name="Text Box 44"/>
          <p:cNvSpPr txBox="1">
            <a:spLocks noChangeArrowheads="1"/>
          </p:cNvSpPr>
          <p:nvPr/>
        </p:nvSpPr>
        <p:spPr bwMode="auto">
          <a:xfrm>
            <a:off x="6674608" y="5545930"/>
            <a:ext cx="7905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b="1" dirty="0"/>
              <a:t>x k</a:t>
            </a:r>
          </a:p>
          <a:p>
            <a:pPr algn="l" eaLnBrk="1" hangingPunct="1">
              <a:spcBef>
                <a:spcPct val="50000"/>
              </a:spcBef>
            </a:pPr>
            <a:endParaRPr lang="tr-TR" altLang="en-US" dirty="0"/>
          </a:p>
        </p:txBody>
      </p:sp>
      <p:sp>
        <p:nvSpPr>
          <p:cNvPr id="96270" name="Text Box 45"/>
          <p:cNvSpPr txBox="1">
            <a:spLocks noChangeArrowheads="1"/>
          </p:cNvSpPr>
          <p:nvPr/>
        </p:nvSpPr>
        <p:spPr bwMode="auto">
          <a:xfrm>
            <a:off x="8243888" y="4225925"/>
            <a:ext cx="7905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b="1" dirty="0"/>
              <a:t>x k</a:t>
            </a:r>
          </a:p>
          <a:p>
            <a:pPr algn="l" eaLnBrk="1" hangingPunct="1">
              <a:spcBef>
                <a:spcPct val="50000"/>
              </a:spcBef>
            </a:pPr>
            <a:endParaRPr lang="tr-TR" altLang="en-US" dirty="0"/>
          </a:p>
        </p:txBody>
      </p:sp>
      <p:sp>
        <p:nvSpPr>
          <p:cNvPr id="96271" name="Text Box 46"/>
          <p:cNvSpPr txBox="1">
            <a:spLocks noChangeArrowheads="1"/>
          </p:cNvSpPr>
          <p:nvPr/>
        </p:nvSpPr>
        <p:spPr bwMode="auto">
          <a:xfrm>
            <a:off x="1244295" y="5708648"/>
            <a:ext cx="439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1600" b="1" dirty="0" smtClean="0">
                <a:solidFill>
                  <a:srgbClr val="A50021"/>
                </a:solidFill>
              </a:rPr>
              <a:t>Olgu </a:t>
            </a:r>
            <a:r>
              <a:rPr lang="tr-TR" altLang="en-US" sz="1600" b="1" dirty="0">
                <a:solidFill>
                  <a:srgbClr val="A50021"/>
                </a:solidFill>
              </a:rPr>
              <a:t>grubunda etkenle karşılaşma oranı =</a:t>
            </a:r>
            <a:endParaRPr lang="tr-TR" altLang="en-US" sz="1600" b="1" dirty="0">
              <a:solidFill>
                <a:srgbClr val="000066"/>
              </a:solidFill>
            </a:endParaRPr>
          </a:p>
        </p:txBody>
      </p:sp>
    </p:spTree>
    <p:extLst>
      <p:ext uri="{BB962C8B-B14F-4D97-AF65-F5344CB8AC3E}">
        <p14:creationId xmlns:p14="http://schemas.microsoft.com/office/powerpoint/2010/main" val="21428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0"/>
          <p:cNvSpPr>
            <a:spLocks noChangeArrowheads="1"/>
          </p:cNvSpPr>
          <p:nvPr/>
        </p:nvSpPr>
        <p:spPr bwMode="auto">
          <a:xfrm>
            <a:off x="142875" y="144463"/>
            <a:ext cx="8893175" cy="6597650"/>
          </a:xfrm>
          <a:prstGeom prst="rect">
            <a:avLst/>
          </a:prstGeom>
          <a:noFill/>
          <a:ln w="38100">
            <a:solidFill>
              <a:srgbClr val="7E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80944" name="Rectangle 48"/>
          <p:cNvGraphicFramePr>
            <a:graphicFrameLocks noGrp="1"/>
          </p:cNvGraphicFramePr>
          <p:nvPr>
            <p:ph/>
            <p:extLst>
              <p:ext uri="{D42A27DB-BD31-4B8C-83A1-F6EECF244321}">
                <p14:modId xmlns:p14="http://schemas.microsoft.com/office/powerpoint/2010/main" val="3259257990"/>
              </p:ext>
            </p:extLst>
          </p:nvPr>
        </p:nvGraphicFramePr>
        <p:xfrm>
          <a:off x="468313" y="1052513"/>
          <a:ext cx="8281987" cy="2232026"/>
        </p:xfrm>
        <a:graphic>
          <a:graphicData uri="http://schemas.openxmlformats.org/drawingml/2006/table">
            <a:tbl>
              <a:tblPr/>
              <a:tblGrid>
                <a:gridCol w="1944687"/>
                <a:gridCol w="1944688"/>
                <a:gridCol w="1943100"/>
                <a:gridCol w="2449512"/>
              </a:tblGrid>
              <a:tr h="558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Etken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Olgu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Kontrol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Toplam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 +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chemeClr val="accent2"/>
                          </a:solidFill>
                          <a:effectLst/>
                          <a:latin typeface="Arial" charset="0"/>
                        </a:rPr>
                        <a:t>a</a:t>
                      </a:r>
                      <a:r>
                        <a:rPr kumimoji="0" lang="tr-TR" sz="2800" b="1"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rgbClr val="FF9900"/>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chemeClr val="accent2"/>
                          </a:solidFill>
                          <a:effectLst/>
                          <a:latin typeface="Arial" charset="0"/>
                        </a:rPr>
                        <a:t>a </a:t>
                      </a:r>
                      <a:r>
                        <a:rPr kumimoji="0" lang="tr-TR" sz="2800" b="1" i="0" u="none" strike="noStrike" cap="none" normalizeH="0" baseline="0" smtClean="0">
                          <a:ln>
                            <a:noFill/>
                          </a:ln>
                          <a:solidFill>
                            <a:schemeClr val="tx1"/>
                          </a:solidFill>
                          <a:effectLst/>
                          <a:latin typeface="Arial" charset="0"/>
                        </a:rPr>
                        <a:t>+ </a:t>
                      </a:r>
                      <a:r>
                        <a:rPr kumimoji="0" lang="tr-TR" sz="2800" b="1" i="0" u="none" strike="noStrike" cap="none" normalizeH="0" baseline="0" smtClean="0">
                          <a:ln>
                            <a:noFill/>
                          </a:ln>
                          <a:solidFill>
                            <a:srgbClr val="FF9900"/>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 –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rgbClr val="FF3300"/>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rgbClr val="009900"/>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rgbClr val="FF3300"/>
                          </a:solidFill>
                          <a:effectLst/>
                          <a:latin typeface="Arial" charset="0"/>
                        </a:rPr>
                        <a:t>c </a:t>
                      </a:r>
                      <a:r>
                        <a:rPr kumimoji="0" lang="tr-TR" sz="2800" b="1" i="0" u="none" strike="noStrike" cap="none" normalizeH="0" baseline="0" smtClean="0">
                          <a:ln>
                            <a:noFill/>
                          </a:ln>
                          <a:solidFill>
                            <a:schemeClr val="tx1"/>
                          </a:solidFill>
                          <a:effectLst/>
                          <a:latin typeface="Arial" charset="0"/>
                        </a:rPr>
                        <a:t>+ </a:t>
                      </a:r>
                      <a:r>
                        <a:rPr kumimoji="0" lang="tr-TR" sz="2800" b="1" i="0" u="none" strike="noStrike" cap="none" normalizeH="0" baseline="0" smtClean="0">
                          <a:ln>
                            <a:noFill/>
                          </a:ln>
                          <a:solidFill>
                            <a:srgbClr val="009900"/>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Toplam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chemeClr val="accent2"/>
                          </a:solidFill>
                          <a:effectLst/>
                          <a:latin typeface="Arial" charset="0"/>
                        </a:rPr>
                        <a:t>a </a:t>
                      </a:r>
                      <a:r>
                        <a:rPr kumimoji="0" lang="tr-TR" sz="2800" b="1" i="0" u="none" strike="noStrike" cap="none" normalizeH="0" baseline="0" smtClean="0">
                          <a:ln>
                            <a:noFill/>
                          </a:ln>
                          <a:solidFill>
                            <a:schemeClr val="tx1"/>
                          </a:solidFill>
                          <a:effectLst/>
                          <a:latin typeface="Arial" charset="0"/>
                        </a:rPr>
                        <a:t>+ </a:t>
                      </a:r>
                      <a:r>
                        <a:rPr kumimoji="0" lang="tr-TR" sz="2800" b="1" i="0" u="none" strike="noStrike" cap="none" normalizeH="0" baseline="0" smtClean="0">
                          <a:ln>
                            <a:noFill/>
                          </a:ln>
                          <a:solidFill>
                            <a:srgbClr val="FF3300"/>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rgbClr val="FF9900"/>
                          </a:solidFill>
                          <a:effectLst/>
                          <a:latin typeface="Arial" charset="0"/>
                        </a:rPr>
                        <a:t>b </a:t>
                      </a:r>
                      <a:r>
                        <a:rPr kumimoji="0" lang="tr-TR" sz="2800" b="1" i="0" u="none" strike="noStrike" cap="none" normalizeH="0" baseline="0" smtClean="0">
                          <a:ln>
                            <a:noFill/>
                          </a:ln>
                          <a:solidFill>
                            <a:schemeClr val="tx1"/>
                          </a:solidFill>
                          <a:effectLst/>
                          <a:latin typeface="Arial" charset="0"/>
                        </a:rPr>
                        <a:t>+ </a:t>
                      </a:r>
                      <a:r>
                        <a:rPr kumimoji="0" lang="tr-TR" sz="2800" b="1" i="0" u="none" strike="noStrike" cap="none" normalizeH="0" baseline="0" smtClean="0">
                          <a:ln>
                            <a:noFill/>
                          </a:ln>
                          <a:solidFill>
                            <a:srgbClr val="009900"/>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smtClean="0">
                          <a:ln>
                            <a:noFill/>
                          </a:ln>
                          <a:solidFill>
                            <a:schemeClr val="accent2"/>
                          </a:solidFill>
                          <a:effectLst/>
                          <a:latin typeface="Arial" charset="0"/>
                        </a:rPr>
                        <a:t>a </a:t>
                      </a:r>
                      <a:r>
                        <a:rPr kumimoji="0" lang="tr-TR" sz="2800" b="1" i="0" u="none" strike="noStrike" cap="none" normalizeH="0" baseline="0" smtClean="0">
                          <a:ln>
                            <a:noFill/>
                          </a:ln>
                          <a:solidFill>
                            <a:schemeClr val="tx1"/>
                          </a:solidFill>
                          <a:effectLst/>
                          <a:latin typeface="Arial" charset="0"/>
                        </a:rPr>
                        <a:t>+ </a:t>
                      </a:r>
                      <a:r>
                        <a:rPr kumimoji="0" lang="tr-TR" sz="2800" b="1" i="0" u="none" strike="noStrike" cap="none" normalizeH="0" baseline="0" smtClean="0">
                          <a:ln>
                            <a:noFill/>
                          </a:ln>
                          <a:solidFill>
                            <a:srgbClr val="FF9900"/>
                          </a:solidFill>
                          <a:effectLst/>
                          <a:latin typeface="Arial" charset="0"/>
                        </a:rPr>
                        <a:t>b </a:t>
                      </a:r>
                      <a:r>
                        <a:rPr kumimoji="0" lang="tr-TR" sz="2800" b="1" i="0" u="none" strike="noStrike" cap="none" normalizeH="0" baseline="0" smtClean="0">
                          <a:ln>
                            <a:noFill/>
                          </a:ln>
                          <a:solidFill>
                            <a:schemeClr val="tx1"/>
                          </a:solidFill>
                          <a:effectLst/>
                          <a:latin typeface="Arial" charset="0"/>
                        </a:rPr>
                        <a:t>+ </a:t>
                      </a:r>
                      <a:r>
                        <a:rPr kumimoji="0" lang="tr-TR" sz="2800" b="1" i="0" u="none" strike="noStrike" cap="none" normalizeH="0" baseline="0" smtClean="0">
                          <a:ln>
                            <a:noFill/>
                          </a:ln>
                          <a:solidFill>
                            <a:srgbClr val="FF3300"/>
                          </a:solidFill>
                          <a:effectLst/>
                          <a:latin typeface="Arial" charset="0"/>
                        </a:rPr>
                        <a:t>c </a:t>
                      </a:r>
                      <a:r>
                        <a:rPr kumimoji="0" lang="tr-TR" sz="2800" b="1" i="0" u="none" strike="noStrike" cap="none" normalizeH="0" baseline="0" smtClean="0">
                          <a:ln>
                            <a:noFill/>
                          </a:ln>
                          <a:solidFill>
                            <a:schemeClr val="tx1"/>
                          </a:solidFill>
                          <a:effectLst/>
                          <a:latin typeface="Arial" charset="0"/>
                        </a:rPr>
                        <a:t>+ </a:t>
                      </a:r>
                      <a:r>
                        <a:rPr kumimoji="0" lang="tr-TR" sz="2800" b="1" i="0" u="none" strike="noStrike" cap="none" normalizeH="0" baseline="0" smtClean="0">
                          <a:ln>
                            <a:noFill/>
                          </a:ln>
                          <a:solidFill>
                            <a:srgbClr val="009900"/>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34" name="Rectangle 34"/>
          <p:cNvSpPr>
            <a:spLocks noChangeArrowheads="1"/>
          </p:cNvSpPr>
          <p:nvPr/>
        </p:nvSpPr>
        <p:spPr bwMode="auto">
          <a:xfrm>
            <a:off x="755650" y="115888"/>
            <a:ext cx="720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3600" dirty="0" smtClean="0">
                <a:solidFill>
                  <a:srgbClr val="B60000"/>
                </a:solidFill>
              </a:rPr>
              <a:t>Olgu </a:t>
            </a:r>
            <a:r>
              <a:rPr lang="tr-TR" altLang="en-US" sz="3600" dirty="0">
                <a:solidFill>
                  <a:srgbClr val="B60000"/>
                </a:solidFill>
              </a:rPr>
              <a:t>– Kontrol Araştırması</a:t>
            </a:r>
          </a:p>
        </p:txBody>
      </p:sp>
      <p:sp>
        <p:nvSpPr>
          <p:cNvPr id="98335" name="Text Box 35"/>
          <p:cNvSpPr txBox="1">
            <a:spLocks noChangeArrowheads="1"/>
          </p:cNvSpPr>
          <p:nvPr/>
        </p:nvSpPr>
        <p:spPr bwMode="auto">
          <a:xfrm>
            <a:off x="250825" y="4092575"/>
            <a:ext cx="446563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60000"/>
              </a:lnSpc>
              <a:spcBef>
                <a:spcPct val="50000"/>
              </a:spcBef>
            </a:pPr>
            <a:r>
              <a:rPr lang="tr-TR" altLang="en-US" sz="3200" b="1">
                <a:solidFill>
                  <a:srgbClr val="A50021"/>
                </a:solidFill>
              </a:rPr>
              <a:t>Tahmini Rölatif Risk =</a:t>
            </a:r>
          </a:p>
          <a:p>
            <a:pPr eaLnBrk="1" hangingPunct="1">
              <a:lnSpc>
                <a:spcPct val="60000"/>
              </a:lnSpc>
              <a:spcBef>
                <a:spcPct val="50000"/>
              </a:spcBef>
            </a:pPr>
            <a:r>
              <a:rPr lang="tr-TR" altLang="en-US" sz="3200" b="1">
                <a:solidFill>
                  <a:srgbClr val="A50021"/>
                </a:solidFill>
              </a:rPr>
              <a:t>( Odds Ratio )</a:t>
            </a:r>
            <a:endParaRPr lang="tr-TR" altLang="en-US" sz="3200" b="1">
              <a:solidFill>
                <a:srgbClr val="000066"/>
              </a:solidFill>
            </a:endParaRPr>
          </a:p>
        </p:txBody>
      </p:sp>
      <p:sp>
        <p:nvSpPr>
          <p:cNvPr id="98336" name="Text Box 36"/>
          <p:cNvSpPr txBox="1">
            <a:spLocks noChangeArrowheads="1"/>
          </p:cNvSpPr>
          <p:nvPr/>
        </p:nvSpPr>
        <p:spPr bwMode="auto">
          <a:xfrm>
            <a:off x="5435600" y="4278313"/>
            <a:ext cx="1368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a:solidFill>
                  <a:srgbClr val="FF9900"/>
                </a:solidFill>
              </a:rPr>
              <a:t>b</a:t>
            </a:r>
            <a:r>
              <a:rPr lang="tr-TR" altLang="en-US" sz="2800" b="1">
                <a:solidFill>
                  <a:srgbClr val="000066"/>
                </a:solidFill>
              </a:rPr>
              <a:t> </a:t>
            </a:r>
            <a:r>
              <a:rPr lang="tr-TR" altLang="en-US" sz="2800" b="1"/>
              <a:t>x </a:t>
            </a:r>
            <a:r>
              <a:rPr lang="tr-TR" altLang="en-US" sz="2800" b="1">
                <a:solidFill>
                  <a:srgbClr val="FF3300"/>
                </a:solidFill>
              </a:rPr>
              <a:t>c</a:t>
            </a:r>
          </a:p>
        </p:txBody>
      </p:sp>
      <p:sp>
        <p:nvSpPr>
          <p:cNvPr id="98337" name="Text Box 37"/>
          <p:cNvSpPr txBox="1">
            <a:spLocks noChangeArrowheads="1"/>
          </p:cNvSpPr>
          <p:nvPr/>
        </p:nvSpPr>
        <p:spPr bwMode="auto">
          <a:xfrm>
            <a:off x="5435600" y="3789363"/>
            <a:ext cx="1368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a:solidFill>
                  <a:schemeClr val="accent2"/>
                </a:solidFill>
              </a:rPr>
              <a:t>a</a:t>
            </a:r>
            <a:r>
              <a:rPr lang="tr-TR" altLang="en-US" sz="2800" b="1">
                <a:solidFill>
                  <a:srgbClr val="000066"/>
                </a:solidFill>
              </a:rPr>
              <a:t> </a:t>
            </a:r>
            <a:r>
              <a:rPr lang="tr-TR" altLang="en-US" sz="2800" b="1"/>
              <a:t>x </a:t>
            </a:r>
            <a:r>
              <a:rPr lang="tr-TR" altLang="en-US" sz="2800" b="1">
                <a:solidFill>
                  <a:srgbClr val="009900"/>
                </a:solidFill>
              </a:rPr>
              <a:t>d</a:t>
            </a:r>
          </a:p>
        </p:txBody>
      </p:sp>
      <p:sp>
        <p:nvSpPr>
          <p:cNvPr id="98338" name="Line 41"/>
          <p:cNvSpPr>
            <a:spLocks noChangeShapeType="1"/>
          </p:cNvSpPr>
          <p:nvPr/>
        </p:nvSpPr>
        <p:spPr bwMode="auto">
          <a:xfrm>
            <a:off x="4716463" y="4292600"/>
            <a:ext cx="30241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39" name="Text Box 46"/>
          <p:cNvSpPr txBox="1">
            <a:spLocks noChangeArrowheads="1"/>
          </p:cNvSpPr>
          <p:nvPr/>
        </p:nvSpPr>
        <p:spPr bwMode="auto">
          <a:xfrm>
            <a:off x="1849582" y="5300663"/>
            <a:ext cx="7043593"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10000"/>
              </a:lnSpc>
              <a:spcBef>
                <a:spcPct val="50000"/>
              </a:spcBef>
            </a:pPr>
            <a:r>
              <a:rPr lang="tr-TR" altLang="en-US" sz="2800" dirty="0"/>
              <a:t>Etkenle karşılaşanlarda hastalığa yakalanma olasılığının kaç kat daha fazla olduğunu gösterir.</a:t>
            </a:r>
          </a:p>
        </p:txBody>
      </p:sp>
    </p:spTree>
    <p:extLst>
      <p:ext uri="{BB962C8B-B14F-4D97-AF65-F5344CB8AC3E}">
        <p14:creationId xmlns:p14="http://schemas.microsoft.com/office/powerpoint/2010/main" val="2262957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142875" y="144463"/>
            <a:ext cx="8893175" cy="6597650"/>
          </a:xfrm>
          <a:prstGeom prst="rect">
            <a:avLst/>
          </a:prstGeom>
          <a:noFill/>
          <a:ln w="38100">
            <a:noFill/>
            <a:miter lim="800000"/>
            <a:headEnd/>
            <a:tailEnd/>
          </a:ln>
        </p:spPr>
        <p:txBody>
          <a:bodyPr wrap="none" anchor="ctr"/>
          <a:lstStyle/>
          <a:p>
            <a:pPr>
              <a:defRPr/>
            </a:pPr>
            <a:endParaRPr lang="tr-TR" dirty="0">
              <a:latin typeface="+mj-lt"/>
            </a:endParaRPr>
          </a:p>
        </p:txBody>
      </p:sp>
      <p:sp>
        <p:nvSpPr>
          <p:cNvPr id="107523" name="Rectangle 30"/>
          <p:cNvSpPr>
            <a:spLocks noChangeArrowheads="1"/>
          </p:cNvSpPr>
          <p:nvPr/>
        </p:nvSpPr>
        <p:spPr bwMode="auto">
          <a:xfrm>
            <a:off x="1285586" y="350044"/>
            <a:ext cx="7200900" cy="641350"/>
          </a:xfrm>
          <a:prstGeom prst="rect">
            <a:avLst/>
          </a:prstGeom>
          <a:noFill/>
          <a:ln w="9525">
            <a:noFill/>
            <a:miter lim="800000"/>
            <a:headEnd/>
            <a:tailEnd/>
          </a:ln>
        </p:spPr>
        <p:txBody>
          <a:bodyPr>
            <a:spAutoFit/>
          </a:bodyPr>
          <a:lstStyle/>
          <a:p>
            <a:pPr>
              <a:defRPr/>
            </a:pPr>
            <a:r>
              <a:rPr lang="tr-TR" sz="3600" dirty="0" smtClean="0">
                <a:solidFill>
                  <a:srgbClr val="B60000"/>
                </a:solidFill>
                <a:latin typeface="+mj-lt"/>
              </a:rPr>
              <a:t>Olgu </a:t>
            </a:r>
            <a:r>
              <a:rPr lang="tr-TR" sz="3600" dirty="0">
                <a:solidFill>
                  <a:srgbClr val="B60000"/>
                </a:solidFill>
                <a:latin typeface="+mj-lt"/>
              </a:rPr>
              <a:t>– Kontrol Araştırması</a:t>
            </a:r>
          </a:p>
        </p:txBody>
      </p:sp>
      <p:sp>
        <p:nvSpPr>
          <p:cNvPr id="107524" name="Text Box 35"/>
          <p:cNvSpPr txBox="1">
            <a:spLocks noChangeArrowheads="1"/>
          </p:cNvSpPr>
          <p:nvPr/>
        </p:nvSpPr>
        <p:spPr bwMode="auto">
          <a:xfrm>
            <a:off x="905741" y="1131995"/>
            <a:ext cx="7853795" cy="2967038"/>
          </a:xfrm>
          <a:prstGeom prst="rect">
            <a:avLst/>
          </a:prstGeom>
          <a:noFill/>
          <a:ln w="9525">
            <a:noFill/>
            <a:miter lim="800000"/>
            <a:headEnd/>
            <a:tailEnd/>
          </a:ln>
        </p:spPr>
        <p:txBody>
          <a:bodyPr wrap="square">
            <a:spAutoFit/>
          </a:bodyPr>
          <a:lstStyle/>
          <a:p>
            <a:pPr marL="342900" indent="-342900" algn="l">
              <a:lnSpc>
                <a:spcPct val="110000"/>
              </a:lnSpc>
              <a:spcBef>
                <a:spcPct val="50000"/>
              </a:spcBef>
              <a:defRPr/>
            </a:pPr>
            <a:r>
              <a:rPr lang="tr-TR" sz="2400" b="1" dirty="0">
                <a:latin typeface="Arial" charset="0"/>
              </a:rPr>
              <a:t>	             </a:t>
            </a:r>
            <a:r>
              <a:rPr lang="tr-TR" sz="2400" b="1" dirty="0" smtClean="0">
                <a:latin typeface="Arial" charset="0"/>
              </a:rPr>
              <a:t>Olguların </a:t>
            </a:r>
            <a:r>
              <a:rPr lang="tr-TR" sz="2800" b="1" dirty="0" smtClean="0">
                <a:latin typeface="+mj-lt"/>
              </a:rPr>
              <a:t>Seçimi</a:t>
            </a:r>
            <a:r>
              <a:rPr lang="tr-TR" sz="2800" b="1" dirty="0">
                <a:latin typeface="+mj-lt"/>
              </a:rPr>
              <a:t>:</a:t>
            </a:r>
          </a:p>
          <a:p>
            <a:pPr marL="342900" indent="-342900" algn="l">
              <a:lnSpc>
                <a:spcPct val="110000"/>
              </a:lnSpc>
              <a:spcBef>
                <a:spcPct val="50000"/>
              </a:spcBef>
              <a:buFontTx/>
              <a:buAutoNum type="arabicPeriod"/>
              <a:defRPr/>
            </a:pPr>
            <a:r>
              <a:rPr lang="tr-TR" sz="2400" b="1" dirty="0">
                <a:latin typeface="+mj-lt"/>
              </a:rPr>
              <a:t>Herhangi bir sağlık kurumunda hastalık tanısı konulan kişiler</a:t>
            </a:r>
          </a:p>
          <a:p>
            <a:pPr marL="342900" indent="-342900" algn="l">
              <a:lnSpc>
                <a:spcPct val="110000"/>
              </a:lnSpc>
              <a:spcBef>
                <a:spcPct val="50000"/>
              </a:spcBef>
              <a:buFontTx/>
              <a:buAutoNum type="arabicPeriod"/>
              <a:defRPr/>
            </a:pPr>
            <a:r>
              <a:rPr lang="tr-TR" sz="2400" b="1" dirty="0">
                <a:latin typeface="+mj-lt"/>
              </a:rPr>
              <a:t>Genel populasyonda ya da belirli bir toplumda (bölge, okul, yurt, işyeri, vb) saptanan tüm olgulardan seçilenler</a:t>
            </a:r>
          </a:p>
        </p:txBody>
      </p:sp>
      <p:sp>
        <p:nvSpPr>
          <p:cNvPr id="107525" name="Text Box 37"/>
          <p:cNvSpPr txBox="1">
            <a:spLocks noChangeArrowheads="1"/>
          </p:cNvSpPr>
          <p:nvPr/>
        </p:nvSpPr>
        <p:spPr bwMode="auto">
          <a:xfrm>
            <a:off x="2466543" y="4159380"/>
            <a:ext cx="6292993" cy="2653034"/>
          </a:xfrm>
          <a:prstGeom prst="rect">
            <a:avLst/>
          </a:prstGeom>
          <a:noFill/>
          <a:ln w="9525">
            <a:noFill/>
            <a:miter lim="800000"/>
            <a:headEnd/>
            <a:tailEnd/>
          </a:ln>
        </p:spPr>
        <p:txBody>
          <a:bodyPr wrap="square">
            <a:spAutoFit/>
          </a:bodyPr>
          <a:lstStyle/>
          <a:p>
            <a:pPr marL="342900" indent="-342900" algn="l">
              <a:lnSpc>
                <a:spcPct val="80000"/>
              </a:lnSpc>
              <a:spcBef>
                <a:spcPct val="50000"/>
              </a:spcBef>
              <a:defRPr/>
            </a:pPr>
            <a:r>
              <a:rPr lang="tr-TR" sz="2400" b="1" dirty="0">
                <a:solidFill>
                  <a:srgbClr val="009900"/>
                </a:solidFill>
                <a:latin typeface="Arial" charset="0"/>
              </a:rPr>
              <a:t>	</a:t>
            </a:r>
            <a:r>
              <a:rPr lang="tr-TR" sz="2800" b="1" dirty="0">
                <a:solidFill>
                  <a:srgbClr val="009900"/>
                </a:solidFill>
                <a:latin typeface="+mj-lt"/>
              </a:rPr>
              <a:t>Kontrollerin Seçimi:</a:t>
            </a:r>
          </a:p>
          <a:p>
            <a:pPr marL="342900" indent="-342900" algn="l">
              <a:lnSpc>
                <a:spcPct val="80000"/>
              </a:lnSpc>
              <a:spcBef>
                <a:spcPct val="50000"/>
              </a:spcBef>
              <a:buFontTx/>
              <a:buAutoNum type="arabicPeriod"/>
              <a:defRPr/>
            </a:pPr>
            <a:r>
              <a:rPr lang="tr-TR" sz="2400" b="1" dirty="0">
                <a:solidFill>
                  <a:schemeClr val="accent2"/>
                </a:solidFill>
                <a:latin typeface="+mj-lt"/>
              </a:rPr>
              <a:t>Hastane ya da bir sağlık kurumuna başvuranlar</a:t>
            </a:r>
          </a:p>
          <a:p>
            <a:pPr marL="342900" indent="-342900" algn="l">
              <a:lnSpc>
                <a:spcPct val="80000"/>
              </a:lnSpc>
              <a:spcBef>
                <a:spcPct val="50000"/>
              </a:spcBef>
              <a:buFontTx/>
              <a:buAutoNum type="arabicPeriod"/>
              <a:defRPr/>
            </a:pPr>
            <a:r>
              <a:rPr lang="tr-TR" sz="2400" b="1" dirty="0">
                <a:solidFill>
                  <a:schemeClr val="accent2"/>
                </a:solidFill>
                <a:latin typeface="+mj-lt"/>
              </a:rPr>
              <a:t>Akrabalar</a:t>
            </a:r>
          </a:p>
          <a:p>
            <a:pPr marL="342900" indent="-342900" algn="l">
              <a:lnSpc>
                <a:spcPct val="80000"/>
              </a:lnSpc>
              <a:spcBef>
                <a:spcPct val="50000"/>
              </a:spcBef>
              <a:buFontTx/>
              <a:buAutoNum type="arabicPeriod"/>
              <a:defRPr/>
            </a:pPr>
            <a:r>
              <a:rPr lang="tr-TR" sz="2400" b="1" dirty="0">
                <a:solidFill>
                  <a:schemeClr val="accent2"/>
                </a:solidFill>
                <a:latin typeface="+mj-lt"/>
              </a:rPr>
              <a:t>Komşular, arkadaşlar</a:t>
            </a:r>
          </a:p>
          <a:p>
            <a:pPr marL="342900" indent="-342900" algn="l">
              <a:lnSpc>
                <a:spcPct val="80000"/>
              </a:lnSpc>
              <a:spcBef>
                <a:spcPct val="50000"/>
              </a:spcBef>
              <a:buFontTx/>
              <a:buAutoNum type="arabicPeriod"/>
              <a:defRPr/>
            </a:pPr>
            <a:r>
              <a:rPr lang="tr-TR" sz="2400" b="1" dirty="0">
                <a:solidFill>
                  <a:schemeClr val="accent2"/>
                </a:solidFill>
                <a:latin typeface="+mj-lt"/>
              </a:rPr>
              <a:t>Toplam nüfus</a:t>
            </a:r>
          </a:p>
        </p:txBody>
      </p:sp>
    </p:spTree>
    <p:extLst>
      <p:ext uri="{BB962C8B-B14F-4D97-AF65-F5344CB8AC3E}">
        <p14:creationId xmlns:p14="http://schemas.microsoft.com/office/powerpoint/2010/main" val="1624324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68313" y="188913"/>
            <a:ext cx="7772400" cy="1143000"/>
          </a:xfrm>
        </p:spPr>
        <p:txBody>
          <a:bodyPr/>
          <a:lstStyle/>
          <a:p>
            <a:r>
              <a:rPr lang="tr-TR">
                <a:solidFill>
                  <a:schemeClr val="tx1"/>
                </a:solidFill>
                <a:latin typeface="Comic Sans MS" pitchFamily="66" charset="0"/>
              </a:rPr>
              <a:t>Sıradışı bir durum!</a:t>
            </a:r>
            <a:endParaRPr lang="en-US">
              <a:solidFill>
                <a:schemeClr val="tx1"/>
              </a:solidFill>
              <a:latin typeface="Comic Sans MS" pitchFamily="66" charset="0"/>
            </a:endParaRPr>
          </a:p>
        </p:txBody>
      </p:sp>
      <p:sp>
        <p:nvSpPr>
          <p:cNvPr id="245763" name="Rectangle 3"/>
          <p:cNvSpPr>
            <a:spLocks noGrp="1" noChangeArrowheads="1"/>
          </p:cNvSpPr>
          <p:nvPr>
            <p:ph type="body" idx="1"/>
          </p:nvPr>
        </p:nvSpPr>
        <p:spPr>
          <a:xfrm>
            <a:off x="617270" y="1348235"/>
            <a:ext cx="8713787" cy="4543425"/>
          </a:xfrm>
          <a:solidFill>
            <a:schemeClr val="accent2"/>
          </a:solidFill>
        </p:spPr>
        <p:txBody>
          <a:bodyPr/>
          <a:lstStyle/>
          <a:p>
            <a:pPr>
              <a:lnSpc>
                <a:spcPct val="90000"/>
              </a:lnSpc>
              <a:buFontTx/>
              <a:buNone/>
            </a:pPr>
            <a:r>
              <a:rPr lang="tr-TR" sz="2400">
                <a:latin typeface="Comic Sans MS" pitchFamily="66" charset="0"/>
              </a:rPr>
              <a:t>	Jaffe HWf, et al. National Case-Control Study of Kaposi’s Sarcoma and Pneumocystis carinii Pneumonia in Homosexual Men. </a:t>
            </a:r>
            <a:r>
              <a:rPr lang="tr-TR" sz="2400" i="1">
                <a:latin typeface="Comic Sans MS" pitchFamily="66" charset="0"/>
              </a:rPr>
              <a:t>Ann Int Med</a:t>
            </a:r>
            <a:r>
              <a:rPr lang="tr-TR" sz="2400">
                <a:latin typeface="Comic Sans MS" pitchFamily="66" charset="0"/>
              </a:rPr>
              <a:t> 1983; 99: 145-151.</a:t>
            </a:r>
          </a:p>
          <a:p>
            <a:pPr>
              <a:lnSpc>
                <a:spcPct val="90000"/>
              </a:lnSpc>
              <a:buFontTx/>
              <a:buNone/>
            </a:pPr>
            <a:endParaRPr lang="tr-TR" sz="2400">
              <a:latin typeface="Comic Sans MS" pitchFamily="66" charset="0"/>
            </a:endParaRPr>
          </a:p>
          <a:p>
            <a:pPr>
              <a:lnSpc>
                <a:spcPct val="90000"/>
              </a:lnSpc>
              <a:buFontTx/>
              <a:buNone/>
            </a:pPr>
            <a:r>
              <a:rPr lang="tr-TR" sz="2400">
                <a:latin typeface="Comic Sans MS" pitchFamily="66" charset="0"/>
              </a:rPr>
              <a:t>		</a:t>
            </a:r>
            <a:r>
              <a:rPr lang="tr-TR">
                <a:latin typeface="Comic Sans MS" pitchFamily="66" charset="0"/>
              </a:rPr>
              <a:t>1981 Haziran/Temmuz </a:t>
            </a:r>
          </a:p>
          <a:p>
            <a:pPr>
              <a:lnSpc>
                <a:spcPct val="90000"/>
              </a:lnSpc>
              <a:buFontTx/>
              <a:buNone/>
            </a:pPr>
            <a:r>
              <a:rPr lang="tr-TR">
                <a:latin typeface="Comic Sans MS" pitchFamily="66" charset="0"/>
              </a:rPr>
              <a:t>		K</a:t>
            </a:r>
            <a:r>
              <a:rPr lang="en-US">
                <a:latin typeface="Comic Sans MS" pitchFamily="66" charset="0"/>
              </a:rPr>
              <a:t>aliforni</a:t>
            </a:r>
            <a:r>
              <a:rPr lang="tr-TR">
                <a:latin typeface="Comic Sans MS" pitchFamily="66" charset="0"/>
              </a:rPr>
              <a:t>y</a:t>
            </a:r>
            <a:r>
              <a:rPr lang="en-US">
                <a:latin typeface="Comic Sans MS" pitchFamily="66" charset="0"/>
              </a:rPr>
              <a:t>a </a:t>
            </a:r>
            <a:r>
              <a:rPr lang="tr-TR">
                <a:latin typeface="Comic Sans MS" pitchFamily="66" charset="0"/>
              </a:rPr>
              <a:t>ve</a:t>
            </a:r>
            <a:r>
              <a:rPr lang="en-US">
                <a:latin typeface="Comic Sans MS" pitchFamily="66" charset="0"/>
              </a:rPr>
              <a:t> New York</a:t>
            </a:r>
            <a:r>
              <a:rPr lang="tr-TR">
                <a:latin typeface="Comic Sans MS" pitchFamily="66" charset="0"/>
              </a:rPr>
              <a:t>’da, </a:t>
            </a:r>
          </a:p>
          <a:p>
            <a:pPr>
              <a:lnSpc>
                <a:spcPct val="90000"/>
              </a:lnSpc>
              <a:buFontTx/>
              <a:buNone/>
            </a:pPr>
            <a:r>
              <a:rPr lang="tr-TR">
                <a:latin typeface="Comic Sans MS" pitchFamily="66" charset="0"/>
              </a:rPr>
              <a:t>		genç, sağlıklı homoseksüellerde </a:t>
            </a:r>
          </a:p>
          <a:p>
            <a:pPr>
              <a:lnSpc>
                <a:spcPct val="90000"/>
              </a:lnSpc>
              <a:buFontTx/>
              <a:buNone/>
            </a:pPr>
            <a:r>
              <a:rPr lang="tr-TR">
                <a:latin typeface="Comic Sans MS" pitchFamily="66" charset="0"/>
              </a:rPr>
              <a:t>		</a:t>
            </a:r>
            <a:r>
              <a:rPr lang="en-US">
                <a:latin typeface="Comic Sans MS" pitchFamily="66" charset="0"/>
              </a:rPr>
              <a:t>pneumocytsis carinii pneumonia (PCP)</a:t>
            </a:r>
            <a:r>
              <a:rPr lang="tr-TR">
                <a:latin typeface="Comic Sans MS" pitchFamily="66" charset="0"/>
              </a:rPr>
              <a:t> ve</a:t>
            </a:r>
            <a:r>
              <a:rPr lang="en-US">
                <a:latin typeface="Comic Sans MS" pitchFamily="66" charset="0"/>
              </a:rPr>
              <a:t> </a:t>
            </a:r>
            <a:endParaRPr lang="tr-TR">
              <a:latin typeface="Comic Sans MS" pitchFamily="66" charset="0"/>
            </a:endParaRPr>
          </a:p>
          <a:p>
            <a:pPr>
              <a:lnSpc>
                <a:spcPct val="90000"/>
              </a:lnSpc>
              <a:buFontTx/>
              <a:buNone/>
            </a:pPr>
            <a:r>
              <a:rPr lang="tr-TR">
                <a:latin typeface="Comic Sans MS" pitchFamily="66" charset="0"/>
              </a:rPr>
              <a:t>		</a:t>
            </a:r>
            <a:r>
              <a:rPr lang="en-US">
                <a:latin typeface="Comic Sans MS" pitchFamily="66" charset="0"/>
              </a:rPr>
              <a:t>Kaposi sarcoma(KS) </a:t>
            </a:r>
            <a:r>
              <a:rPr lang="tr-TR">
                <a:latin typeface="Comic Sans MS" pitchFamily="66" charset="0"/>
              </a:rPr>
              <a:t>sıklığı artmaktadır.</a:t>
            </a:r>
            <a:r>
              <a:rPr lang="en-US">
                <a:latin typeface="Comic Sans MS" pitchFamily="66" charset="0"/>
              </a:rPr>
              <a:t> </a:t>
            </a:r>
          </a:p>
        </p:txBody>
      </p:sp>
    </p:spTree>
    <p:extLst>
      <p:ext uri="{BB962C8B-B14F-4D97-AF65-F5344CB8AC3E}">
        <p14:creationId xmlns:p14="http://schemas.microsoft.com/office/powerpoint/2010/main" val="355163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tr-TR" altLang="en-US" dirty="0" smtClean="0">
                <a:solidFill>
                  <a:srgbClr val="B412B4"/>
                </a:solidFill>
              </a:rPr>
              <a:t>Araştırma konusu nasıl belirlenir ?</a:t>
            </a:r>
            <a:endParaRPr lang="en-US" altLang="en-US" dirty="0" smtClean="0">
              <a:solidFill>
                <a:srgbClr val="B412B4"/>
              </a:solidFill>
            </a:endParaRPr>
          </a:p>
        </p:txBody>
      </p:sp>
      <p:sp>
        <p:nvSpPr>
          <p:cNvPr id="62467" name="Rectangle 3"/>
          <p:cNvSpPr>
            <a:spLocks noGrp="1" noChangeArrowheads="1"/>
          </p:cNvSpPr>
          <p:nvPr>
            <p:ph idx="1"/>
          </p:nvPr>
        </p:nvSpPr>
        <p:spPr>
          <a:xfrm>
            <a:off x="1866553" y="2217295"/>
            <a:ext cx="7704667" cy="3332816"/>
          </a:xfrm>
        </p:spPr>
        <p:txBody>
          <a:bodyPr/>
          <a:lstStyle/>
          <a:p>
            <a:pPr eaLnBrk="1" hangingPunct="1"/>
            <a:r>
              <a:rPr lang="tr-TR" altLang="en-US" dirty="0" smtClean="0"/>
              <a:t>Merak</a:t>
            </a:r>
          </a:p>
          <a:p>
            <a:pPr eaLnBrk="1" hangingPunct="1"/>
            <a:r>
              <a:rPr lang="tr-TR" altLang="en-US" dirty="0" smtClean="0"/>
              <a:t>Eldeki veriler</a:t>
            </a:r>
          </a:p>
          <a:p>
            <a:pPr eaLnBrk="1" hangingPunct="1"/>
            <a:r>
              <a:rPr lang="tr-TR" altLang="en-US" dirty="0" smtClean="0"/>
              <a:t>Teknik olanaklar: malzeme, kit </a:t>
            </a:r>
            <a:r>
              <a:rPr lang="tr-TR" altLang="en-US" dirty="0" err="1" smtClean="0"/>
              <a:t>vb</a:t>
            </a:r>
            <a:endParaRPr lang="tr-TR" altLang="en-US" dirty="0" smtClean="0"/>
          </a:p>
          <a:p>
            <a:pPr eaLnBrk="1" hangingPunct="1"/>
            <a:r>
              <a:rPr lang="tr-TR" altLang="en-US" dirty="0" smtClean="0"/>
              <a:t>Ekonomik kaynak</a:t>
            </a:r>
          </a:p>
          <a:p>
            <a:pPr eaLnBrk="1" hangingPunct="1"/>
            <a:r>
              <a:rPr lang="tr-TR" altLang="en-US" dirty="0" smtClean="0"/>
              <a:t>Trendler </a:t>
            </a:r>
          </a:p>
          <a:p>
            <a:pPr eaLnBrk="1" hangingPunct="1">
              <a:buFontTx/>
              <a:buNone/>
            </a:pPr>
            <a:endParaRPr lang="en-US" altLang="en-US" dirty="0" smtClean="0"/>
          </a:p>
        </p:txBody>
      </p:sp>
    </p:spTree>
    <p:extLst>
      <p:ext uri="{BB962C8B-B14F-4D97-AF65-F5344CB8AC3E}">
        <p14:creationId xmlns:p14="http://schemas.microsoft.com/office/powerpoint/2010/main" val="3412809862"/>
      </p:ext>
    </p:extLst>
  </p:cSld>
  <p:clrMapOvr>
    <a:masterClrMapping/>
  </p:clrMapOvr>
  <p:transition spd="slow">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body" idx="1"/>
          </p:nvPr>
        </p:nvSpPr>
        <p:spPr>
          <a:xfrm>
            <a:off x="685800" y="386366"/>
            <a:ext cx="8097592" cy="6066822"/>
          </a:xfrm>
          <a:solidFill>
            <a:schemeClr val="accent2"/>
          </a:solidFill>
        </p:spPr>
        <p:txBody>
          <a:bodyPr>
            <a:normAutofit lnSpcReduction="10000"/>
          </a:bodyPr>
          <a:lstStyle/>
          <a:p>
            <a:pPr>
              <a:buFontTx/>
              <a:buNone/>
            </a:pPr>
            <a:r>
              <a:rPr lang="tr-TR" sz="2800" dirty="0">
                <a:latin typeface="Comic Sans MS" pitchFamily="66" charset="0"/>
              </a:rPr>
              <a:t>Amaç</a:t>
            </a:r>
            <a:r>
              <a:rPr lang="en-US" sz="2800" dirty="0">
                <a:latin typeface="Comic Sans MS" pitchFamily="66" charset="0"/>
              </a:rPr>
              <a:t>: </a:t>
            </a:r>
            <a:r>
              <a:rPr lang="tr-TR" sz="2800" dirty="0">
                <a:latin typeface="Comic Sans MS" pitchFamily="66" charset="0"/>
              </a:rPr>
              <a:t>Genç homoseksüellerde  </a:t>
            </a:r>
            <a:r>
              <a:rPr lang="en-US" sz="2800" dirty="0">
                <a:latin typeface="Comic Sans MS" pitchFamily="66" charset="0"/>
              </a:rPr>
              <a:t>Kaposi’s sarcoma and pneumocystis pneumonia </a:t>
            </a:r>
            <a:r>
              <a:rPr lang="tr-TR" sz="2800" dirty="0">
                <a:latin typeface="Comic Sans MS" pitchFamily="66" charset="0"/>
              </a:rPr>
              <a:t>görülmesini belirleyen risk faktörlerinin araştırılması</a:t>
            </a:r>
            <a:r>
              <a:rPr lang="en-US" sz="2800" dirty="0">
                <a:latin typeface="Comic Sans MS" pitchFamily="66" charset="0"/>
              </a:rPr>
              <a:t> </a:t>
            </a:r>
            <a:endParaRPr lang="tr-TR" sz="2800" dirty="0">
              <a:latin typeface="Comic Sans MS" pitchFamily="66" charset="0"/>
            </a:endParaRPr>
          </a:p>
          <a:p>
            <a:pPr>
              <a:buFontTx/>
              <a:buNone/>
            </a:pPr>
            <a:r>
              <a:rPr lang="tr-TR" sz="2800" dirty="0">
                <a:latin typeface="Comic Sans MS" pitchFamily="66" charset="0"/>
              </a:rPr>
              <a:t>Yöntem: olgu-kontrol</a:t>
            </a:r>
          </a:p>
          <a:p>
            <a:pPr>
              <a:buFontTx/>
              <a:buNone/>
            </a:pPr>
            <a:r>
              <a:rPr lang="tr-TR" sz="2800" dirty="0">
                <a:latin typeface="Comic Sans MS" pitchFamily="66" charset="0"/>
              </a:rPr>
              <a:t>	50 olgu ve 150 kontrol</a:t>
            </a:r>
          </a:p>
          <a:p>
            <a:pPr>
              <a:buFontTx/>
              <a:buNone/>
            </a:pPr>
            <a:r>
              <a:rPr lang="tr-TR" sz="2800" dirty="0">
                <a:latin typeface="Comic Sans MS" pitchFamily="66" charset="0"/>
              </a:rPr>
              <a:t>Sonuç:</a:t>
            </a:r>
          </a:p>
          <a:p>
            <a:pPr lvl="1"/>
            <a:r>
              <a:rPr lang="tr-TR" sz="2400" dirty="0">
                <a:latin typeface="Comic Sans MS" pitchFamily="66" charset="0"/>
              </a:rPr>
              <a:t>Saunalara gidenler</a:t>
            </a:r>
          </a:p>
          <a:p>
            <a:pPr lvl="1"/>
            <a:r>
              <a:rPr lang="tr-TR" sz="2400" dirty="0" err="1">
                <a:latin typeface="Comic Sans MS" pitchFamily="66" charset="0"/>
              </a:rPr>
              <a:t>Sifiliz</a:t>
            </a:r>
            <a:r>
              <a:rPr lang="tr-TR" sz="2400" dirty="0">
                <a:latin typeface="Comic Sans MS" pitchFamily="66" charset="0"/>
              </a:rPr>
              <a:t> öyküsü olanlar</a:t>
            </a:r>
          </a:p>
          <a:p>
            <a:pPr lvl="1"/>
            <a:r>
              <a:rPr lang="tr-TR" sz="2400" dirty="0">
                <a:latin typeface="Comic Sans MS" pitchFamily="66" charset="0"/>
              </a:rPr>
              <a:t>İlaç kullananlar</a:t>
            </a:r>
          </a:p>
          <a:p>
            <a:pPr lvl="1"/>
            <a:r>
              <a:rPr lang="tr-TR" sz="2400" dirty="0" err="1">
                <a:latin typeface="Comic Sans MS" pitchFamily="66" charset="0"/>
              </a:rPr>
              <a:t>Nitrit</a:t>
            </a:r>
            <a:r>
              <a:rPr lang="tr-TR" sz="2400" dirty="0">
                <a:latin typeface="Comic Sans MS" pitchFamily="66" charset="0"/>
              </a:rPr>
              <a:t> </a:t>
            </a:r>
            <a:r>
              <a:rPr lang="tr-TR" sz="2400" dirty="0" err="1">
                <a:latin typeface="Comic Sans MS" pitchFamily="66" charset="0"/>
              </a:rPr>
              <a:t>inhalan</a:t>
            </a:r>
            <a:r>
              <a:rPr lang="tr-TR" sz="2400" dirty="0">
                <a:latin typeface="Comic Sans MS" pitchFamily="66" charset="0"/>
              </a:rPr>
              <a:t> kullananlar</a:t>
            </a:r>
          </a:p>
          <a:p>
            <a:pPr lvl="1"/>
            <a:r>
              <a:rPr lang="tr-TR" sz="2400" dirty="0">
                <a:latin typeface="Comic Sans MS" pitchFamily="66" charset="0"/>
              </a:rPr>
              <a:t>İtalyanlar (HLA-DR5 antijeni ile ilişkili olarak)</a:t>
            </a:r>
          </a:p>
          <a:p>
            <a:pPr lvl="1"/>
            <a:endParaRPr lang="en-US" sz="2400" dirty="0">
              <a:solidFill>
                <a:schemeClr val="bg1"/>
              </a:solidFill>
              <a:latin typeface="Comic Sans MS" pitchFamily="66" charset="0"/>
            </a:endParaRPr>
          </a:p>
        </p:txBody>
      </p:sp>
    </p:spTree>
    <p:extLst>
      <p:ext uri="{BB962C8B-B14F-4D97-AF65-F5344CB8AC3E}">
        <p14:creationId xmlns:p14="http://schemas.microsoft.com/office/powerpoint/2010/main" val="2060428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42875" y="144463"/>
            <a:ext cx="8893175" cy="6597650"/>
          </a:xfrm>
          <a:prstGeom prst="rect">
            <a:avLst/>
          </a:prstGeom>
          <a:noFill/>
          <a:ln w="38100">
            <a:solidFill>
              <a:srgbClr val="7E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84018" name="Rectangle 50"/>
          <p:cNvGraphicFramePr>
            <a:graphicFrameLocks noGrp="1"/>
          </p:cNvGraphicFramePr>
          <p:nvPr>
            <p:ph/>
            <p:extLst>
              <p:ext uri="{D42A27DB-BD31-4B8C-83A1-F6EECF244321}">
                <p14:modId xmlns:p14="http://schemas.microsoft.com/office/powerpoint/2010/main" val="1282203916"/>
              </p:ext>
            </p:extLst>
          </p:nvPr>
        </p:nvGraphicFramePr>
        <p:xfrm>
          <a:off x="468313" y="1341438"/>
          <a:ext cx="8281987" cy="2303663"/>
        </p:xfrm>
        <a:graphic>
          <a:graphicData uri="http://schemas.openxmlformats.org/drawingml/2006/table">
            <a:tbl>
              <a:tblPr/>
              <a:tblGrid>
                <a:gridCol w="1944687"/>
                <a:gridCol w="1944688"/>
                <a:gridCol w="1943100"/>
                <a:gridCol w="2449512"/>
              </a:tblGrid>
              <a:tr h="822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Arial" charset="0"/>
                        </a:rPr>
                        <a:t>Sigara kullanımı</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tx1"/>
                          </a:solidFill>
                          <a:effectLst/>
                          <a:latin typeface="Arial" charset="0"/>
                        </a:rPr>
                        <a:t>Olgu (KKH)</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Kontrol (Sağlam)</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Toplam</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5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Var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140</a:t>
                      </a:r>
                      <a:endParaRPr kumimoji="0" lang="tr-TR" sz="2400" b="1"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9900"/>
                          </a:solidFill>
                          <a:effectLst/>
                          <a:latin typeface="Arial" charset="0"/>
                        </a:rPr>
                        <a:t>80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220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Yok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FF3300"/>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9900"/>
                          </a:solidFill>
                          <a:effectLst/>
                          <a:latin typeface="Arial" charset="0"/>
                        </a:rPr>
                        <a:t>120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180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Toplam</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200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200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400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82" name="Rectangle 30"/>
          <p:cNvSpPr>
            <a:spLocks noChangeArrowheads="1"/>
          </p:cNvSpPr>
          <p:nvPr/>
        </p:nvSpPr>
        <p:spPr bwMode="auto">
          <a:xfrm>
            <a:off x="1547813" y="271463"/>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400" dirty="0" smtClean="0">
                <a:solidFill>
                  <a:srgbClr val="B60000"/>
                </a:solidFill>
              </a:rPr>
              <a:t>Olgu– </a:t>
            </a:r>
            <a:r>
              <a:rPr lang="tr-TR" altLang="en-US" sz="2400" dirty="0">
                <a:solidFill>
                  <a:srgbClr val="B60000"/>
                </a:solidFill>
              </a:rPr>
              <a:t>Kontrol Araştırması: </a:t>
            </a:r>
            <a:r>
              <a:rPr lang="tr-TR" altLang="en-US" sz="2400" b="1" dirty="0">
                <a:solidFill>
                  <a:schemeClr val="accent2"/>
                </a:solidFill>
              </a:rPr>
              <a:t>Örnek </a:t>
            </a:r>
            <a:endParaRPr lang="tr-TR" altLang="en-US" sz="2400" dirty="0"/>
          </a:p>
        </p:txBody>
      </p:sp>
      <p:sp>
        <p:nvSpPr>
          <p:cNvPr id="100383" name="Text Box 31"/>
          <p:cNvSpPr txBox="1">
            <a:spLocks noChangeArrowheads="1"/>
          </p:cNvSpPr>
          <p:nvPr/>
        </p:nvSpPr>
        <p:spPr bwMode="auto">
          <a:xfrm>
            <a:off x="250825" y="5876925"/>
            <a:ext cx="86423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3200" b="1" dirty="0">
                <a:solidFill>
                  <a:srgbClr val="A50021"/>
                </a:solidFill>
              </a:rPr>
              <a:t>Tahmini Rölatif Risk (OR) =			</a:t>
            </a:r>
            <a:r>
              <a:rPr lang="tr-TR" altLang="en-US" sz="3200" b="1" dirty="0" smtClean="0">
                <a:solidFill>
                  <a:srgbClr val="A50021"/>
                </a:solidFill>
              </a:rPr>
              <a:t>        </a:t>
            </a:r>
            <a:r>
              <a:rPr lang="tr-TR" altLang="en-US" sz="3200" b="1" dirty="0" smtClean="0"/>
              <a:t>=</a:t>
            </a:r>
            <a:r>
              <a:rPr lang="tr-TR" altLang="en-US" sz="3200" b="1" dirty="0" smtClean="0">
                <a:solidFill>
                  <a:srgbClr val="A50021"/>
                </a:solidFill>
              </a:rPr>
              <a:t> </a:t>
            </a:r>
            <a:r>
              <a:rPr lang="tr-TR" altLang="en-US" sz="3600" b="1" dirty="0">
                <a:solidFill>
                  <a:srgbClr val="940000"/>
                </a:solidFill>
              </a:rPr>
              <a:t>3.5</a:t>
            </a:r>
          </a:p>
        </p:txBody>
      </p:sp>
      <p:sp>
        <p:nvSpPr>
          <p:cNvPr id="100384" name="Text Box 32"/>
          <p:cNvSpPr txBox="1">
            <a:spLocks noChangeArrowheads="1"/>
          </p:cNvSpPr>
          <p:nvPr/>
        </p:nvSpPr>
        <p:spPr bwMode="auto">
          <a:xfrm>
            <a:off x="5724525" y="6092825"/>
            <a:ext cx="1655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a:solidFill>
                  <a:srgbClr val="FF9900"/>
                </a:solidFill>
              </a:rPr>
              <a:t>80</a:t>
            </a:r>
            <a:r>
              <a:rPr lang="tr-TR" altLang="en-US" sz="2800" b="1">
                <a:solidFill>
                  <a:srgbClr val="000066"/>
                </a:solidFill>
              </a:rPr>
              <a:t> </a:t>
            </a:r>
            <a:r>
              <a:rPr lang="tr-TR" altLang="en-US" sz="2800" b="1"/>
              <a:t>x </a:t>
            </a:r>
            <a:r>
              <a:rPr lang="tr-TR" altLang="en-US" sz="2800" b="1">
                <a:solidFill>
                  <a:srgbClr val="FF3300"/>
                </a:solidFill>
              </a:rPr>
              <a:t>60</a:t>
            </a:r>
          </a:p>
        </p:txBody>
      </p:sp>
      <p:sp>
        <p:nvSpPr>
          <p:cNvPr id="100385" name="Text Box 33"/>
          <p:cNvSpPr txBox="1">
            <a:spLocks noChangeArrowheads="1"/>
          </p:cNvSpPr>
          <p:nvPr/>
        </p:nvSpPr>
        <p:spPr bwMode="auto">
          <a:xfrm>
            <a:off x="5651500" y="56610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dirty="0">
                <a:solidFill>
                  <a:schemeClr val="accent2"/>
                </a:solidFill>
              </a:rPr>
              <a:t>140 x</a:t>
            </a:r>
            <a:r>
              <a:rPr lang="tr-TR" altLang="en-US" sz="2800" b="1" dirty="0"/>
              <a:t> </a:t>
            </a:r>
            <a:r>
              <a:rPr lang="tr-TR" altLang="en-US" sz="2800" b="1" dirty="0">
                <a:solidFill>
                  <a:srgbClr val="009900"/>
                </a:solidFill>
              </a:rPr>
              <a:t>120</a:t>
            </a:r>
          </a:p>
        </p:txBody>
      </p:sp>
      <p:sp>
        <p:nvSpPr>
          <p:cNvPr id="100386" name="Line 34"/>
          <p:cNvSpPr>
            <a:spLocks noChangeShapeType="1"/>
          </p:cNvSpPr>
          <p:nvPr/>
        </p:nvSpPr>
        <p:spPr bwMode="auto">
          <a:xfrm>
            <a:off x="5651500" y="6165850"/>
            <a:ext cx="1800225" cy="120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7" name="Text Box 36"/>
          <p:cNvSpPr txBox="1">
            <a:spLocks noChangeArrowheads="1"/>
          </p:cNvSpPr>
          <p:nvPr/>
        </p:nvSpPr>
        <p:spPr bwMode="auto">
          <a:xfrm>
            <a:off x="395288" y="944563"/>
            <a:ext cx="8497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000" b="1"/>
              <a:t>Tablo: Koroner kalp hastalığı olan ve olmayanlarda sigara kullanımı</a:t>
            </a:r>
          </a:p>
        </p:txBody>
      </p:sp>
      <p:sp>
        <p:nvSpPr>
          <p:cNvPr id="100388" name="Text Box 38"/>
          <p:cNvSpPr txBox="1">
            <a:spLocks noChangeArrowheads="1"/>
          </p:cNvSpPr>
          <p:nvPr/>
        </p:nvSpPr>
        <p:spPr bwMode="auto">
          <a:xfrm>
            <a:off x="250825" y="4005263"/>
            <a:ext cx="849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dirty="0" smtClean="0">
                <a:solidFill>
                  <a:srgbClr val="A50021"/>
                </a:solidFill>
              </a:rPr>
              <a:t>Olgu </a:t>
            </a:r>
            <a:r>
              <a:rPr lang="tr-TR" altLang="en-US" sz="2400" b="1" dirty="0">
                <a:solidFill>
                  <a:srgbClr val="A50021"/>
                </a:solidFill>
              </a:rPr>
              <a:t>grubunda sigara kullanımı  =	            </a:t>
            </a:r>
            <a:r>
              <a:rPr lang="tr-TR" altLang="en-US" sz="2400" b="1" dirty="0"/>
              <a:t>x 100	=</a:t>
            </a:r>
            <a:r>
              <a:rPr lang="tr-TR" altLang="en-US" sz="2400" b="1" dirty="0">
                <a:solidFill>
                  <a:srgbClr val="A50021"/>
                </a:solidFill>
              </a:rPr>
              <a:t> </a:t>
            </a:r>
            <a:r>
              <a:rPr lang="tr-TR" altLang="en-US" sz="2400" b="1" dirty="0">
                <a:solidFill>
                  <a:srgbClr val="940000"/>
                </a:solidFill>
              </a:rPr>
              <a:t>% 70</a:t>
            </a:r>
          </a:p>
        </p:txBody>
      </p:sp>
      <p:sp>
        <p:nvSpPr>
          <p:cNvPr id="100389" name="Line 39"/>
          <p:cNvSpPr>
            <a:spLocks noChangeShapeType="1"/>
          </p:cNvSpPr>
          <p:nvPr/>
        </p:nvSpPr>
        <p:spPr bwMode="auto">
          <a:xfrm>
            <a:off x="5282046" y="4246563"/>
            <a:ext cx="10564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0" name="Text Box 40"/>
          <p:cNvSpPr txBox="1">
            <a:spLocks noChangeArrowheads="1"/>
          </p:cNvSpPr>
          <p:nvPr/>
        </p:nvSpPr>
        <p:spPr bwMode="auto">
          <a:xfrm>
            <a:off x="5435600" y="3789363"/>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a:solidFill>
                  <a:schemeClr val="accent2"/>
                </a:solidFill>
              </a:rPr>
              <a:t>140</a:t>
            </a:r>
            <a:endParaRPr lang="tr-TR" altLang="en-US" sz="2400" b="1">
              <a:solidFill>
                <a:srgbClr val="009900"/>
              </a:solidFill>
            </a:endParaRPr>
          </a:p>
        </p:txBody>
      </p:sp>
      <p:sp>
        <p:nvSpPr>
          <p:cNvPr id="100391" name="Text Box 41"/>
          <p:cNvSpPr txBox="1">
            <a:spLocks noChangeArrowheads="1"/>
          </p:cNvSpPr>
          <p:nvPr/>
        </p:nvSpPr>
        <p:spPr bwMode="auto">
          <a:xfrm>
            <a:off x="5426508" y="4202690"/>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a:t>200</a:t>
            </a:r>
          </a:p>
        </p:txBody>
      </p:sp>
      <p:sp>
        <p:nvSpPr>
          <p:cNvPr id="100392" name="Text Box 44"/>
          <p:cNvSpPr txBox="1">
            <a:spLocks noChangeArrowheads="1"/>
          </p:cNvSpPr>
          <p:nvPr/>
        </p:nvSpPr>
        <p:spPr bwMode="auto">
          <a:xfrm>
            <a:off x="250825" y="4987925"/>
            <a:ext cx="849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solidFill>
                  <a:srgbClr val="A50021"/>
                </a:solidFill>
              </a:rPr>
              <a:t>Kontrol grubunda sigara kullanımı  =		 </a:t>
            </a:r>
            <a:r>
              <a:rPr lang="tr-TR" altLang="en-US" sz="2400" b="1"/>
              <a:t>x 100	=</a:t>
            </a:r>
            <a:r>
              <a:rPr lang="tr-TR" altLang="en-US" sz="2400" b="1">
                <a:solidFill>
                  <a:srgbClr val="A50021"/>
                </a:solidFill>
              </a:rPr>
              <a:t> </a:t>
            </a:r>
            <a:r>
              <a:rPr lang="tr-TR" altLang="en-US" sz="2400" b="1">
                <a:solidFill>
                  <a:srgbClr val="940000"/>
                </a:solidFill>
              </a:rPr>
              <a:t>%40</a:t>
            </a:r>
          </a:p>
        </p:txBody>
      </p:sp>
      <p:sp>
        <p:nvSpPr>
          <p:cNvPr id="100393" name="Line 45"/>
          <p:cNvSpPr>
            <a:spLocks noChangeShapeType="1"/>
          </p:cNvSpPr>
          <p:nvPr/>
        </p:nvSpPr>
        <p:spPr bwMode="auto">
          <a:xfrm>
            <a:off x="5724525" y="5229224"/>
            <a:ext cx="520411" cy="71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4" name="Text Box 46"/>
          <p:cNvSpPr txBox="1">
            <a:spLocks noChangeArrowheads="1"/>
          </p:cNvSpPr>
          <p:nvPr/>
        </p:nvSpPr>
        <p:spPr bwMode="auto">
          <a:xfrm>
            <a:off x="5762192" y="4779170"/>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dirty="0">
                <a:solidFill>
                  <a:srgbClr val="FF9900"/>
                </a:solidFill>
              </a:rPr>
              <a:t>80</a:t>
            </a:r>
            <a:endParaRPr lang="tr-TR" altLang="en-US" sz="2400" b="1" dirty="0">
              <a:solidFill>
                <a:srgbClr val="FF3300"/>
              </a:solidFill>
            </a:endParaRPr>
          </a:p>
        </p:txBody>
      </p:sp>
      <p:sp>
        <p:nvSpPr>
          <p:cNvPr id="100395" name="Text Box 47"/>
          <p:cNvSpPr txBox="1">
            <a:spLocks noChangeArrowheads="1"/>
          </p:cNvSpPr>
          <p:nvPr/>
        </p:nvSpPr>
        <p:spPr bwMode="auto">
          <a:xfrm>
            <a:off x="5762192" y="5288902"/>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a:t>200</a:t>
            </a:r>
          </a:p>
        </p:txBody>
      </p:sp>
    </p:spTree>
    <p:extLst>
      <p:ext uri="{BB962C8B-B14F-4D97-AF65-F5344CB8AC3E}">
        <p14:creationId xmlns:p14="http://schemas.microsoft.com/office/powerpoint/2010/main" val="2617723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0595" name="Rectangle 3"/>
          <p:cNvSpPr>
            <a:spLocks noGrp="1" noChangeArrowheads="1"/>
          </p:cNvSpPr>
          <p:nvPr>
            <p:ph type="title"/>
          </p:nvPr>
        </p:nvSpPr>
        <p:spPr>
          <a:xfrm>
            <a:off x="961352" y="-225425"/>
            <a:ext cx="7704667" cy="1981200"/>
          </a:xfrm>
        </p:spPr>
        <p:txBody>
          <a:bodyPr>
            <a:normAutofit/>
          </a:bodyPr>
          <a:lstStyle/>
          <a:p>
            <a:pPr eaLnBrk="1" hangingPunct="1">
              <a:defRPr/>
            </a:pPr>
            <a:r>
              <a:rPr lang="tr-TR" sz="4800" dirty="0" smtClean="0">
                <a:solidFill>
                  <a:schemeClr val="accent2"/>
                </a:solidFill>
              </a:rPr>
              <a:t>Vaka – Kontrol Araştırmaları</a:t>
            </a:r>
          </a:p>
        </p:txBody>
      </p:sp>
      <p:sp>
        <p:nvSpPr>
          <p:cNvPr id="110596" name="Rectangle 4"/>
          <p:cNvSpPr>
            <a:spLocks noGrp="1" noChangeArrowheads="1"/>
          </p:cNvSpPr>
          <p:nvPr>
            <p:ph idx="1"/>
          </p:nvPr>
        </p:nvSpPr>
        <p:spPr>
          <a:xfrm>
            <a:off x="1032740" y="956976"/>
            <a:ext cx="8135938" cy="5256212"/>
          </a:xfrm>
        </p:spPr>
        <p:txBody>
          <a:bodyPr>
            <a:normAutofit/>
          </a:bodyPr>
          <a:lstStyle/>
          <a:p>
            <a:pPr eaLnBrk="1" hangingPunct="1">
              <a:lnSpc>
                <a:spcPct val="140000"/>
              </a:lnSpc>
              <a:buFont typeface="Wingdings" panose="05000000000000000000" pitchFamily="2" charset="2"/>
              <a:buNone/>
              <a:defRPr/>
            </a:pPr>
            <a:r>
              <a:rPr lang="tr-TR" b="1" dirty="0" smtClean="0">
                <a:solidFill>
                  <a:srgbClr val="A50021"/>
                </a:solidFill>
              </a:rPr>
              <a:t>Yararları</a:t>
            </a:r>
          </a:p>
          <a:p>
            <a:pPr lvl="1" eaLnBrk="1" hangingPunct="1">
              <a:lnSpc>
                <a:spcPct val="140000"/>
              </a:lnSpc>
              <a:defRPr/>
            </a:pPr>
            <a:r>
              <a:rPr lang="tr-TR" sz="2400" dirty="0" smtClean="0"/>
              <a:t>Kolay, ucuz, az sayıda personelle, az sayıda vaka ve kontrolle yapılabilir</a:t>
            </a:r>
          </a:p>
          <a:p>
            <a:pPr lvl="1" eaLnBrk="1" hangingPunct="1">
              <a:lnSpc>
                <a:spcPct val="140000"/>
              </a:lnSpc>
              <a:defRPr/>
            </a:pPr>
            <a:r>
              <a:rPr lang="tr-TR" sz="2400" dirty="0" smtClean="0"/>
              <a:t>Seyrek görülen, latent dönemi uzun olan hastalıkların etyolojisini araştırmaya uygun</a:t>
            </a:r>
          </a:p>
          <a:p>
            <a:pPr lvl="1" eaLnBrk="1" hangingPunct="1">
              <a:lnSpc>
                <a:spcPct val="140000"/>
              </a:lnSpc>
              <a:defRPr/>
            </a:pPr>
            <a:r>
              <a:rPr lang="tr-TR" sz="2400" dirty="0" smtClean="0"/>
              <a:t>Araştırmayı terk sorunu yok</a:t>
            </a:r>
          </a:p>
          <a:p>
            <a:pPr lvl="1" eaLnBrk="1" hangingPunct="1">
              <a:lnSpc>
                <a:spcPct val="140000"/>
              </a:lnSpc>
              <a:defRPr/>
            </a:pPr>
            <a:r>
              <a:rPr lang="tr-TR" sz="2400" dirty="0" smtClean="0"/>
              <a:t>Farklı bölge – kurumlarda yapıldığında kesin tanıya götürebilir</a:t>
            </a:r>
          </a:p>
        </p:txBody>
      </p:sp>
    </p:spTree>
    <p:extLst>
      <p:ext uri="{BB962C8B-B14F-4D97-AF65-F5344CB8AC3E}">
        <p14:creationId xmlns:p14="http://schemas.microsoft.com/office/powerpoint/2010/main" val="882795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1619" name="Rectangle 3"/>
          <p:cNvSpPr>
            <a:spLocks noGrp="1" noChangeArrowheads="1"/>
          </p:cNvSpPr>
          <p:nvPr>
            <p:ph type="title"/>
          </p:nvPr>
        </p:nvSpPr>
        <p:spPr>
          <a:xfrm>
            <a:off x="457200" y="-26988"/>
            <a:ext cx="8229600" cy="1008063"/>
          </a:xfrm>
        </p:spPr>
        <p:txBody>
          <a:bodyPr>
            <a:normAutofit/>
          </a:bodyPr>
          <a:lstStyle/>
          <a:p>
            <a:pPr eaLnBrk="1" hangingPunct="1">
              <a:defRPr/>
            </a:pPr>
            <a:r>
              <a:rPr lang="tr-TR" sz="4800" smtClean="0">
                <a:solidFill>
                  <a:schemeClr val="accent2"/>
                </a:solidFill>
              </a:rPr>
              <a:t>Vaka – Kontrol Araştırmaları</a:t>
            </a:r>
          </a:p>
        </p:txBody>
      </p:sp>
      <p:sp>
        <p:nvSpPr>
          <p:cNvPr id="103428" name="Rectangle 4"/>
          <p:cNvSpPr>
            <a:spLocks noGrp="1" noChangeArrowheads="1"/>
          </p:cNvSpPr>
          <p:nvPr>
            <p:ph idx="1"/>
          </p:nvPr>
        </p:nvSpPr>
        <p:spPr>
          <a:xfrm>
            <a:off x="706761" y="1909493"/>
            <a:ext cx="8294364" cy="3945696"/>
          </a:xfrm>
        </p:spPr>
        <p:txBody>
          <a:bodyPr wrap="square">
            <a:spAutoFit/>
          </a:bodyPr>
          <a:lstStyle/>
          <a:p>
            <a:pPr eaLnBrk="1" hangingPunct="1">
              <a:lnSpc>
                <a:spcPct val="110000"/>
              </a:lnSpc>
            </a:pPr>
            <a:r>
              <a:rPr lang="tr-TR" altLang="en-US" b="1" dirty="0" smtClean="0">
                <a:solidFill>
                  <a:srgbClr val="A50021"/>
                </a:solidFill>
              </a:rPr>
              <a:t>      Sakıncaları</a:t>
            </a:r>
          </a:p>
          <a:p>
            <a:pPr lvl="1" eaLnBrk="1" hangingPunct="1">
              <a:lnSpc>
                <a:spcPct val="110000"/>
              </a:lnSpc>
            </a:pPr>
            <a:r>
              <a:rPr lang="tr-TR" altLang="en-US" sz="2400" dirty="0" smtClean="0"/>
              <a:t>Vakalar ve kontroller sağlık kurumuna başvuranlardan seçilmişse, sonuçlar </a:t>
            </a:r>
            <a:r>
              <a:rPr lang="tr-TR" altLang="en-US" sz="2400" dirty="0" err="1" smtClean="0"/>
              <a:t>genellenemez</a:t>
            </a:r>
            <a:endParaRPr lang="tr-TR" altLang="en-US" sz="2400" dirty="0" smtClean="0"/>
          </a:p>
          <a:p>
            <a:pPr lvl="1" eaLnBrk="1" hangingPunct="1">
              <a:lnSpc>
                <a:spcPct val="110000"/>
              </a:lnSpc>
            </a:pPr>
            <a:r>
              <a:rPr lang="tr-TR" altLang="en-US" sz="2400" dirty="0" smtClean="0"/>
              <a:t>Gerçek </a:t>
            </a:r>
            <a:r>
              <a:rPr lang="tr-TR" altLang="en-US" sz="2400" dirty="0" err="1" smtClean="0"/>
              <a:t>morbidite</a:t>
            </a:r>
            <a:r>
              <a:rPr lang="tr-TR" altLang="en-US" sz="2400" dirty="0" smtClean="0"/>
              <a:t> – </a:t>
            </a:r>
            <a:r>
              <a:rPr lang="tr-TR" altLang="en-US" sz="2400" dirty="0" err="1" smtClean="0"/>
              <a:t>mortalite</a:t>
            </a:r>
            <a:r>
              <a:rPr lang="tr-TR" altLang="en-US" sz="2400" dirty="0" smtClean="0"/>
              <a:t> hızları, rölatif risk – atfedilen risk bulunamaz</a:t>
            </a:r>
          </a:p>
          <a:p>
            <a:pPr lvl="1" eaLnBrk="1" hangingPunct="1">
              <a:lnSpc>
                <a:spcPct val="110000"/>
              </a:lnSpc>
            </a:pPr>
            <a:r>
              <a:rPr lang="tr-TR" altLang="en-US" sz="2400" dirty="0" smtClean="0"/>
              <a:t>Sonuç ve nedenden hangisinin önce başladığı bulunamayabilir</a:t>
            </a:r>
          </a:p>
          <a:p>
            <a:pPr lvl="1" eaLnBrk="1" hangingPunct="1">
              <a:lnSpc>
                <a:spcPct val="110000"/>
              </a:lnSpc>
            </a:pPr>
            <a:r>
              <a:rPr lang="tr-TR" altLang="en-US" sz="2400" dirty="0" smtClean="0"/>
              <a:t>Taraf tutma olasılığı</a:t>
            </a:r>
          </a:p>
        </p:txBody>
      </p:sp>
    </p:spTree>
    <p:extLst>
      <p:ext uri="{BB962C8B-B14F-4D97-AF65-F5344CB8AC3E}">
        <p14:creationId xmlns:p14="http://schemas.microsoft.com/office/powerpoint/2010/main" val="1097407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451" name="Rectangle 3"/>
          <p:cNvSpPr>
            <a:spLocks noChangeArrowheads="1"/>
          </p:cNvSpPr>
          <p:nvPr/>
        </p:nvSpPr>
        <p:spPr bwMode="auto">
          <a:xfrm>
            <a:off x="457200" y="333375"/>
            <a:ext cx="8229600"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70000"/>
              </a:lnSpc>
              <a:spcBef>
                <a:spcPct val="20000"/>
              </a:spcBef>
            </a:pPr>
            <a:r>
              <a:rPr lang="tr-TR" altLang="en-US" sz="4800" dirty="0" smtClean="0">
                <a:solidFill>
                  <a:schemeClr val="accent2"/>
                </a:solidFill>
              </a:rPr>
              <a:t>     </a:t>
            </a:r>
            <a:r>
              <a:rPr lang="tr-TR" altLang="en-US" sz="4800" dirty="0" err="1" smtClean="0">
                <a:solidFill>
                  <a:schemeClr val="accent2"/>
                </a:solidFill>
              </a:rPr>
              <a:t>Kohort</a:t>
            </a:r>
            <a:r>
              <a:rPr lang="tr-TR" altLang="en-US" sz="4800" dirty="0" smtClean="0">
                <a:solidFill>
                  <a:schemeClr val="accent2"/>
                </a:solidFill>
              </a:rPr>
              <a:t> </a:t>
            </a:r>
            <a:r>
              <a:rPr lang="tr-TR" altLang="en-US" sz="4800" dirty="0">
                <a:solidFill>
                  <a:schemeClr val="accent2"/>
                </a:solidFill>
              </a:rPr>
              <a:t>Araştırmaları</a:t>
            </a:r>
          </a:p>
          <a:p>
            <a:pPr lvl="1" algn="l" eaLnBrk="1" hangingPunct="1">
              <a:lnSpc>
                <a:spcPct val="120000"/>
              </a:lnSpc>
              <a:spcBef>
                <a:spcPct val="20000"/>
              </a:spcBef>
            </a:pPr>
            <a:endParaRPr lang="tr-TR" altLang="en-US" sz="3200" b="1" dirty="0"/>
          </a:p>
          <a:p>
            <a:pPr lvl="1" algn="l" eaLnBrk="1" hangingPunct="1">
              <a:lnSpc>
                <a:spcPct val="120000"/>
              </a:lnSpc>
              <a:spcBef>
                <a:spcPct val="20000"/>
              </a:spcBef>
              <a:buFontTx/>
              <a:buChar char="–"/>
            </a:pPr>
            <a:r>
              <a:rPr lang="tr-TR" altLang="en-US" sz="3200" b="1" dirty="0"/>
              <a:t> </a:t>
            </a:r>
            <a:r>
              <a:rPr lang="tr-TR" altLang="en-US" sz="3600" b="1" dirty="0" err="1"/>
              <a:t>İnsidans</a:t>
            </a:r>
            <a:r>
              <a:rPr lang="tr-TR" altLang="en-US" sz="3600" b="1" dirty="0"/>
              <a:t> Araştırmaları</a:t>
            </a:r>
          </a:p>
          <a:p>
            <a:pPr lvl="1" algn="l" eaLnBrk="1" hangingPunct="1">
              <a:lnSpc>
                <a:spcPct val="120000"/>
              </a:lnSpc>
              <a:spcBef>
                <a:spcPct val="20000"/>
              </a:spcBef>
              <a:buFontTx/>
              <a:buChar char="–"/>
            </a:pPr>
            <a:r>
              <a:rPr lang="tr-TR" altLang="en-US" sz="3600" b="1" dirty="0"/>
              <a:t> </a:t>
            </a:r>
            <a:r>
              <a:rPr lang="tr-TR" altLang="en-US" sz="3600" b="1" dirty="0" err="1"/>
              <a:t>Longitudinal</a:t>
            </a:r>
            <a:r>
              <a:rPr lang="tr-TR" altLang="en-US" sz="3600" b="1" dirty="0"/>
              <a:t> Araştırmalar</a:t>
            </a:r>
          </a:p>
          <a:p>
            <a:pPr lvl="1" algn="l" eaLnBrk="1" hangingPunct="1">
              <a:lnSpc>
                <a:spcPct val="120000"/>
              </a:lnSpc>
              <a:spcBef>
                <a:spcPct val="20000"/>
              </a:spcBef>
              <a:buFontTx/>
              <a:buChar char="–"/>
            </a:pPr>
            <a:r>
              <a:rPr lang="tr-TR" altLang="en-US" sz="3600" b="1" dirty="0"/>
              <a:t> İzlem Araştırmaları</a:t>
            </a:r>
          </a:p>
          <a:p>
            <a:pPr lvl="1" algn="l" eaLnBrk="1" hangingPunct="1">
              <a:lnSpc>
                <a:spcPct val="120000"/>
              </a:lnSpc>
              <a:spcBef>
                <a:spcPct val="20000"/>
              </a:spcBef>
              <a:buFontTx/>
              <a:buChar char="–"/>
            </a:pPr>
            <a:r>
              <a:rPr lang="tr-TR" altLang="en-US" sz="3600" b="1" dirty="0"/>
              <a:t> İleriye Dönük Araştırmalar</a:t>
            </a:r>
          </a:p>
          <a:p>
            <a:pPr lvl="1" algn="l" eaLnBrk="1" hangingPunct="1">
              <a:lnSpc>
                <a:spcPct val="120000"/>
              </a:lnSpc>
              <a:spcBef>
                <a:spcPct val="20000"/>
              </a:spcBef>
              <a:buFontTx/>
              <a:buChar char="–"/>
            </a:pPr>
            <a:r>
              <a:rPr lang="tr-TR" altLang="en-US" sz="3600" b="1" dirty="0"/>
              <a:t> </a:t>
            </a:r>
            <a:r>
              <a:rPr lang="tr-TR" altLang="en-US" sz="3600" b="1" dirty="0" err="1"/>
              <a:t>Prospektif</a:t>
            </a:r>
            <a:r>
              <a:rPr lang="tr-TR" altLang="en-US" sz="3600" b="1" dirty="0"/>
              <a:t> Araştırmalar</a:t>
            </a:r>
            <a:endParaRPr lang="en-US" altLang="en-US" sz="3200" b="1" dirty="0"/>
          </a:p>
        </p:txBody>
      </p:sp>
    </p:spTree>
    <p:extLst>
      <p:ext uri="{BB962C8B-B14F-4D97-AF65-F5344CB8AC3E}">
        <p14:creationId xmlns:p14="http://schemas.microsoft.com/office/powerpoint/2010/main" val="3554846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95288" y="3141663"/>
            <a:ext cx="1728787" cy="2686050"/>
          </a:xfrm>
          <a:prstGeom prst="rect">
            <a:avLst/>
          </a:prstGeom>
          <a:solidFill>
            <a:srgbClr val="FFCC00"/>
          </a:solidFill>
          <a:ln w="38100">
            <a:solidFill>
              <a:srgbClr val="00008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endParaRPr lang="tr-TR" altLang="en-US" sz="2400"/>
          </a:p>
          <a:p>
            <a:pPr algn="l" eaLnBrk="1" hangingPunct="1">
              <a:spcBef>
                <a:spcPct val="50000"/>
              </a:spcBef>
            </a:pPr>
            <a:endParaRPr lang="tr-TR" altLang="en-US" sz="2400"/>
          </a:p>
          <a:p>
            <a:pPr algn="l" eaLnBrk="1" hangingPunct="1">
              <a:spcBef>
                <a:spcPct val="50000"/>
              </a:spcBef>
            </a:pPr>
            <a:r>
              <a:rPr lang="tr-TR" altLang="en-US" sz="2400"/>
              <a:t>T o p l u m</a:t>
            </a:r>
          </a:p>
          <a:p>
            <a:pPr algn="l" eaLnBrk="1" hangingPunct="1">
              <a:spcBef>
                <a:spcPct val="50000"/>
              </a:spcBef>
            </a:pPr>
            <a:endParaRPr lang="tr-TR" altLang="en-US" sz="2400"/>
          </a:p>
          <a:p>
            <a:pPr algn="l" eaLnBrk="1" hangingPunct="1">
              <a:spcBef>
                <a:spcPct val="50000"/>
              </a:spcBef>
            </a:pPr>
            <a:endParaRPr lang="tr-TR" altLang="en-US" sz="2400"/>
          </a:p>
        </p:txBody>
      </p:sp>
      <p:sp>
        <p:nvSpPr>
          <p:cNvPr id="105475" name="AutoShape 4"/>
          <p:cNvSpPr>
            <a:spLocks/>
          </p:cNvSpPr>
          <p:nvPr/>
        </p:nvSpPr>
        <p:spPr bwMode="auto">
          <a:xfrm>
            <a:off x="5076825" y="5192713"/>
            <a:ext cx="1258888" cy="900112"/>
          </a:xfrm>
          <a:prstGeom prst="accentBorderCallout2">
            <a:avLst>
              <a:gd name="adj1" fmla="val 12699"/>
              <a:gd name="adj2" fmla="val -6051"/>
              <a:gd name="adj3" fmla="val 12699"/>
              <a:gd name="adj4" fmla="val -27870"/>
              <a:gd name="adj5" fmla="val -24866"/>
              <a:gd name="adj6" fmla="val -79699"/>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400" b="1"/>
              <a:t>Etken</a:t>
            </a:r>
          </a:p>
          <a:p>
            <a:pPr eaLnBrk="1" hangingPunct="1"/>
            <a:r>
              <a:rPr lang="tr-TR" altLang="en-US" sz="2400" b="1"/>
              <a:t>( – )</a:t>
            </a:r>
          </a:p>
        </p:txBody>
      </p:sp>
      <p:sp>
        <p:nvSpPr>
          <p:cNvPr id="105476" name="AutoShape 5"/>
          <p:cNvSpPr>
            <a:spLocks/>
          </p:cNvSpPr>
          <p:nvPr/>
        </p:nvSpPr>
        <p:spPr bwMode="auto">
          <a:xfrm>
            <a:off x="6794500" y="2997200"/>
            <a:ext cx="1619250" cy="431800"/>
          </a:xfrm>
          <a:prstGeom prst="accentBorderCallout1">
            <a:avLst>
              <a:gd name="adj1" fmla="val 26472"/>
              <a:gd name="adj2" fmla="val -4704"/>
              <a:gd name="adj3" fmla="val 51838"/>
              <a:gd name="adj4" fmla="val -32352"/>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b="1"/>
              <a:t>Hastalık (+)</a:t>
            </a:r>
          </a:p>
        </p:txBody>
      </p:sp>
      <p:sp>
        <p:nvSpPr>
          <p:cNvPr id="105477" name="AutoShape 6"/>
          <p:cNvSpPr>
            <a:spLocks/>
          </p:cNvSpPr>
          <p:nvPr/>
        </p:nvSpPr>
        <p:spPr bwMode="auto">
          <a:xfrm>
            <a:off x="6794500" y="3933825"/>
            <a:ext cx="1619250" cy="431800"/>
          </a:xfrm>
          <a:prstGeom prst="accentBorderCallout1">
            <a:avLst>
              <a:gd name="adj1" fmla="val 26472"/>
              <a:gd name="adj2" fmla="val -4704"/>
              <a:gd name="adj3" fmla="val -25000"/>
              <a:gd name="adj4" fmla="val -28824"/>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b="1"/>
              <a:t>Hastalık (</a:t>
            </a:r>
            <a:r>
              <a:rPr lang="tr-TR" altLang="en-US" sz="2000">
                <a:solidFill>
                  <a:schemeClr val="accent2"/>
                </a:solidFill>
              </a:rPr>
              <a:t>–</a:t>
            </a:r>
            <a:r>
              <a:rPr lang="tr-TR" altLang="en-US" sz="2000" b="1"/>
              <a:t>)</a:t>
            </a:r>
          </a:p>
        </p:txBody>
      </p:sp>
      <p:sp>
        <p:nvSpPr>
          <p:cNvPr id="105478" name="Text Box 7"/>
          <p:cNvSpPr>
            <a:spLocks noGrp="1" noChangeArrowheads="1"/>
          </p:cNvSpPr>
          <p:nvPr>
            <p:ph idx="1"/>
          </p:nvPr>
        </p:nvSpPr>
        <p:spPr>
          <a:xfrm>
            <a:off x="179388" y="260350"/>
            <a:ext cx="8820150" cy="6381750"/>
          </a:xfrm>
          <a:ln w="38100">
            <a:solidFill>
              <a:srgbClr val="800000"/>
            </a:solidFill>
            <a:miter lim="800000"/>
            <a:headEnd/>
            <a:tailEnd/>
          </a:ln>
        </p:spPr>
        <p:txBody>
          <a:bodyPr/>
          <a:lstStyle/>
          <a:p>
            <a:pPr marL="0" indent="0" eaLnBrk="1" hangingPunct="1">
              <a:spcBef>
                <a:spcPct val="50000"/>
              </a:spcBef>
              <a:buFontTx/>
              <a:buNone/>
            </a:pPr>
            <a:r>
              <a:rPr lang="en-US" altLang="en-US" b="1" smtClean="0"/>
              <a:t> </a:t>
            </a:r>
            <a:endParaRPr lang="tr-TR" altLang="en-US" b="1" smtClean="0"/>
          </a:p>
        </p:txBody>
      </p:sp>
      <p:sp>
        <p:nvSpPr>
          <p:cNvPr id="105479" name="AutoShape 8"/>
          <p:cNvSpPr>
            <a:spLocks/>
          </p:cNvSpPr>
          <p:nvPr/>
        </p:nvSpPr>
        <p:spPr bwMode="auto">
          <a:xfrm>
            <a:off x="6794500" y="5013325"/>
            <a:ext cx="1619250" cy="431800"/>
          </a:xfrm>
          <a:prstGeom prst="accentBorderCallout1">
            <a:avLst>
              <a:gd name="adj1" fmla="val 26472"/>
              <a:gd name="adj2" fmla="val -4704"/>
              <a:gd name="adj3" fmla="val 74264"/>
              <a:gd name="adj4" fmla="val -28921"/>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b="1"/>
              <a:t>Hastalık (+)</a:t>
            </a:r>
          </a:p>
        </p:txBody>
      </p:sp>
      <p:sp>
        <p:nvSpPr>
          <p:cNvPr id="105480" name="AutoShape 9"/>
          <p:cNvSpPr>
            <a:spLocks/>
          </p:cNvSpPr>
          <p:nvPr/>
        </p:nvSpPr>
        <p:spPr bwMode="auto">
          <a:xfrm>
            <a:off x="6794500" y="5949950"/>
            <a:ext cx="1619250" cy="431800"/>
          </a:xfrm>
          <a:prstGeom prst="accentBorderCallout1">
            <a:avLst>
              <a:gd name="adj1" fmla="val 26472"/>
              <a:gd name="adj2" fmla="val -4704"/>
              <a:gd name="adj3" fmla="val -4778"/>
              <a:gd name="adj4" fmla="val -27449"/>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b="1"/>
              <a:t>Hastalık (</a:t>
            </a:r>
            <a:r>
              <a:rPr lang="tr-TR" altLang="en-US">
                <a:solidFill>
                  <a:schemeClr val="accent2"/>
                </a:solidFill>
              </a:rPr>
              <a:t>–</a:t>
            </a:r>
            <a:r>
              <a:rPr lang="tr-TR" altLang="en-US" sz="2000" b="1"/>
              <a:t>)</a:t>
            </a:r>
          </a:p>
        </p:txBody>
      </p:sp>
      <p:sp>
        <p:nvSpPr>
          <p:cNvPr id="105481" name="Text Box 10"/>
          <p:cNvSpPr txBox="1">
            <a:spLocks noChangeArrowheads="1"/>
          </p:cNvSpPr>
          <p:nvPr/>
        </p:nvSpPr>
        <p:spPr bwMode="auto">
          <a:xfrm>
            <a:off x="2124075" y="836613"/>
            <a:ext cx="4895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3200" b="1">
                <a:solidFill>
                  <a:srgbClr val="A50021"/>
                </a:solidFill>
                <a:sym typeface="Wingdings" panose="05000000000000000000" pitchFamily="2" charset="2"/>
              </a:rPr>
              <a:t>Neden’den  </a:t>
            </a:r>
            <a:r>
              <a:rPr lang="tr-TR" altLang="en-US" sz="3200" b="1">
                <a:solidFill>
                  <a:srgbClr val="A50021"/>
                </a:solidFill>
              </a:rPr>
              <a:t>Sonuç’a</a:t>
            </a:r>
          </a:p>
        </p:txBody>
      </p:sp>
      <p:sp>
        <p:nvSpPr>
          <p:cNvPr id="105482" name="Rectangle 11"/>
          <p:cNvSpPr>
            <a:spLocks noChangeArrowheads="1"/>
          </p:cNvSpPr>
          <p:nvPr/>
        </p:nvSpPr>
        <p:spPr bwMode="auto">
          <a:xfrm>
            <a:off x="755650" y="206375"/>
            <a:ext cx="7200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000">
                <a:solidFill>
                  <a:schemeClr val="accent2"/>
                </a:solidFill>
              </a:rPr>
              <a:t>Kohort Araştırmaları</a:t>
            </a:r>
          </a:p>
        </p:txBody>
      </p:sp>
      <p:sp>
        <p:nvSpPr>
          <p:cNvPr id="105483" name="AutoShape 12"/>
          <p:cNvSpPr>
            <a:spLocks/>
          </p:cNvSpPr>
          <p:nvPr/>
        </p:nvSpPr>
        <p:spPr bwMode="auto">
          <a:xfrm>
            <a:off x="5048250" y="3052763"/>
            <a:ext cx="1258888" cy="900112"/>
          </a:xfrm>
          <a:prstGeom prst="accentBorderCallout2">
            <a:avLst>
              <a:gd name="adj1" fmla="val 12699"/>
              <a:gd name="adj2" fmla="val -6051"/>
              <a:gd name="adj3" fmla="val 12699"/>
              <a:gd name="adj4" fmla="val -25727"/>
              <a:gd name="adj5" fmla="val 86597"/>
              <a:gd name="adj6" fmla="val -46278"/>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400" b="1"/>
              <a:t>Etken</a:t>
            </a:r>
          </a:p>
          <a:p>
            <a:pPr eaLnBrk="1" hangingPunct="1"/>
            <a:r>
              <a:rPr lang="tr-TR" altLang="en-US" sz="2400" b="1"/>
              <a:t>( + )</a:t>
            </a:r>
          </a:p>
        </p:txBody>
      </p:sp>
      <p:sp>
        <p:nvSpPr>
          <p:cNvPr id="105484" name="Text Box 13"/>
          <p:cNvSpPr txBox="1">
            <a:spLocks noChangeArrowheads="1"/>
          </p:cNvSpPr>
          <p:nvPr/>
        </p:nvSpPr>
        <p:spPr bwMode="auto">
          <a:xfrm>
            <a:off x="3132138" y="1531938"/>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a:solidFill>
                  <a:srgbClr val="3366FF"/>
                </a:solidFill>
              </a:rPr>
              <a:t>Zaman</a:t>
            </a:r>
          </a:p>
        </p:txBody>
      </p:sp>
      <p:sp>
        <p:nvSpPr>
          <p:cNvPr id="105485" name="Line 14"/>
          <p:cNvSpPr>
            <a:spLocks noChangeShapeType="1"/>
          </p:cNvSpPr>
          <p:nvPr/>
        </p:nvSpPr>
        <p:spPr bwMode="auto">
          <a:xfrm>
            <a:off x="684213" y="1989138"/>
            <a:ext cx="7705725" cy="0"/>
          </a:xfrm>
          <a:prstGeom prst="line">
            <a:avLst/>
          </a:prstGeom>
          <a:noFill/>
          <a:ln w="76200" cap="rnd">
            <a:solidFill>
              <a:srgbClr val="3366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86" name="Line 15"/>
          <p:cNvSpPr>
            <a:spLocks noChangeShapeType="1"/>
          </p:cNvSpPr>
          <p:nvPr/>
        </p:nvSpPr>
        <p:spPr bwMode="auto">
          <a:xfrm>
            <a:off x="754063" y="2565400"/>
            <a:ext cx="7562850" cy="0"/>
          </a:xfrm>
          <a:prstGeom prst="line">
            <a:avLst/>
          </a:prstGeom>
          <a:noFill/>
          <a:ln w="76200">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87" name="Text Box 16"/>
          <p:cNvSpPr txBox="1">
            <a:spLocks noChangeArrowheads="1"/>
          </p:cNvSpPr>
          <p:nvPr/>
        </p:nvSpPr>
        <p:spPr bwMode="auto">
          <a:xfrm>
            <a:off x="2195513" y="2065338"/>
            <a:ext cx="37449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rgbClr val="FF9900"/>
                </a:solidFill>
              </a:rPr>
              <a:t>Çalışmanın yönü</a:t>
            </a:r>
          </a:p>
        </p:txBody>
      </p:sp>
      <p:sp>
        <p:nvSpPr>
          <p:cNvPr id="105488" name="Text Box 17"/>
          <p:cNvSpPr txBox="1">
            <a:spLocks noChangeArrowheads="1"/>
          </p:cNvSpPr>
          <p:nvPr/>
        </p:nvSpPr>
        <p:spPr bwMode="auto">
          <a:xfrm>
            <a:off x="8461375" y="292417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b="1">
                <a:solidFill>
                  <a:srgbClr val="2409AD"/>
                </a:solidFill>
              </a:rPr>
              <a:t>a</a:t>
            </a:r>
            <a:endParaRPr lang="tr-TR" altLang="en-US" sz="2800" b="1">
              <a:solidFill>
                <a:srgbClr val="B60000"/>
              </a:solidFill>
            </a:endParaRPr>
          </a:p>
        </p:txBody>
      </p:sp>
      <p:sp>
        <p:nvSpPr>
          <p:cNvPr id="105489" name="Text Box 18"/>
          <p:cNvSpPr txBox="1">
            <a:spLocks noChangeArrowheads="1"/>
          </p:cNvSpPr>
          <p:nvPr/>
        </p:nvSpPr>
        <p:spPr bwMode="auto">
          <a:xfrm>
            <a:off x="8459788" y="494188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b="1">
                <a:solidFill>
                  <a:srgbClr val="CE0000"/>
                </a:solidFill>
              </a:rPr>
              <a:t>c</a:t>
            </a:r>
          </a:p>
        </p:txBody>
      </p:sp>
      <p:sp>
        <p:nvSpPr>
          <p:cNvPr id="105490" name="Text Box 19"/>
          <p:cNvSpPr txBox="1">
            <a:spLocks noChangeArrowheads="1"/>
          </p:cNvSpPr>
          <p:nvPr/>
        </p:nvSpPr>
        <p:spPr bwMode="auto">
          <a:xfrm>
            <a:off x="8388350" y="3860800"/>
            <a:ext cx="504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solidFill>
                  <a:srgbClr val="B60000"/>
                </a:solidFill>
              </a:rPr>
              <a:t> </a:t>
            </a:r>
            <a:r>
              <a:rPr lang="tr-TR" altLang="en-US" sz="2800" b="1">
                <a:solidFill>
                  <a:srgbClr val="FF9900"/>
                </a:solidFill>
              </a:rPr>
              <a:t>b</a:t>
            </a:r>
            <a:endParaRPr lang="tr-TR" altLang="en-US" sz="2800" b="1">
              <a:solidFill>
                <a:srgbClr val="B60000"/>
              </a:solidFill>
            </a:endParaRPr>
          </a:p>
        </p:txBody>
      </p:sp>
      <p:sp>
        <p:nvSpPr>
          <p:cNvPr id="105491" name="Text Box 20"/>
          <p:cNvSpPr txBox="1">
            <a:spLocks noChangeArrowheads="1"/>
          </p:cNvSpPr>
          <p:nvPr/>
        </p:nvSpPr>
        <p:spPr bwMode="auto">
          <a:xfrm>
            <a:off x="8459788" y="5862638"/>
            <a:ext cx="360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b="1">
                <a:solidFill>
                  <a:srgbClr val="006600"/>
                </a:solidFill>
              </a:rPr>
              <a:t>d</a:t>
            </a:r>
          </a:p>
        </p:txBody>
      </p:sp>
      <p:sp>
        <p:nvSpPr>
          <p:cNvPr id="105492" name="Oval 21"/>
          <p:cNvSpPr>
            <a:spLocks noChangeArrowheads="1"/>
          </p:cNvSpPr>
          <p:nvPr/>
        </p:nvSpPr>
        <p:spPr bwMode="auto">
          <a:xfrm>
            <a:off x="2771775" y="3573463"/>
            <a:ext cx="2016125" cy="1871662"/>
          </a:xfrm>
          <a:prstGeom prst="ellipse">
            <a:avLst/>
          </a:prstGeom>
          <a:solidFill>
            <a:srgbClr val="FFFF99"/>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93" name="Text Box 22"/>
          <p:cNvSpPr txBox="1">
            <a:spLocks noChangeArrowheads="1"/>
          </p:cNvSpPr>
          <p:nvPr/>
        </p:nvSpPr>
        <p:spPr bwMode="auto">
          <a:xfrm>
            <a:off x="2987675" y="3933825"/>
            <a:ext cx="1584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a:t>Hastalığı olmayan kişiler</a:t>
            </a:r>
          </a:p>
        </p:txBody>
      </p:sp>
      <p:sp>
        <p:nvSpPr>
          <p:cNvPr id="105494" name="Line 23"/>
          <p:cNvSpPr>
            <a:spLocks noChangeShapeType="1"/>
          </p:cNvSpPr>
          <p:nvPr/>
        </p:nvSpPr>
        <p:spPr bwMode="auto">
          <a:xfrm>
            <a:off x="2122488" y="4508500"/>
            <a:ext cx="50482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48082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descr="koh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8424862" cy="2286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6499" name="Text Box 5"/>
          <p:cNvSpPr txBox="1">
            <a:spLocks noChangeArrowheads="1"/>
          </p:cNvSpPr>
          <p:nvPr/>
        </p:nvSpPr>
        <p:spPr bwMode="auto">
          <a:xfrm>
            <a:off x="250825" y="3500438"/>
            <a:ext cx="73453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10000"/>
              </a:lnSpc>
              <a:spcBef>
                <a:spcPct val="50000"/>
              </a:spcBef>
            </a:pPr>
            <a:r>
              <a:rPr lang="tr-TR" altLang="en-US" sz="3200" b="1" dirty="0">
                <a:solidFill>
                  <a:srgbClr val="A50021"/>
                </a:solidFill>
              </a:rPr>
              <a:t>Toplam </a:t>
            </a:r>
            <a:r>
              <a:rPr lang="tr-TR" altLang="en-US" sz="3200" b="1" dirty="0" err="1">
                <a:solidFill>
                  <a:srgbClr val="A50021"/>
                </a:solidFill>
              </a:rPr>
              <a:t>İnsidans</a:t>
            </a:r>
            <a:r>
              <a:rPr lang="tr-TR" altLang="en-US" sz="3200" b="1" dirty="0">
                <a:solidFill>
                  <a:srgbClr val="A50021"/>
                </a:solidFill>
              </a:rPr>
              <a:t> =			    </a:t>
            </a:r>
            <a:r>
              <a:rPr lang="tr-TR" altLang="en-US" sz="3200" b="1" dirty="0" smtClean="0">
                <a:solidFill>
                  <a:srgbClr val="A50021"/>
                </a:solidFill>
              </a:rPr>
              <a:t>          </a:t>
            </a:r>
            <a:r>
              <a:rPr lang="tr-TR" altLang="en-US" sz="3200" b="1" dirty="0" smtClean="0"/>
              <a:t>x </a:t>
            </a:r>
            <a:r>
              <a:rPr lang="tr-TR" altLang="en-US" sz="3200" b="1" dirty="0"/>
              <a:t>k</a:t>
            </a:r>
          </a:p>
        </p:txBody>
      </p:sp>
      <p:sp>
        <p:nvSpPr>
          <p:cNvPr id="106500" name="Text Box 6"/>
          <p:cNvSpPr txBox="1">
            <a:spLocks noChangeArrowheads="1"/>
          </p:cNvSpPr>
          <p:nvPr/>
        </p:nvSpPr>
        <p:spPr bwMode="auto">
          <a:xfrm>
            <a:off x="3924300" y="3860800"/>
            <a:ext cx="2592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tr-TR" altLang="en-US" sz="2800" b="1">
                <a:solidFill>
                  <a:schemeClr val="accent2"/>
                </a:solidFill>
              </a:rPr>
              <a:t>a</a:t>
            </a:r>
            <a:r>
              <a:rPr lang="tr-TR" altLang="en-US" sz="2800" b="1">
                <a:solidFill>
                  <a:srgbClr val="FF9900"/>
                </a:solidFill>
              </a:rPr>
              <a:t> </a:t>
            </a:r>
            <a:r>
              <a:rPr lang="tr-TR" altLang="en-US" sz="2800" b="1"/>
              <a:t>+</a:t>
            </a:r>
            <a:r>
              <a:rPr lang="tr-TR" altLang="en-US" sz="2800" b="1">
                <a:solidFill>
                  <a:srgbClr val="FF9900"/>
                </a:solidFill>
              </a:rPr>
              <a:t> b</a:t>
            </a:r>
            <a:r>
              <a:rPr lang="tr-TR" altLang="en-US" sz="2800" b="1">
                <a:solidFill>
                  <a:srgbClr val="000066"/>
                </a:solidFill>
              </a:rPr>
              <a:t> +</a:t>
            </a:r>
            <a:r>
              <a:rPr lang="tr-TR" altLang="en-US" sz="2800" b="1"/>
              <a:t> </a:t>
            </a:r>
            <a:r>
              <a:rPr lang="tr-TR" altLang="en-US" sz="2800" b="1">
                <a:solidFill>
                  <a:srgbClr val="FF3300"/>
                </a:solidFill>
              </a:rPr>
              <a:t>c </a:t>
            </a:r>
            <a:r>
              <a:rPr lang="tr-TR" altLang="en-US" sz="2800" b="1"/>
              <a:t>+</a:t>
            </a:r>
            <a:r>
              <a:rPr lang="tr-TR" altLang="en-US" sz="2800" b="1">
                <a:solidFill>
                  <a:srgbClr val="FF3300"/>
                </a:solidFill>
              </a:rPr>
              <a:t> </a:t>
            </a:r>
            <a:r>
              <a:rPr lang="tr-TR" altLang="en-US" sz="2800" b="1">
                <a:solidFill>
                  <a:srgbClr val="009900"/>
                </a:solidFill>
              </a:rPr>
              <a:t>d</a:t>
            </a:r>
          </a:p>
        </p:txBody>
      </p:sp>
      <p:sp>
        <p:nvSpPr>
          <p:cNvPr id="106501" name="Text Box 7"/>
          <p:cNvSpPr txBox="1">
            <a:spLocks noChangeArrowheads="1"/>
          </p:cNvSpPr>
          <p:nvPr/>
        </p:nvSpPr>
        <p:spPr bwMode="auto">
          <a:xfrm>
            <a:off x="4284663" y="3357563"/>
            <a:ext cx="1368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a:solidFill>
                  <a:schemeClr val="accent2"/>
                </a:solidFill>
              </a:rPr>
              <a:t>a</a:t>
            </a:r>
            <a:r>
              <a:rPr lang="tr-TR" altLang="en-US" sz="2800" b="1">
                <a:solidFill>
                  <a:srgbClr val="000066"/>
                </a:solidFill>
              </a:rPr>
              <a:t> </a:t>
            </a:r>
            <a:r>
              <a:rPr lang="tr-TR" altLang="en-US" sz="2800" b="1"/>
              <a:t>+ </a:t>
            </a:r>
            <a:r>
              <a:rPr lang="tr-TR" altLang="en-US" sz="2800" b="1">
                <a:solidFill>
                  <a:srgbClr val="FF3300"/>
                </a:solidFill>
              </a:rPr>
              <a:t>c</a:t>
            </a:r>
          </a:p>
        </p:txBody>
      </p:sp>
      <p:sp>
        <p:nvSpPr>
          <p:cNvPr id="106502" name="Line 8"/>
          <p:cNvSpPr>
            <a:spLocks noChangeShapeType="1"/>
          </p:cNvSpPr>
          <p:nvPr/>
        </p:nvSpPr>
        <p:spPr bwMode="auto">
          <a:xfrm>
            <a:off x="3924300" y="3860799"/>
            <a:ext cx="2258291" cy="158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3" name="Text Box 9"/>
          <p:cNvSpPr txBox="1">
            <a:spLocks noChangeArrowheads="1"/>
          </p:cNvSpPr>
          <p:nvPr/>
        </p:nvSpPr>
        <p:spPr bwMode="auto">
          <a:xfrm>
            <a:off x="303068" y="4724400"/>
            <a:ext cx="770413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10000"/>
              </a:lnSpc>
              <a:spcBef>
                <a:spcPct val="50000"/>
              </a:spcBef>
            </a:pPr>
            <a:r>
              <a:rPr lang="tr-TR" altLang="en-US" sz="3200" b="1" dirty="0" err="1">
                <a:solidFill>
                  <a:srgbClr val="A50021"/>
                </a:solidFill>
              </a:rPr>
              <a:t>İnsidans</a:t>
            </a:r>
            <a:r>
              <a:rPr lang="tr-TR" altLang="en-US" sz="3200" b="1" dirty="0">
                <a:solidFill>
                  <a:srgbClr val="A50021"/>
                </a:solidFill>
              </a:rPr>
              <a:t> (etken + ) =	</a:t>
            </a:r>
            <a:r>
              <a:rPr lang="tr-TR" altLang="en-US" sz="3200" b="1" dirty="0" smtClean="0">
                <a:solidFill>
                  <a:srgbClr val="A50021"/>
                </a:solidFill>
              </a:rPr>
              <a:t>           </a:t>
            </a:r>
            <a:r>
              <a:rPr lang="tr-TR" altLang="en-US" sz="3200" b="1" dirty="0">
                <a:solidFill>
                  <a:srgbClr val="A50021"/>
                </a:solidFill>
              </a:rPr>
              <a:t>	 </a:t>
            </a:r>
            <a:r>
              <a:rPr lang="tr-TR" altLang="en-US" sz="3200" b="1" dirty="0"/>
              <a:t>x k</a:t>
            </a:r>
          </a:p>
        </p:txBody>
      </p:sp>
      <p:sp>
        <p:nvSpPr>
          <p:cNvPr id="106504" name="Text Box 10"/>
          <p:cNvSpPr txBox="1">
            <a:spLocks noChangeArrowheads="1"/>
          </p:cNvSpPr>
          <p:nvPr/>
        </p:nvSpPr>
        <p:spPr bwMode="auto">
          <a:xfrm>
            <a:off x="4500563" y="4508500"/>
            <a:ext cx="1368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a:solidFill>
                  <a:schemeClr val="accent2"/>
                </a:solidFill>
              </a:rPr>
              <a:t>a</a:t>
            </a:r>
            <a:r>
              <a:rPr lang="tr-TR" altLang="en-US" sz="2800" b="1">
                <a:solidFill>
                  <a:srgbClr val="000066"/>
                </a:solidFill>
              </a:rPr>
              <a:t> </a:t>
            </a:r>
            <a:endParaRPr lang="tr-TR" altLang="en-US" sz="2800" b="1">
              <a:solidFill>
                <a:srgbClr val="FF3300"/>
              </a:solidFill>
            </a:endParaRPr>
          </a:p>
        </p:txBody>
      </p:sp>
      <p:sp>
        <p:nvSpPr>
          <p:cNvPr id="106505" name="Line 11"/>
          <p:cNvSpPr>
            <a:spLocks noChangeShapeType="1"/>
          </p:cNvSpPr>
          <p:nvPr/>
        </p:nvSpPr>
        <p:spPr bwMode="auto">
          <a:xfrm>
            <a:off x="4427538" y="5084763"/>
            <a:ext cx="14398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6" name="Text Box 12"/>
          <p:cNvSpPr txBox="1">
            <a:spLocks noChangeArrowheads="1"/>
          </p:cNvSpPr>
          <p:nvPr/>
        </p:nvSpPr>
        <p:spPr bwMode="auto">
          <a:xfrm>
            <a:off x="4643438" y="5013325"/>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tr-TR" altLang="en-US" sz="2800" b="1" dirty="0">
                <a:solidFill>
                  <a:schemeClr val="accent2"/>
                </a:solidFill>
              </a:rPr>
              <a:t>a</a:t>
            </a:r>
            <a:r>
              <a:rPr lang="tr-TR" altLang="en-US" sz="2800" b="1" dirty="0">
                <a:solidFill>
                  <a:srgbClr val="FF9900"/>
                </a:solidFill>
              </a:rPr>
              <a:t> </a:t>
            </a:r>
            <a:r>
              <a:rPr lang="tr-TR" altLang="en-US" sz="2800" b="1" dirty="0" smtClean="0"/>
              <a:t>+</a:t>
            </a:r>
            <a:r>
              <a:rPr lang="tr-TR" altLang="en-US" sz="2800" b="1" dirty="0" smtClean="0">
                <a:solidFill>
                  <a:srgbClr val="FF9900"/>
                </a:solidFill>
              </a:rPr>
              <a:t> </a:t>
            </a:r>
            <a:r>
              <a:rPr lang="tr-TR" altLang="en-US" sz="2800" b="1" dirty="0">
                <a:solidFill>
                  <a:srgbClr val="FF9900"/>
                </a:solidFill>
              </a:rPr>
              <a:t>b</a:t>
            </a:r>
            <a:endParaRPr lang="tr-TR" altLang="en-US" sz="2800" b="1" dirty="0">
              <a:solidFill>
                <a:srgbClr val="009900"/>
              </a:solidFill>
            </a:endParaRPr>
          </a:p>
        </p:txBody>
      </p:sp>
      <p:sp>
        <p:nvSpPr>
          <p:cNvPr id="106507" name="Text Box 13"/>
          <p:cNvSpPr txBox="1">
            <a:spLocks noChangeArrowheads="1"/>
          </p:cNvSpPr>
          <p:nvPr/>
        </p:nvSpPr>
        <p:spPr bwMode="auto">
          <a:xfrm>
            <a:off x="323850" y="5895975"/>
            <a:ext cx="770413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10000"/>
              </a:lnSpc>
              <a:spcBef>
                <a:spcPct val="50000"/>
              </a:spcBef>
            </a:pPr>
            <a:r>
              <a:rPr lang="tr-TR" altLang="en-US" sz="3200" b="1" dirty="0" err="1">
                <a:solidFill>
                  <a:srgbClr val="A50021"/>
                </a:solidFill>
              </a:rPr>
              <a:t>İnsidans</a:t>
            </a:r>
            <a:r>
              <a:rPr lang="tr-TR" altLang="en-US" sz="3200" b="1" dirty="0">
                <a:solidFill>
                  <a:srgbClr val="A50021"/>
                </a:solidFill>
              </a:rPr>
              <a:t> (etken – ) </a:t>
            </a:r>
            <a:r>
              <a:rPr lang="tr-TR" altLang="en-US" sz="3200" b="1" dirty="0" smtClean="0">
                <a:solidFill>
                  <a:srgbClr val="A50021"/>
                </a:solidFill>
              </a:rPr>
              <a:t>=        </a:t>
            </a:r>
            <a:r>
              <a:rPr lang="tr-TR" altLang="en-US" sz="3200" b="1" dirty="0">
                <a:solidFill>
                  <a:srgbClr val="A50021"/>
                </a:solidFill>
              </a:rPr>
              <a:t>		 </a:t>
            </a:r>
            <a:r>
              <a:rPr lang="tr-TR" altLang="en-US" sz="3200" b="1" dirty="0"/>
              <a:t>x k</a:t>
            </a:r>
          </a:p>
        </p:txBody>
      </p:sp>
      <p:sp>
        <p:nvSpPr>
          <p:cNvPr id="106508" name="Text Box 16"/>
          <p:cNvSpPr txBox="1">
            <a:spLocks noChangeArrowheads="1"/>
          </p:cNvSpPr>
          <p:nvPr/>
        </p:nvSpPr>
        <p:spPr bwMode="auto">
          <a:xfrm>
            <a:off x="4500563" y="5734050"/>
            <a:ext cx="1368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a:solidFill>
                  <a:srgbClr val="FF3300"/>
                </a:solidFill>
              </a:rPr>
              <a:t>c</a:t>
            </a:r>
          </a:p>
        </p:txBody>
      </p:sp>
      <p:sp>
        <p:nvSpPr>
          <p:cNvPr id="106509" name="Line 17"/>
          <p:cNvSpPr>
            <a:spLocks noChangeShapeType="1"/>
          </p:cNvSpPr>
          <p:nvPr/>
        </p:nvSpPr>
        <p:spPr bwMode="auto">
          <a:xfrm>
            <a:off x="4427538" y="6237288"/>
            <a:ext cx="14398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0" name="Text Box 18"/>
          <p:cNvSpPr txBox="1">
            <a:spLocks noChangeArrowheads="1"/>
          </p:cNvSpPr>
          <p:nvPr/>
        </p:nvSpPr>
        <p:spPr bwMode="auto">
          <a:xfrm>
            <a:off x="4356100" y="6165850"/>
            <a:ext cx="1655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b="1">
                <a:solidFill>
                  <a:srgbClr val="FF3300"/>
                </a:solidFill>
              </a:rPr>
              <a:t>c </a:t>
            </a:r>
            <a:r>
              <a:rPr lang="tr-TR" altLang="en-US" sz="2800" b="1"/>
              <a:t>+</a:t>
            </a:r>
            <a:r>
              <a:rPr lang="tr-TR" altLang="en-US" sz="2800" b="1">
                <a:solidFill>
                  <a:srgbClr val="FF3300"/>
                </a:solidFill>
              </a:rPr>
              <a:t> </a:t>
            </a:r>
            <a:r>
              <a:rPr lang="tr-TR" altLang="en-US" sz="2800" b="1">
                <a:solidFill>
                  <a:srgbClr val="009900"/>
                </a:solidFill>
              </a:rPr>
              <a:t>d</a:t>
            </a:r>
          </a:p>
        </p:txBody>
      </p:sp>
      <p:sp>
        <p:nvSpPr>
          <p:cNvPr id="106512" name="Rectangle 20"/>
          <p:cNvSpPr>
            <a:spLocks noChangeArrowheads="1"/>
          </p:cNvSpPr>
          <p:nvPr/>
        </p:nvSpPr>
        <p:spPr bwMode="auto">
          <a:xfrm>
            <a:off x="755650" y="206375"/>
            <a:ext cx="7200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800">
                <a:solidFill>
                  <a:schemeClr val="accent2"/>
                </a:solidFill>
              </a:rPr>
              <a:t>Kohort Araştırmaları</a:t>
            </a:r>
          </a:p>
        </p:txBody>
      </p:sp>
    </p:spTree>
    <p:extLst>
      <p:ext uri="{BB962C8B-B14F-4D97-AF65-F5344CB8AC3E}">
        <p14:creationId xmlns:p14="http://schemas.microsoft.com/office/powerpoint/2010/main" val="3077599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966625" y="5860749"/>
            <a:ext cx="7102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1600" dirty="0" err="1">
                <a:latin typeface="Comic Sans MS" panose="030F0702030302020204" pitchFamily="66" charset="0"/>
              </a:rPr>
              <a:t>Cepeda</a:t>
            </a:r>
            <a:r>
              <a:rPr lang="tr-TR" altLang="en-US" sz="1600" dirty="0">
                <a:latin typeface="Comic Sans MS" panose="030F0702030302020204" pitchFamily="66" charset="0"/>
              </a:rPr>
              <a:t> JA, et al. </a:t>
            </a:r>
            <a:r>
              <a:rPr lang="tr-TR" altLang="en-US" sz="1600" dirty="0" err="1">
                <a:latin typeface="Comic Sans MS" panose="030F0702030302020204" pitchFamily="66" charset="0"/>
              </a:rPr>
              <a:t>Isolation</a:t>
            </a:r>
            <a:r>
              <a:rPr lang="tr-TR" altLang="en-US" sz="1600" dirty="0">
                <a:latin typeface="Comic Sans MS" panose="030F0702030302020204" pitchFamily="66" charset="0"/>
              </a:rPr>
              <a:t> of </a:t>
            </a:r>
            <a:r>
              <a:rPr lang="tr-TR" altLang="en-US" sz="1600" dirty="0" err="1">
                <a:latin typeface="Comic Sans MS" panose="030F0702030302020204" pitchFamily="66" charset="0"/>
              </a:rPr>
              <a:t>patients</a:t>
            </a:r>
            <a:r>
              <a:rPr lang="tr-TR" altLang="en-US" sz="1600" dirty="0">
                <a:latin typeface="Comic Sans MS" panose="030F0702030302020204" pitchFamily="66" charset="0"/>
              </a:rPr>
              <a:t> in </a:t>
            </a:r>
            <a:r>
              <a:rPr lang="tr-TR" altLang="en-US" sz="1600" dirty="0" err="1">
                <a:latin typeface="Comic Sans MS" panose="030F0702030302020204" pitchFamily="66" charset="0"/>
              </a:rPr>
              <a:t>single</a:t>
            </a:r>
            <a:r>
              <a:rPr lang="tr-TR" altLang="en-US" sz="1600" dirty="0">
                <a:latin typeface="Comic Sans MS" panose="030F0702030302020204" pitchFamily="66" charset="0"/>
              </a:rPr>
              <a:t> </a:t>
            </a:r>
            <a:r>
              <a:rPr lang="tr-TR" altLang="en-US" sz="1600" dirty="0" err="1">
                <a:latin typeface="Comic Sans MS" panose="030F0702030302020204" pitchFamily="66" charset="0"/>
              </a:rPr>
              <a:t>rooms</a:t>
            </a:r>
            <a:r>
              <a:rPr lang="tr-TR" altLang="en-US" sz="1600" dirty="0">
                <a:latin typeface="Comic Sans MS" panose="030F0702030302020204" pitchFamily="66" charset="0"/>
              </a:rPr>
              <a:t> </a:t>
            </a:r>
            <a:r>
              <a:rPr lang="tr-TR" altLang="en-US" sz="1600" dirty="0" err="1">
                <a:latin typeface="Comic Sans MS" panose="030F0702030302020204" pitchFamily="66" charset="0"/>
              </a:rPr>
              <a:t>or</a:t>
            </a:r>
            <a:r>
              <a:rPr lang="tr-TR" altLang="en-US" sz="1600" dirty="0">
                <a:latin typeface="Comic Sans MS" panose="030F0702030302020204" pitchFamily="66" charset="0"/>
              </a:rPr>
              <a:t> </a:t>
            </a:r>
            <a:r>
              <a:rPr lang="tr-TR" altLang="en-US" sz="1600" dirty="0" err="1">
                <a:latin typeface="Comic Sans MS" panose="030F0702030302020204" pitchFamily="66" charset="0"/>
              </a:rPr>
              <a:t>cohorts</a:t>
            </a:r>
            <a:r>
              <a:rPr lang="tr-TR" altLang="en-US" sz="1600" dirty="0">
                <a:latin typeface="Comic Sans MS" panose="030F0702030302020204" pitchFamily="66" charset="0"/>
              </a:rPr>
              <a:t> </a:t>
            </a:r>
            <a:r>
              <a:rPr lang="tr-TR" altLang="en-US" sz="1600" dirty="0" err="1">
                <a:latin typeface="Comic Sans MS" panose="030F0702030302020204" pitchFamily="66" charset="0"/>
              </a:rPr>
              <a:t>to</a:t>
            </a:r>
            <a:r>
              <a:rPr lang="tr-TR" altLang="en-US" sz="1600" dirty="0">
                <a:latin typeface="Comic Sans MS" panose="030F0702030302020204" pitchFamily="66" charset="0"/>
              </a:rPr>
              <a:t> </a:t>
            </a:r>
            <a:r>
              <a:rPr lang="tr-TR" altLang="en-US" sz="1600" dirty="0" err="1">
                <a:latin typeface="Comic Sans MS" panose="030F0702030302020204" pitchFamily="66" charset="0"/>
              </a:rPr>
              <a:t>reduce</a:t>
            </a:r>
            <a:r>
              <a:rPr lang="tr-TR" altLang="en-US" sz="1600" dirty="0">
                <a:latin typeface="Comic Sans MS" panose="030F0702030302020204" pitchFamily="66" charset="0"/>
              </a:rPr>
              <a:t> </a:t>
            </a:r>
          </a:p>
          <a:p>
            <a:pPr eaLnBrk="1" hangingPunct="1"/>
            <a:r>
              <a:rPr lang="tr-TR" altLang="en-US" sz="1600" dirty="0">
                <a:latin typeface="Comic Sans MS" panose="030F0702030302020204" pitchFamily="66" charset="0"/>
              </a:rPr>
              <a:t>spread of MRSA in </a:t>
            </a:r>
            <a:r>
              <a:rPr lang="tr-TR" altLang="en-US" sz="1600" dirty="0" err="1">
                <a:latin typeface="Comic Sans MS" panose="030F0702030302020204" pitchFamily="66" charset="0"/>
              </a:rPr>
              <a:t>intensive</a:t>
            </a:r>
            <a:r>
              <a:rPr lang="tr-TR" altLang="en-US" sz="1600" dirty="0">
                <a:latin typeface="Comic Sans MS" panose="030F0702030302020204" pitchFamily="66" charset="0"/>
              </a:rPr>
              <a:t> </a:t>
            </a:r>
            <a:r>
              <a:rPr lang="tr-TR" altLang="en-US" sz="1600" dirty="0" err="1">
                <a:latin typeface="Comic Sans MS" panose="030F0702030302020204" pitchFamily="66" charset="0"/>
              </a:rPr>
              <a:t>care</a:t>
            </a:r>
            <a:r>
              <a:rPr lang="tr-TR" altLang="en-US" sz="1600" dirty="0">
                <a:latin typeface="Comic Sans MS" panose="030F0702030302020204" pitchFamily="66" charset="0"/>
              </a:rPr>
              <a:t> </a:t>
            </a:r>
            <a:r>
              <a:rPr lang="tr-TR" altLang="en-US" sz="1600" dirty="0" err="1">
                <a:latin typeface="Comic Sans MS" panose="030F0702030302020204" pitchFamily="66" charset="0"/>
              </a:rPr>
              <a:t>units</a:t>
            </a:r>
            <a:r>
              <a:rPr lang="tr-TR" altLang="en-US" sz="1600" dirty="0">
                <a:latin typeface="Comic Sans MS" panose="030F0702030302020204" pitchFamily="66" charset="0"/>
              </a:rPr>
              <a:t>: </a:t>
            </a:r>
            <a:r>
              <a:rPr lang="tr-TR" altLang="en-US" sz="1600" dirty="0" err="1">
                <a:latin typeface="Comic Sans MS" panose="030F0702030302020204" pitchFamily="66" charset="0"/>
              </a:rPr>
              <a:t>prospective</a:t>
            </a:r>
            <a:r>
              <a:rPr lang="tr-TR" altLang="en-US" sz="1600" dirty="0">
                <a:latin typeface="Comic Sans MS" panose="030F0702030302020204" pitchFamily="66" charset="0"/>
              </a:rPr>
              <a:t> </a:t>
            </a:r>
            <a:r>
              <a:rPr lang="tr-TR" altLang="en-US" sz="1600" dirty="0" err="1">
                <a:latin typeface="Comic Sans MS" panose="030F0702030302020204" pitchFamily="66" charset="0"/>
              </a:rPr>
              <a:t>two-center</a:t>
            </a:r>
            <a:r>
              <a:rPr lang="tr-TR" altLang="en-US" sz="1600" dirty="0">
                <a:latin typeface="Comic Sans MS" panose="030F0702030302020204" pitchFamily="66" charset="0"/>
              </a:rPr>
              <a:t> </a:t>
            </a:r>
            <a:r>
              <a:rPr lang="tr-TR" altLang="en-US" sz="1600" dirty="0" err="1">
                <a:latin typeface="Comic Sans MS" panose="030F0702030302020204" pitchFamily="66" charset="0"/>
              </a:rPr>
              <a:t>study</a:t>
            </a:r>
            <a:r>
              <a:rPr lang="tr-TR" altLang="en-US" sz="1600" dirty="0">
                <a:latin typeface="Comic Sans MS" panose="030F0702030302020204" pitchFamily="66" charset="0"/>
              </a:rPr>
              <a:t>. </a:t>
            </a:r>
          </a:p>
          <a:p>
            <a:pPr eaLnBrk="1" hangingPunct="1"/>
            <a:r>
              <a:rPr lang="tr-TR" altLang="en-US" sz="1600" i="1" dirty="0" err="1">
                <a:latin typeface="Comic Sans MS" panose="030F0702030302020204" pitchFamily="66" charset="0"/>
              </a:rPr>
              <a:t>Lancet</a:t>
            </a:r>
            <a:r>
              <a:rPr lang="tr-TR" altLang="en-US" sz="1600" dirty="0">
                <a:latin typeface="Comic Sans MS" panose="030F0702030302020204" pitchFamily="66" charset="0"/>
              </a:rPr>
              <a:t> 2005; 365: 295-303.</a:t>
            </a:r>
            <a:endParaRPr lang="en-US" altLang="en-US" sz="1600" dirty="0">
              <a:latin typeface="Comic Sans MS" panose="030F0702030302020204" pitchFamily="66" charset="0"/>
            </a:endParaRPr>
          </a:p>
        </p:txBody>
      </p:sp>
      <p:sp>
        <p:nvSpPr>
          <p:cNvPr id="107523" name="Text Box 3"/>
          <p:cNvSpPr txBox="1">
            <a:spLocks noChangeArrowheads="1"/>
          </p:cNvSpPr>
          <p:nvPr/>
        </p:nvSpPr>
        <p:spPr bwMode="auto">
          <a:xfrm>
            <a:off x="1000270" y="476250"/>
            <a:ext cx="33089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400" dirty="0">
                <a:solidFill>
                  <a:srgbClr val="FF0000"/>
                </a:solidFill>
                <a:latin typeface="Comic Sans MS" panose="030F0702030302020204" pitchFamily="66" charset="0"/>
              </a:rPr>
              <a:t>Hastaların ayrı odaya </a:t>
            </a:r>
          </a:p>
          <a:p>
            <a:pPr eaLnBrk="1" hangingPunct="1"/>
            <a:r>
              <a:rPr lang="tr-TR" altLang="en-US" sz="2400" dirty="0">
                <a:solidFill>
                  <a:srgbClr val="FF0000"/>
                </a:solidFill>
                <a:latin typeface="Comic Sans MS" panose="030F0702030302020204" pitchFamily="66" charset="0"/>
              </a:rPr>
              <a:t>alınmaları ya da </a:t>
            </a:r>
          </a:p>
          <a:p>
            <a:pPr eaLnBrk="1" hangingPunct="1"/>
            <a:r>
              <a:rPr lang="tr-TR" altLang="en-US" sz="2400" dirty="0">
                <a:solidFill>
                  <a:srgbClr val="FF0000"/>
                </a:solidFill>
                <a:latin typeface="Comic Sans MS" panose="030F0702030302020204" pitchFamily="66" charset="0"/>
              </a:rPr>
              <a:t>gruplandırılmaları </a:t>
            </a:r>
          </a:p>
          <a:p>
            <a:pPr eaLnBrk="1" hangingPunct="1"/>
            <a:r>
              <a:rPr lang="tr-TR" altLang="en-US" sz="2400" dirty="0">
                <a:solidFill>
                  <a:srgbClr val="FF0000"/>
                </a:solidFill>
                <a:latin typeface="Comic Sans MS" panose="030F0702030302020204" pitchFamily="66" charset="0"/>
              </a:rPr>
              <a:t>MRSA yayılımını </a:t>
            </a:r>
          </a:p>
          <a:p>
            <a:pPr eaLnBrk="1" hangingPunct="1"/>
            <a:r>
              <a:rPr lang="tr-TR" altLang="en-US" sz="2400" dirty="0">
                <a:solidFill>
                  <a:srgbClr val="FF0000"/>
                </a:solidFill>
                <a:latin typeface="Comic Sans MS" panose="030F0702030302020204" pitchFamily="66" charset="0"/>
              </a:rPr>
              <a:t>nasıl etkiliyor?</a:t>
            </a:r>
            <a:endParaRPr lang="en-US" altLang="en-US" sz="2400" dirty="0">
              <a:solidFill>
                <a:srgbClr val="FF0000"/>
              </a:solidFill>
              <a:latin typeface="Comic Sans MS" panose="030F0702030302020204" pitchFamily="66" charset="0"/>
            </a:endParaRPr>
          </a:p>
        </p:txBody>
      </p:sp>
      <p:sp>
        <p:nvSpPr>
          <p:cNvPr id="107524" name="Text Box 4"/>
          <p:cNvSpPr txBox="1">
            <a:spLocks noChangeArrowheads="1"/>
          </p:cNvSpPr>
          <p:nvPr/>
        </p:nvSpPr>
        <p:spPr bwMode="auto">
          <a:xfrm>
            <a:off x="395288" y="191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075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476250"/>
            <a:ext cx="448786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Text Box 6"/>
          <p:cNvSpPr txBox="1">
            <a:spLocks noChangeArrowheads="1"/>
          </p:cNvSpPr>
          <p:nvPr/>
        </p:nvSpPr>
        <p:spPr bwMode="auto">
          <a:xfrm>
            <a:off x="250825" y="3668713"/>
            <a:ext cx="3770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400" dirty="0" err="1">
                <a:latin typeface="Comic Sans MS" panose="030F0702030302020204" pitchFamily="66" charset="0"/>
              </a:rPr>
              <a:t>Prospektif</a:t>
            </a:r>
            <a:r>
              <a:rPr lang="tr-TR" altLang="en-US" sz="2400" dirty="0">
                <a:latin typeface="Comic Sans MS" panose="030F0702030302020204" pitchFamily="66" charset="0"/>
              </a:rPr>
              <a:t> 1 yıllık çalışma</a:t>
            </a:r>
          </a:p>
          <a:p>
            <a:pPr eaLnBrk="1" hangingPunct="1"/>
            <a:r>
              <a:rPr lang="tr-TR" altLang="en-US" sz="2400" dirty="0">
                <a:latin typeface="Comic Sans MS" panose="030F0702030302020204" pitchFamily="66" charset="0"/>
              </a:rPr>
              <a:t>1676 hasta</a:t>
            </a:r>
          </a:p>
          <a:p>
            <a:pPr eaLnBrk="1" hangingPunct="1"/>
            <a:r>
              <a:rPr lang="tr-TR" altLang="en-US" sz="2400" dirty="0">
                <a:latin typeface="Comic Sans MS" panose="030F0702030302020204" pitchFamily="66" charset="0"/>
              </a:rPr>
              <a:t>2 ayrı hastane</a:t>
            </a:r>
            <a:endParaRPr lang="en-US" altLang="en-US" sz="2400" dirty="0">
              <a:latin typeface="Comic Sans MS" panose="030F0702030302020204" pitchFamily="66" charset="0"/>
            </a:endParaRPr>
          </a:p>
        </p:txBody>
      </p:sp>
    </p:spTree>
    <p:extLst>
      <p:ext uri="{BB962C8B-B14F-4D97-AF65-F5344CB8AC3E}">
        <p14:creationId xmlns:p14="http://schemas.microsoft.com/office/powerpoint/2010/main" val="2247938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88913"/>
            <a:ext cx="5040313"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3"/>
          <p:cNvSpPr txBox="1">
            <a:spLocks noChangeArrowheads="1"/>
          </p:cNvSpPr>
          <p:nvPr/>
        </p:nvSpPr>
        <p:spPr bwMode="auto">
          <a:xfrm>
            <a:off x="879475" y="266700"/>
            <a:ext cx="2971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dirty="0">
              <a:latin typeface="Comic Sans MS" panose="030F0702030302020204" pitchFamily="66" charset="0"/>
            </a:endParaRPr>
          </a:p>
          <a:p>
            <a:pPr eaLnBrk="1" hangingPunct="1"/>
            <a:r>
              <a:rPr lang="tr-TR" altLang="en-US" dirty="0">
                <a:latin typeface="Comic Sans MS" panose="030F0702030302020204" pitchFamily="66" charset="0"/>
              </a:rPr>
              <a:t>Faz</a:t>
            </a:r>
            <a:r>
              <a:rPr lang="en-US" altLang="en-US" dirty="0">
                <a:latin typeface="Comic Sans MS" panose="030F0702030302020204" pitchFamily="66" charset="0"/>
              </a:rPr>
              <a:t> 1</a:t>
            </a:r>
            <a:r>
              <a:rPr lang="tr-TR" altLang="en-US" dirty="0">
                <a:latin typeface="Comic Sans MS" panose="030F0702030302020204" pitchFamily="66" charset="0"/>
              </a:rPr>
              <a:t>= ilk 3 ay</a:t>
            </a:r>
          </a:p>
          <a:p>
            <a:pPr eaLnBrk="1" hangingPunct="1"/>
            <a:r>
              <a:rPr lang="tr-TR" altLang="en-US" dirty="0">
                <a:latin typeface="Comic Sans MS" panose="030F0702030302020204" pitchFamily="66" charset="0"/>
              </a:rPr>
              <a:t>Faz 2= son 3 ay </a:t>
            </a:r>
          </a:p>
          <a:p>
            <a:pPr eaLnBrk="1" hangingPunct="1"/>
            <a:r>
              <a:rPr lang="tr-TR" altLang="en-US" dirty="0">
                <a:latin typeface="Comic Sans MS" panose="030F0702030302020204" pitchFamily="66" charset="0"/>
              </a:rPr>
              <a:t>MRSA (+) hastalar izole edildi</a:t>
            </a:r>
          </a:p>
          <a:p>
            <a:pPr eaLnBrk="1" hangingPunct="1"/>
            <a:endParaRPr lang="tr-TR" altLang="en-US" dirty="0">
              <a:latin typeface="Comic Sans MS" panose="030F0702030302020204" pitchFamily="66" charset="0"/>
            </a:endParaRPr>
          </a:p>
          <a:p>
            <a:pPr eaLnBrk="1" hangingPunct="1"/>
            <a:endParaRPr lang="tr-TR" altLang="en-US" dirty="0">
              <a:latin typeface="Comic Sans MS" panose="030F0702030302020204" pitchFamily="66" charset="0"/>
            </a:endParaRPr>
          </a:p>
          <a:p>
            <a:pPr eaLnBrk="1" hangingPunct="1"/>
            <a:r>
              <a:rPr lang="tr-TR" altLang="en-US" dirty="0">
                <a:latin typeface="Comic Sans MS" panose="030F0702030302020204" pitchFamily="66" charset="0"/>
              </a:rPr>
              <a:t>Faz 3= aradaki 6 ay </a:t>
            </a:r>
          </a:p>
          <a:p>
            <a:pPr eaLnBrk="1" hangingPunct="1"/>
            <a:r>
              <a:rPr lang="tr-TR" altLang="en-US" dirty="0">
                <a:latin typeface="Comic Sans MS" panose="030F0702030302020204" pitchFamily="66" charset="0"/>
              </a:rPr>
              <a:t>MRSA (+) hastalar izole</a:t>
            </a:r>
          </a:p>
          <a:p>
            <a:pPr eaLnBrk="1" hangingPunct="1"/>
            <a:r>
              <a:rPr lang="tr-TR" altLang="en-US" dirty="0">
                <a:latin typeface="Comic Sans MS" panose="030F0702030302020204" pitchFamily="66" charset="0"/>
              </a:rPr>
              <a:t>Edilmedi</a:t>
            </a:r>
          </a:p>
          <a:p>
            <a:pPr eaLnBrk="1" hangingPunct="1"/>
            <a:endParaRPr lang="tr-TR" altLang="en-US" dirty="0">
              <a:latin typeface="Comic Sans MS" panose="030F0702030302020204" pitchFamily="66" charset="0"/>
            </a:endParaRPr>
          </a:p>
          <a:p>
            <a:pPr eaLnBrk="1" hangingPunct="1"/>
            <a:r>
              <a:rPr lang="tr-TR" altLang="en-US" dirty="0">
                <a:latin typeface="Comic Sans MS" panose="030F0702030302020204" pitchFamily="66" charset="0"/>
              </a:rPr>
              <a:t>Her durumda el yıkama ve diğer koruyucu önlemler teşvik edilmiş.  </a:t>
            </a:r>
            <a:endParaRPr lang="en-US" altLang="en-US" dirty="0">
              <a:latin typeface="Comic Sans MS" panose="030F0702030302020204" pitchFamily="66" charset="0"/>
            </a:endParaRPr>
          </a:p>
        </p:txBody>
      </p:sp>
      <p:sp>
        <p:nvSpPr>
          <p:cNvPr id="108548" name="Text Box 4"/>
          <p:cNvSpPr txBox="1">
            <a:spLocks noChangeArrowheads="1"/>
          </p:cNvSpPr>
          <p:nvPr/>
        </p:nvSpPr>
        <p:spPr bwMode="auto">
          <a:xfrm>
            <a:off x="957696" y="4704556"/>
            <a:ext cx="8064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dirty="0">
                <a:latin typeface="Comic Sans MS" panose="030F0702030302020204" pitchFamily="66" charset="0"/>
              </a:rPr>
              <a:t>İki grup arasında fark bulunamadı (</a:t>
            </a:r>
            <a:r>
              <a:rPr lang="tr-TR" altLang="en-US" sz="2000" dirty="0" err="1">
                <a:latin typeface="Comic Sans MS" panose="030F0702030302020204" pitchFamily="66" charset="0"/>
              </a:rPr>
              <a:t>cox</a:t>
            </a:r>
            <a:r>
              <a:rPr lang="tr-TR" altLang="en-US" sz="2000" dirty="0">
                <a:latin typeface="Comic Sans MS" panose="030F0702030302020204" pitchFamily="66" charset="0"/>
              </a:rPr>
              <a:t> </a:t>
            </a:r>
            <a:r>
              <a:rPr lang="tr-TR" altLang="en-US" sz="2000" dirty="0" err="1">
                <a:latin typeface="Comic Sans MS" panose="030F0702030302020204" pitchFamily="66" charset="0"/>
              </a:rPr>
              <a:t>regression</a:t>
            </a:r>
            <a:r>
              <a:rPr lang="tr-TR" altLang="en-US" sz="2000" dirty="0">
                <a:latin typeface="Comic Sans MS" panose="030F0702030302020204" pitchFamily="66" charset="0"/>
              </a:rPr>
              <a:t>, p=0.94)</a:t>
            </a:r>
          </a:p>
          <a:p>
            <a:pPr eaLnBrk="1" hangingPunct="1"/>
            <a:endParaRPr lang="tr-TR" altLang="en-US" sz="2000" dirty="0">
              <a:latin typeface="Comic Sans MS" panose="030F0702030302020204" pitchFamily="66" charset="0"/>
            </a:endParaRPr>
          </a:p>
          <a:p>
            <a:pPr eaLnBrk="1" hangingPunct="1"/>
            <a:r>
              <a:rPr lang="tr-TR" altLang="en-US" sz="2000" dirty="0">
                <a:latin typeface="Comic Sans MS" panose="030F0702030302020204" pitchFamily="66" charset="0"/>
              </a:rPr>
              <a:t>MRSA izolasyon politikaları gözden geçirilmeli ve daha etkin yöntemler geliştirilmelidir!</a:t>
            </a:r>
            <a:endParaRPr lang="en-US" altLang="en-US" sz="2000" dirty="0">
              <a:latin typeface="Comic Sans MS" panose="030F0702030302020204" pitchFamily="66" charset="0"/>
            </a:endParaRPr>
          </a:p>
        </p:txBody>
      </p:sp>
      <p:sp>
        <p:nvSpPr>
          <p:cNvPr id="108549" name="Text Box 5"/>
          <p:cNvSpPr txBox="1">
            <a:spLocks noChangeArrowheads="1"/>
          </p:cNvSpPr>
          <p:nvPr/>
        </p:nvSpPr>
        <p:spPr bwMode="auto">
          <a:xfrm>
            <a:off x="3284971" y="6348412"/>
            <a:ext cx="5184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1600" dirty="0" err="1">
                <a:latin typeface="Comic Sans MS" panose="030F0702030302020204" pitchFamily="66" charset="0"/>
              </a:rPr>
              <a:t>Cepeda</a:t>
            </a:r>
            <a:r>
              <a:rPr lang="tr-TR" altLang="en-US" sz="1600" dirty="0">
                <a:latin typeface="Comic Sans MS" panose="030F0702030302020204" pitchFamily="66" charset="0"/>
              </a:rPr>
              <a:t> JA, et al. </a:t>
            </a:r>
            <a:r>
              <a:rPr lang="tr-TR" altLang="en-US" sz="1600" i="1" dirty="0" err="1">
                <a:latin typeface="Comic Sans MS" panose="030F0702030302020204" pitchFamily="66" charset="0"/>
              </a:rPr>
              <a:t>Lancet</a:t>
            </a:r>
            <a:r>
              <a:rPr lang="tr-TR" altLang="en-US" sz="1600" dirty="0">
                <a:latin typeface="Comic Sans MS" panose="030F0702030302020204" pitchFamily="66" charset="0"/>
              </a:rPr>
              <a:t> 2005; 365: 295-303.</a:t>
            </a:r>
            <a:endParaRPr lang="en-US" altLang="en-US" sz="1600" dirty="0">
              <a:latin typeface="Comic Sans MS" panose="030F0702030302020204" pitchFamily="66" charset="0"/>
            </a:endParaRPr>
          </a:p>
        </p:txBody>
      </p:sp>
    </p:spTree>
    <p:extLst>
      <p:ext uri="{BB962C8B-B14F-4D97-AF65-F5344CB8AC3E}">
        <p14:creationId xmlns:p14="http://schemas.microsoft.com/office/powerpoint/2010/main" val="301697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5"/>
          <p:cNvSpPr txBox="1">
            <a:spLocks noChangeArrowheads="1"/>
          </p:cNvSpPr>
          <p:nvPr/>
        </p:nvSpPr>
        <p:spPr bwMode="auto">
          <a:xfrm>
            <a:off x="107950" y="188913"/>
            <a:ext cx="8964613" cy="659765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200" b="1"/>
              <a:t> </a:t>
            </a:r>
            <a:endParaRPr lang="tr-TR" altLang="en-US" sz="3200" b="1"/>
          </a:p>
        </p:txBody>
      </p:sp>
      <p:sp>
        <p:nvSpPr>
          <p:cNvPr id="110595" name="Text Box 6"/>
          <p:cNvSpPr txBox="1">
            <a:spLocks noChangeArrowheads="1"/>
          </p:cNvSpPr>
          <p:nvPr/>
        </p:nvSpPr>
        <p:spPr bwMode="auto">
          <a:xfrm>
            <a:off x="433388" y="777875"/>
            <a:ext cx="81708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US" sz="3200" b="1" dirty="0">
                <a:solidFill>
                  <a:srgbClr val="A50021"/>
                </a:solidFill>
              </a:rPr>
              <a:t>Toplam</a:t>
            </a:r>
          </a:p>
          <a:p>
            <a:pPr algn="l" eaLnBrk="1" hangingPunct="1"/>
            <a:r>
              <a:rPr lang="tr-TR" altLang="en-US" sz="3200" b="1" dirty="0" err="1">
                <a:solidFill>
                  <a:srgbClr val="A50021"/>
                </a:solidFill>
              </a:rPr>
              <a:t>İnsidans</a:t>
            </a:r>
            <a:r>
              <a:rPr lang="tr-TR" altLang="en-US" sz="3200" b="1" dirty="0">
                <a:solidFill>
                  <a:srgbClr val="A50021"/>
                </a:solidFill>
              </a:rPr>
              <a:t> </a:t>
            </a:r>
            <a:r>
              <a:rPr lang="tr-TR" altLang="en-US" sz="3200" b="1" dirty="0" smtClean="0">
                <a:solidFill>
                  <a:srgbClr val="A50021"/>
                </a:solidFill>
              </a:rPr>
              <a:t>=                       </a:t>
            </a:r>
            <a:r>
              <a:rPr lang="tr-TR" altLang="en-US" sz="3200" b="1" dirty="0">
                <a:solidFill>
                  <a:srgbClr val="A50021"/>
                </a:solidFill>
              </a:rPr>
              <a:t>					  	 </a:t>
            </a:r>
            <a:r>
              <a:rPr lang="tr-TR" altLang="en-US" sz="2800" b="1" dirty="0"/>
              <a:t>x k</a:t>
            </a:r>
            <a:r>
              <a:rPr lang="tr-TR" altLang="en-US" sz="3200" b="1" dirty="0">
                <a:solidFill>
                  <a:srgbClr val="A50021"/>
                </a:solidFill>
              </a:rPr>
              <a:t> </a:t>
            </a:r>
          </a:p>
        </p:txBody>
      </p:sp>
      <p:sp>
        <p:nvSpPr>
          <p:cNvPr id="110596" name="Line 8"/>
          <p:cNvSpPr>
            <a:spLocks noChangeShapeType="1"/>
          </p:cNvSpPr>
          <p:nvPr/>
        </p:nvSpPr>
        <p:spPr bwMode="auto">
          <a:xfrm>
            <a:off x="2627313" y="1557338"/>
            <a:ext cx="5257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7" name="Text Box 11"/>
          <p:cNvSpPr txBox="1">
            <a:spLocks noChangeArrowheads="1"/>
          </p:cNvSpPr>
          <p:nvPr/>
        </p:nvSpPr>
        <p:spPr bwMode="auto">
          <a:xfrm>
            <a:off x="2986088" y="881063"/>
            <a:ext cx="4610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dirty="0">
                <a:solidFill>
                  <a:srgbClr val="336600"/>
                </a:solidFill>
              </a:rPr>
              <a:t>(Belirli bir sürede) hastalığa yakalan toplam kişi sayısı</a:t>
            </a:r>
          </a:p>
        </p:txBody>
      </p:sp>
      <p:sp>
        <p:nvSpPr>
          <p:cNvPr id="110598" name="Text Box 12"/>
          <p:cNvSpPr txBox="1">
            <a:spLocks noChangeArrowheads="1"/>
          </p:cNvSpPr>
          <p:nvPr/>
        </p:nvSpPr>
        <p:spPr bwMode="auto">
          <a:xfrm>
            <a:off x="3132138" y="1604963"/>
            <a:ext cx="46085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336600"/>
                </a:solidFill>
              </a:rPr>
              <a:t>İzlenen toplam kişi sayısı</a:t>
            </a:r>
          </a:p>
        </p:txBody>
      </p:sp>
      <p:sp>
        <p:nvSpPr>
          <p:cNvPr id="110599" name="Text Box 14"/>
          <p:cNvSpPr txBox="1">
            <a:spLocks noChangeArrowheads="1"/>
          </p:cNvSpPr>
          <p:nvPr/>
        </p:nvSpPr>
        <p:spPr bwMode="auto">
          <a:xfrm>
            <a:off x="3132138" y="2608263"/>
            <a:ext cx="4752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336600"/>
                </a:solidFill>
              </a:rPr>
              <a:t>Etkenle karşılaşan ve hastalığa yakalanan kişi sayısı</a:t>
            </a:r>
          </a:p>
        </p:txBody>
      </p:sp>
      <p:sp>
        <p:nvSpPr>
          <p:cNvPr id="110600" name="Line 20"/>
          <p:cNvSpPr>
            <a:spLocks noChangeShapeType="1"/>
          </p:cNvSpPr>
          <p:nvPr/>
        </p:nvSpPr>
        <p:spPr bwMode="auto">
          <a:xfrm>
            <a:off x="3059113" y="5661025"/>
            <a:ext cx="46085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1" name="Rectangle 30"/>
          <p:cNvSpPr>
            <a:spLocks noChangeArrowheads="1"/>
          </p:cNvSpPr>
          <p:nvPr/>
        </p:nvSpPr>
        <p:spPr bwMode="auto">
          <a:xfrm>
            <a:off x="755650" y="206375"/>
            <a:ext cx="7200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800">
                <a:solidFill>
                  <a:schemeClr val="accent2"/>
                </a:solidFill>
              </a:rPr>
              <a:t>Kohort Araştırmaları</a:t>
            </a:r>
          </a:p>
        </p:txBody>
      </p:sp>
      <p:sp>
        <p:nvSpPr>
          <p:cNvPr id="110602" name="Text Box 31"/>
          <p:cNvSpPr txBox="1">
            <a:spLocks noChangeArrowheads="1"/>
          </p:cNvSpPr>
          <p:nvPr/>
        </p:nvSpPr>
        <p:spPr bwMode="auto">
          <a:xfrm>
            <a:off x="144463" y="2565400"/>
            <a:ext cx="838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US" sz="3200" b="1" dirty="0">
                <a:solidFill>
                  <a:srgbClr val="A50021"/>
                </a:solidFill>
              </a:rPr>
              <a:t>Etken (+)</a:t>
            </a:r>
          </a:p>
          <a:p>
            <a:pPr algn="l" eaLnBrk="1" hangingPunct="1"/>
            <a:r>
              <a:rPr lang="tr-TR" altLang="en-US" sz="3200" b="1" dirty="0" err="1">
                <a:solidFill>
                  <a:srgbClr val="A50021"/>
                </a:solidFill>
              </a:rPr>
              <a:t>İnsidans</a:t>
            </a:r>
            <a:r>
              <a:rPr lang="tr-TR" altLang="en-US" sz="3200" b="1" dirty="0">
                <a:solidFill>
                  <a:srgbClr val="A50021"/>
                </a:solidFill>
              </a:rPr>
              <a:t> hızı </a:t>
            </a:r>
            <a:r>
              <a:rPr lang="tr-TR" altLang="en-US" sz="3200" b="1" dirty="0" smtClean="0">
                <a:solidFill>
                  <a:srgbClr val="A50021"/>
                </a:solidFill>
              </a:rPr>
              <a:t>=                    </a:t>
            </a:r>
            <a:r>
              <a:rPr lang="tr-TR" altLang="en-US" sz="3200" b="1" dirty="0">
                <a:solidFill>
                  <a:srgbClr val="A50021"/>
                </a:solidFill>
              </a:rPr>
              <a:t>				  	   </a:t>
            </a:r>
            <a:r>
              <a:rPr lang="tr-TR" altLang="en-US" sz="2800" b="1" dirty="0"/>
              <a:t>x k</a:t>
            </a:r>
            <a:r>
              <a:rPr lang="tr-TR" altLang="en-US" sz="3200" b="1" dirty="0">
                <a:solidFill>
                  <a:srgbClr val="A50021"/>
                </a:solidFill>
              </a:rPr>
              <a:t> </a:t>
            </a:r>
          </a:p>
        </p:txBody>
      </p:sp>
      <p:sp>
        <p:nvSpPr>
          <p:cNvPr id="110603" name="Line 32"/>
          <p:cNvSpPr>
            <a:spLocks noChangeShapeType="1"/>
          </p:cNvSpPr>
          <p:nvPr/>
        </p:nvSpPr>
        <p:spPr bwMode="auto">
          <a:xfrm>
            <a:off x="3132138" y="3355975"/>
            <a:ext cx="4608512"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4" name="Text Box 33"/>
          <p:cNvSpPr txBox="1">
            <a:spLocks noChangeArrowheads="1"/>
          </p:cNvSpPr>
          <p:nvPr/>
        </p:nvSpPr>
        <p:spPr bwMode="auto">
          <a:xfrm>
            <a:off x="107950" y="4868863"/>
            <a:ext cx="87137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US" sz="3200" b="1" dirty="0">
                <a:solidFill>
                  <a:srgbClr val="A50021"/>
                </a:solidFill>
              </a:rPr>
              <a:t>Etken (–)</a:t>
            </a:r>
          </a:p>
          <a:p>
            <a:pPr algn="l" eaLnBrk="1" hangingPunct="1"/>
            <a:r>
              <a:rPr lang="tr-TR" altLang="en-US" sz="3200" b="1" dirty="0" err="1">
                <a:solidFill>
                  <a:srgbClr val="A50021"/>
                </a:solidFill>
              </a:rPr>
              <a:t>İnsidans</a:t>
            </a:r>
            <a:r>
              <a:rPr lang="tr-TR" altLang="en-US" sz="3200" b="1" dirty="0">
                <a:solidFill>
                  <a:srgbClr val="A50021"/>
                </a:solidFill>
              </a:rPr>
              <a:t> hızı </a:t>
            </a:r>
            <a:r>
              <a:rPr lang="tr-TR" altLang="en-US" sz="3200" b="1" dirty="0" smtClean="0">
                <a:solidFill>
                  <a:srgbClr val="A50021"/>
                </a:solidFill>
              </a:rPr>
              <a:t>=                    </a:t>
            </a:r>
            <a:r>
              <a:rPr lang="tr-TR" altLang="en-US" sz="3200" b="1" dirty="0">
                <a:solidFill>
                  <a:srgbClr val="A50021"/>
                </a:solidFill>
              </a:rPr>
              <a:t>				  	    </a:t>
            </a:r>
            <a:r>
              <a:rPr lang="tr-TR" altLang="en-US" sz="2800" b="1" dirty="0"/>
              <a:t>x k</a:t>
            </a:r>
            <a:r>
              <a:rPr lang="tr-TR" altLang="en-US" sz="3200" b="1" dirty="0">
                <a:solidFill>
                  <a:srgbClr val="A50021"/>
                </a:solidFill>
              </a:rPr>
              <a:t> </a:t>
            </a:r>
          </a:p>
        </p:txBody>
      </p:sp>
      <p:sp>
        <p:nvSpPr>
          <p:cNvPr id="110605" name="Text Box 34"/>
          <p:cNvSpPr txBox="1">
            <a:spLocks noChangeArrowheads="1"/>
          </p:cNvSpPr>
          <p:nvPr/>
        </p:nvSpPr>
        <p:spPr bwMode="auto">
          <a:xfrm>
            <a:off x="3203575" y="3400425"/>
            <a:ext cx="38893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336600"/>
                </a:solidFill>
              </a:rPr>
              <a:t>Etkenle karşılaşan izlenen kişi sayısı</a:t>
            </a:r>
          </a:p>
        </p:txBody>
      </p:sp>
      <p:sp>
        <p:nvSpPr>
          <p:cNvPr id="110606" name="Text Box 36"/>
          <p:cNvSpPr txBox="1">
            <a:spLocks noChangeArrowheads="1"/>
          </p:cNvSpPr>
          <p:nvPr/>
        </p:nvSpPr>
        <p:spPr bwMode="auto">
          <a:xfrm>
            <a:off x="3276600" y="4840288"/>
            <a:ext cx="4752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336600"/>
                </a:solidFill>
              </a:rPr>
              <a:t>Etkenle karşılaşmayan grupta hastalığa yakalanan kişi sayısı</a:t>
            </a:r>
          </a:p>
        </p:txBody>
      </p:sp>
      <p:sp>
        <p:nvSpPr>
          <p:cNvPr id="110607" name="Text Box 37"/>
          <p:cNvSpPr txBox="1">
            <a:spLocks noChangeArrowheads="1"/>
          </p:cNvSpPr>
          <p:nvPr/>
        </p:nvSpPr>
        <p:spPr bwMode="auto">
          <a:xfrm>
            <a:off x="3203575" y="5776913"/>
            <a:ext cx="46085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336600"/>
                </a:solidFill>
              </a:rPr>
              <a:t>Etkenle karşılaşmayan izlenen tüm kişilerin sayısı</a:t>
            </a:r>
          </a:p>
        </p:txBody>
      </p:sp>
    </p:spTree>
    <p:extLst>
      <p:ext uri="{BB962C8B-B14F-4D97-AF65-F5344CB8AC3E}">
        <p14:creationId xmlns:p14="http://schemas.microsoft.com/office/powerpoint/2010/main" val="316018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tr-TR" altLang="en-US" sz="3600" smtClean="0">
                <a:solidFill>
                  <a:srgbClr val="7030A0"/>
                </a:solidFill>
              </a:rPr>
              <a:t>ARAŞTIRMA YAPMANIN TEMEL İLKELERİ</a:t>
            </a:r>
            <a:endParaRPr lang="en-US" altLang="en-US" sz="3600" smtClean="0">
              <a:solidFill>
                <a:srgbClr val="7030A0"/>
              </a:solidFill>
            </a:endParaRPr>
          </a:p>
        </p:txBody>
      </p:sp>
      <p:sp>
        <p:nvSpPr>
          <p:cNvPr id="36867" name="Rectangle 3"/>
          <p:cNvSpPr>
            <a:spLocks noGrp="1" noChangeArrowheads="1"/>
          </p:cNvSpPr>
          <p:nvPr>
            <p:ph idx="1"/>
          </p:nvPr>
        </p:nvSpPr>
        <p:spPr>
          <a:xfrm>
            <a:off x="566670" y="2194755"/>
            <a:ext cx="8680361" cy="3332816"/>
          </a:xfrm>
        </p:spPr>
        <p:txBody>
          <a:bodyPr>
            <a:noAutofit/>
          </a:bodyPr>
          <a:lstStyle/>
          <a:p>
            <a:pPr eaLnBrk="1" hangingPunct="1">
              <a:lnSpc>
                <a:spcPct val="90000"/>
              </a:lnSpc>
              <a:buClr>
                <a:srgbClr val="FFFF66"/>
              </a:buClr>
              <a:buFont typeface="Wingdings" panose="05000000000000000000" pitchFamily="2" charset="2"/>
              <a:buChar char="Ø"/>
              <a:defRPr/>
            </a:pPr>
            <a:r>
              <a:rPr lang="tr-TR" dirty="0" smtClean="0">
                <a:effectLst>
                  <a:outerShdw blurRad="38100" dist="38100" dir="2700000" algn="tl">
                    <a:srgbClr val="000000"/>
                  </a:outerShdw>
                </a:effectLst>
                <a:latin typeface="Arial" pitchFamily="34" charset="0"/>
              </a:rPr>
              <a:t> </a:t>
            </a:r>
            <a:r>
              <a:rPr lang="tr-TR" dirty="0" smtClean="0">
                <a:latin typeface="+mj-lt"/>
              </a:rPr>
              <a:t>Katılan kişilere maddi/manevi zarar vermemeli</a:t>
            </a:r>
          </a:p>
          <a:p>
            <a:pPr eaLnBrk="1" hangingPunct="1">
              <a:lnSpc>
                <a:spcPct val="90000"/>
              </a:lnSpc>
              <a:buClr>
                <a:srgbClr val="FFFF66"/>
              </a:buClr>
              <a:buFont typeface="Wingdings" panose="05000000000000000000" pitchFamily="2" charset="2"/>
              <a:buChar char="Ø"/>
              <a:defRPr/>
            </a:pPr>
            <a:r>
              <a:rPr lang="tr-TR" dirty="0" smtClean="0">
                <a:latin typeface="+mj-lt"/>
              </a:rPr>
              <a:t> Kişiler uygulamalardan haberdar edilmeli ve  </a:t>
            </a:r>
            <a:r>
              <a:rPr lang="tr-TR" dirty="0">
                <a:latin typeface="+mj-lt"/>
              </a:rPr>
              <a:t>i</a:t>
            </a:r>
            <a:r>
              <a:rPr lang="tr-TR" dirty="0" smtClean="0">
                <a:latin typeface="+mj-lt"/>
              </a:rPr>
              <a:t>zin alınmalı</a:t>
            </a:r>
          </a:p>
          <a:p>
            <a:pPr eaLnBrk="1" hangingPunct="1">
              <a:lnSpc>
                <a:spcPct val="90000"/>
              </a:lnSpc>
              <a:buClr>
                <a:srgbClr val="FFFF66"/>
              </a:buClr>
              <a:buFont typeface="Wingdings" panose="05000000000000000000" pitchFamily="2" charset="2"/>
              <a:buChar char="Ø"/>
              <a:defRPr/>
            </a:pPr>
            <a:r>
              <a:rPr lang="tr-TR" dirty="0" smtClean="0">
                <a:latin typeface="+mj-lt"/>
              </a:rPr>
              <a:t> Toplanan bilgiler amacı dışında   kullanılmamalı</a:t>
            </a:r>
          </a:p>
          <a:p>
            <a:pPr eaLnBrk="1" hangingPunct="1">
              <a:lnSpc>
                <a:spcPct val="90000"/>
              </a:lnSpc>
              <a:buClr>
                <a:srgbClr val="FFFF66"/>
              </a:buClr>
              <a:buFont typeface="Wingdings" panose="05000000000000000000" pitchFamily="2" charset="2"/>
              <a:buChar char="Ø"/>
              <a:defRPr/>
            </a:pPr>
            <a:r>
              <a:rPr lang="tr-TR" dirty="0" smtClean="0">
                <a:latin typeface="+mj-lt"/>
              </a:rPr>
              <a:t> Araştırmanın tüm aşamaları tarafsız olarak yürütülmeli</a:t>
            </a:r>
          </a:p>
          <a:p>
            <a:pPr eaLnBrk="1" hangingPunct="1">
              <a:lnSpc>
                <a:spcPct val="90000"/>
              </a:lnSpc>
              <a:buClr>
                <a:srgbClr val="FFFF66"/>
              </a:buClr>
              <a:buFont typeface="Wingdings" panose="05000000000000000000" pitchFamily="2" charset="2"/>
              <a:buChar char="Ø"/>
              <a:defRPr/>
            </a:pPr>
            <a:r>
              <a:rPr lang="tr-TR" dirty="0" smtClean="0">
                <a:latin typeface="+mj-lt"/>
              </a:rPr>
              <a:t> Sonuçlar “sadece” araştırmanın uygulandığı gruba </a:t>
            </a:r>
            <a:r>
              <a:rPr lang="tr-TR" dirty="0" err="1" smtClean="0">
                <a:latin typeface="+mj-lt"/>
              </a:rPr>
              <a:t>genellenmeli</a:t>
            </a:r>
            <a:endParaRPr lang="en-US" dirty="0" smtClean="0">
              <a:latin typeface="+mj-lt"/>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71DBD2-97D5-43B9-95E9-EDD32AF1019A}" type="slidenum">
              <a:rPr lang="en-US" altLang="en-US">
                <a:latin typeface="Comic Sans MS" panose="030F0702030302020204" pitchFamily="66" charset="0"/>
              </a:rPr>
              <a:pPr eaLnBrk="1" hangingPunct="1"/>
              <a:t>4</a:t>
            </a:fld>
            <a:endParaRPr lang="en-US" altLang="en-US">
              <a:latin typeface="Comic Sans MS" panose="030F0702030302020204" pitchFamily="66" charset="0"/>
            </a:endParaRPr>
          </a:p>
        </p:txBody>
      </p:sp>
    </p:spTree>
    <p:extLst>
      <p:ext uri="{BB962C8B-B14F-4D97-AF65-F5344CB8AC3E}">
        <p14:creationId xmlns:p14="http://schemas.microsoft.com/office/powerpoint/2010/main" val="1203101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07950" y="188913"/>
            <a:ext cx="8964613" cy="659765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200" b="1"/>
              <a:t> </a:t>
            </a:r>
            <a:endParaRPr lang="tr-TR" altLang="en-US" sz="3200" b="1"/>
          </a:p>
        </p:txBody>
      </p:sp>
      <p:sp>
        <p:nvSpPr>
          <p:cNvPr id="111619" name="Text Box 3"/>
          <p:cNvSpPr txBox="1">
            <a:spLocks noChangeArrowheads="1"/>
          </p:cNvSpPr>
          <p:nvPr/>
        </p:nvSpPr>
        <p:spPr bwMode="auto">
          <a:xfrm>
            <a:off x="433388" y="620713"/>
            <a:ext cx="84597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US" sz="3200" b="1" dirty="0">
                <a:solidFill>
                  <a:srgbClr val="A50021"/>
                </a:solidFill>
              </a:rPr>
              <a:t>Rölatif Risk =	</a:t>
            </a:r>
            <a:r>
              <a:rPr lang="tr-TR" altLang="en-US" sz="3200" b="1" dirty="0" smtClean="0">
                <a:solidFill>
                  <a:srgbClr val="A50021"/>
                </a:solidFill>
              </a:rPr>
              <a:t>                 </a:t>
            </a:r>
            <a:r>
              <a:rPr lang="tr-TR" altLang="en-US" sz="3200" b="1" dirty="0">
                <a:solidFill>
                  <a:srgbClr val="A50021"/>
                </a:solidFill>
              </a:rPr>
              <a:t>				   </a:t>
            </a:r>
            <a:r>
              <a:rPr lang="tr-TR" altLang="en-US" sz="2800" b="1" dirty="0"/>
              <a:t>x k</a:t>
            </a:r>
            <a:r>
              <a:rPr lang="tr-TR" altLang="en-US" sz="3200" b="1" dirty="0">
                <a:solidFill>
                  <a:srgbClr val="A50021"/>
                </a:solidFill>
              </a:rPr>
              <a:t> </a:t>
            </a:r>
          </a:p>
        </p:txBody>
      </p:sp>
      <p:sp>
        <p:nvSpPr>
          <p:cNvPr id="111620" name="Line 4"/>
          <p:cNvSpPr>
            <a:spLocks noChangeShapeType="1"/>
          </p:cNvSpPr>
          <p:nvPr/>
        </p:nvSpPr>
        <p:spPr bwMode="auto">
          <a:xfrm>
            <a:off x="3276600" y="981075"/>
            <a:ext cx="37433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21" name="Text Box 5"/>
          <p:cNvSpPr txBox="1">
            <a:spLocks noChangeArrowheads="1"/>
          </p:cNvSpPr>
          <p:nvPr/>
        </p:nvSpPr>
        <p:spPr bwMode="auto">
          <a:xfrm>
            <a:off x="3348038" y="333375"/>
            <a:ext cx="38877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dirty="0">
                <a:solidFill>
                  <a:srgbClr val="336600"/>
                </a:solidFill>
              </a:rPr>
              <a:t>Etkenle karşılaşan grubun </a:t>
            </a:r>
            <a:r>
              <a:rPr lang="tr-TR" altLang="en-US" sz="2400" b="1" dirty="0" err="1">
                <a:solidFill>
                  <a:srgbClr val="336600"/>
                </a:solidFill>
              </a:rPr>
              <a:t>insidans</a:t>
            </a:r>
            <a:r>
              <a:rPr lang="tr-TR" altLang="en-US" sz="2400" b="1" dirty="0">
                <a:solidFill>
                  <a:srgbClr val="336600"/>
                </a:solidFill>
              </a:rPr>
              <a:t> hızı</a:t>
            </a:r>
          </a:p>
        </p:txBody>
      </p:sp>
      <p:sp>
        <p:nvSpPr>
          <p:cNvPr id="111622" name="Text Box 6"/>
          <p:cNvSpPr txBox="1">
            <a:spLocks noChangeArrowheads="1"/>
          </p:cNvSpPr>
          <p:nvPr/>
        </p:nvSpPr>
        <p:spPr bwMode="auto">
          <a:xfrm>
            <a:off x="3348038" y="1052513"/>
            <a:ext cx="41036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336600"/>
                </a:solidFill>
              </a:rPr>
              <a:t>Etkenle karşılaşmayan grubun insidans hızı</a:t>
            </a:r>
          </a:p>
        </p:txBody>
      </p:sp>
      <p:sp>
        <p:nvSpPr>
          <p:cNvPr id="111623" name="Text Box 7"/>
          <p:cNvSpPr txBox="1">
            <a:spLocks noChangeArrowheads="1"/>
          </p:cNvSpPr>
          <p:nvPr/>
        </p:nvSpPr>
        <p:spPr bwMode="auto">
          <a:xfrm>
            <a:off x="250825" y="2932113"/>
            <a:ext cx="5976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US" sz="3200" b="1" dirty="0">
                <a:solidFill>
                  <a:srgbClr val="A50021"/>
                </a:solidFill>
              </a:rPr>
              <a:t>Atfedilen Risk </a:t>
            </a:r>
            <a:r>
              <a:rPr lang="tr-TR" altLang="en-US" sz="3200" b="1" dirty="0" smtClean="0">
                <a:solidFill>
                  <a:srgbClr val="A50021"/>
                </a:solidFill>
              </a:rPr>
              <a:t>=          </a:t>
            </a:r>
            <a:r>
              <a:rPr lang="tr-TR" altLang="en-US" sz="3200" b="1" dirty="0">
                <a:solidFill>
                  <a:srgbClr val="A50021"/>
                </a:solidFill>
              </a:rPr>
              <a:t>			</a:t>
            </a:r>
            <a:r>
              <a:rPr lang="tr-TR" altLang="en-US" sz="3600" b="1" dirty="0">
                <a:solidFill>
                  <a:srgbClr val="A50021"/>
                </a:solidFill>
              </a:rPr>
              <a:t>–</a:t>
            </a:r>
            <a:r>
              <a:rPr lang="tr-TR" altLang="en-US" sz="3200" b="1" dirty="0">
                <a:solidFill>
                  <a:srgbClr val="A50021"/>
                </a:solidFill>
              </a:rPr>
              <a:t> </a:t>
            </a:r>
          </a:p>
        </p:txBody>
      </p:sp>
      <p:sp>
        <p:nvSpPr>
          <p:cNvPr id="111624" name="Text Box 8"/>
          <p:cNvSpPr txBox="1">
            <a:spLocks noChangeArrowheads="1"/>
          </p:cNvSpPr>
          <p:nvPr/>
        </p:nvSpPr>
        <p:spPr bwMode="auto">
          <a:xfrm>
            <a:off x="3563938" y="2565400"/>
            <a:ext cx="20875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336600"/>
                </a:solidFill>
              </a:rPr>
              <a:t>Etkenle karşılaşan grubun insidans hızı</a:t>
            </a:r>
          </a:p>
        </p:txBody>
      </p:sp>
      <p:sp>
        <p:nvSpPr>
          <p:cNvPr id="111625" name="AutoShape 9"/>
          <p:cNvSpPr>
            <a:spLocks noChangeArrowheads="1"/>
          </p:cNvSpPr>
          <p:nvPr/>
        </p:nvSpPr>
        <p:spPr bwMode="auto">
          <a:xfrm>
            <a:off x="3492500" y="2492375"/>
            <a:ext cx="2159000" cy="1368425"/>
          </a:xfrm>
          <a:prstGeom prst="bracketPair">
            <a:avLst>
              <a:gd name="adj" fmla="val 16667"/>
            </a:avLst>
          </a:prstGeom>
          <a:noFill/>
          <a:ln w="38100">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336600"/>
              </a:solidFill>
            </a:endParaRPr>
          </a:p>
        </p:txBody>
      </p:sp>
      <p:sp>
        <p:nvSpPr>
          <p:cNvPr id="111626" name="Text Box 10"/>
          <p:cNvSpPr txBox="1">
            <a:spLocks noChangeArrowheads="1"/>
          </p:cNvSpPr>
          <p:nvPr/>
        </p:nvSpPr>
        <p:spPr bwMode="auto">
          <a:xfrm>
            <a:off x="6372225" y="2565400"/>
            <a:ext cx="24479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336600"/>
                </a:solidFill>
              </a:rPr>
              <a:t>Etkenle karşılaşmayan grubun insidans hızı</a:t>
            </a:r>
          </a:p>
        </p:txBody>
      </p:sp>
      <p:sp>
        <p:nvSpPr>
          <p:cNvPr id="111627" name="AutoShape 11"/>
          <p:cNvSpPr>
            <a:spLocks noChangeArrowheads="1"/>
          </p:cNvSpPr>
          <p:nvPr/>
        </p:nvSpPr>
        <p:spPr bwMode="auto">
          <a:xfrm>
            <a:off x="6300788" y="2492375"/>
            <a:ext cx="2447925" cy="1368425"/>
          </a:xfrm>
          <a:prstGeom prst="bracketPair">
            <a:avLst>
              <a:gd name="adj" fmla="val 16667"/>
            </a:avLst>
          </a:prstGeom>
          <a:noFill/>
          <a:ln w="38100">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336600"/>
              </a:solidFill>
            </a:endParaRPr>
          </a:p>
        </p:txBody>
      </p:sp>
      <p:sp>
        <p:nvSpPr>
          <p:cNvPr id="111628" name="Text Box 12"/>
          <p:cNvSpPr txBox="1">
            <a:spLocks noChangeArrowheads="1"/>
          </p:cNvSpPr>
          <p:nvPr/>
        </p:nvSpPr>
        <p:spPr bwMode="auto">
          <a:xfrm>
            <a:off x="322263" y="4741863"/>
            <a:ext cx="30257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70000"/>
              </a:lnSpc>
            </a:pPr>
            <a:r>
              <a:rPr lang="tr-TR" altLang="en-US" sz="3200" b="1">
                <a:solidFill>
                  <a:srgbClr val="A50021"/>
                </a:solidFill>
              </a:rPr>
              <a:t>Korunabilirlik</a:t>
            </a:r>
          </a:p>
          <a:p>
            <a:pPr algn="r" eaLnBrk="1" hangingPunct="1">
              <a:lnSpc>
                <a:spcPct val="70000"/>
              </a:lnSpc>
            </a:pPr>
            <a:r>
              <a:rPr lang="tr-TR" altLang="en-US" sz="3200" b="1">
                <a:solidFill>
                  <a:srgbClr val="A50021"/>
                </a:solidFill>
              </a:rPr>
              <a:t>Hızı =</a:t>
            </a:r>
            <a:endParaRPr lang="tr-TR" altLang="en-US" b="1">
              <a:solidFill>
                <a:srgbClr val="A50021"/>
              </a:solidFill>
            </a:endParaRPr>
          </a:p>
        </p:txBody>
      </p:sp>
      <p:sp>
        <p:nvSpPr>
          <p:cNvPr id="111629" name="Line 13"/>
          <p:cNvSpPr>
            <a:spLocks noChangeShapeType="1"/>
          </p:cNvSpPr>
          <p:nvPr/>
        </p:nvSpPr>
        <p:spPr bwMode="auto">
          <a:xfrm>
            <a:off x="3492500" y="5300663"/>
            <a:ext cx="525621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30" name="Text Box 14"/>
          <p:cNvSpPr txBox="1">
            <a:spLocks noChangeArrowheads="1"/>
          </p:cNvSpPr>
          <p:nvPr/>
        </p:nvSpPr>
        <p:spPr bwMode="auto">
          <a:xfrm>
            <a:off x="3419475" y="4581525"/>
            <a:ext cx="26654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336600"/>
                </a:solidFill>
              </a:rPr>
              <a:t>Etken (+) grubun insidans hızı</a:t>
            </a:r>
          </a:p>
        </p:txBody>
      </p:sp>
      <p:sp>
        <p:nvSpPr>
          <p:cNvPr id="111631" name="AutoShape 15"/>
          <p:cNvSpPr>
            <a:spLocks noChangeArrowheads="1"/>
          </p:cNvSpPr>
          <p:nvPr/>
        </p:nvSpPr>
        <p:spPr bwMode="auto">
          <a:xfrm>
            <a:off x="3419475" y="4508500"/>
            <a:ext cx="2520950" cy="719138"/>
          </a:xfrm>
          <a:prstGeom prst="bracketPair">
            <a:avLst>
              <a:gd name="adj" fmla="val 16667"/>
            </a:avLst>
          </a:prstGeom>
          <a:noFill/>
          <a:ln w="38100">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336600"/>
              </a:solidFill>
            </a:endParaRPr>
          </a:p>
        </p:txBody>
      </p:sp>
      <p:sp>
        <p:nvSpPr>
          <p:cNvPr id="111632" name="Text Box 16"/>
          <p:cNvSpPr txBox="1">
            <a:spLocks noChangeArrowheads="1"/>
          </p:cNvSpPr>
          <p:nvPr/>
        </p:nvSpPr>
        <p:spPr bwMode="auto">
          <a:xfrm>
            <a:off x="5940425" y="4581525"/>
            <a:ext cx="43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3600" b="1">
                <a:solidFill>
                  <a:srgbClr val="A50021"/>
                </a:solidFill>
              </a:rPr>
              <a:t>–</a:t>
            </a:r>
          </a:p>
        </p:txBody>
      </p:sp>
      <p:sp>
        <p:nvSpPr>
          <p:cNvPr id="111633" name="Text Box 17"/>
          <p:cNvSpPr txBox="1">
            <a:spLocks noChangeArrowheads="1"/>
          </p:cNvSpPr>
          <p:nvPr/>
        </p:nvSpPr>
        <p:spPr bwMode="auto">
          <a:xfrm>
            <a:off x="6300788" y="4581525"/>
            <a:ext cx="2665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336600"/>
                </a:solidFill>
              </a:rPr>
              <a:t>Etken (–) grubun insidans hızı</a:t>
            </a:r>
          </a:p>
        </p:txBody>
      </p:sp>
      <p:sp>
        <p:nvSpPr>
          <p:cNvPr id="111634" name="AutoShape 18"/>
          <p:cNvSpPr>
            <a:spLocks noChangeArrowheads="1"/>
          </p:cNvSpPr>
          <p:nvPr/>
        </p:nvSpPr>
        <p:spPr bwMode="auto">
          <a:xfrm>
            <a:off x="6372225" y="4508500"/>
            <a:ext cx="2520950" cy="719138"/>
          </a:xfrm>
          <a:prstGeom prst="bracketPair">
            <a:avLst>
              <a:gd name="adj" fmla="val 16667"/>
            </a:avLst>
          </a:prstGeom>
          <a:noFill/>
          <a:ln w="38100">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336600"/>
              </a:solidFill>
            </a:endParaRPr>
          </a:p>
        </p:txBody>
      </p:sp>
      <p:sp>
        <p:nvSpPr>
          <p:cNvPr id="111635" name="Text Box 19"/>
          <p:cNvSpPr txBox="1">
            <a:spLocks noChangeArrowheads="1"/>
          </p:cNvSpPr>
          <p:nvPr/>
        </p:nvSpPr>
        <p:spPr bwMode="auto">
          <a:xfrm>
            <a:off x="3563938" y="5345113"/>
            <a:ext cx="51847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336600"/>
                </a:solidFill>
              </a:rPr>
              <a:t>Etkenle karşılaşan grubun insidans hızı</a:t>
            </a:r>
          </a:p>
        </p:txBody>
      </p:sp>
      <p:sp>
        <p:nvSpPr>
          <p:cNvPr id="111636" name="Text Box 20"/>
          <p:cNvSpPr txBox="1">
            <a:spLocks noChangeArrowheads="1"/>
          </p:cNvSpPr>
          <p:nvPr/>
        </p:nvSpPr>
        <p:spPr bwMode="auto">
          <a:xfrm>
            <a:off x="250825" y="1628775"/>
            <a:ext cx="86423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000" b="1">
                <a:solidFill>
                  <a:schemeClr val="accent2"/>
                </a:solidFill>
              </a:rPr>
              <a:t>RR : Etkenle karşılaşanların, karşılaşmayanlara göre hastalık riski kaç kat fazla... 1’den ne kadar büyükse etkenle hastalık arasında o kadar ilişki vardır.</a:t>
            </a:r>
          </a:p>
        </p:txBody>
      </p:sp>
      <p:sp>
        <p:nvSpPr>
          <p:cNvPr id="111637" name="Text Box 21"/>
          <p:cNvSpPr txBox="1">
            <a:spLocks noChangeArrowheads="1"/>
          </p:cNvSpPr>
          <p:nvPr/>
        </p:nvSpPr>
        <p:spPr bwMode="auto">
          <a:xfrm>
            <a:off x="323850" y="3933825"/>
            <a:ext cx="741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000" b="1">
                <a:solidFill>
                  <a:schemeClr val="accent2"/>
                </a:solidFill>
              </a:rPr>
              <a:t>AR : Etkene atfedilen risk; etken ortadan kaldırılınca insidans ne olacak...</a:t>
            </a:r>
          </a:p>
        </p:txBody>
      </p:sp>
      <p:sp>
        <p:nvSpPr>
          <p:cNvPr id="111638" name="Text Box 22"/>
          <p:cNvSpPr txBox="1">
            <a:spLocks noChangeArrowheads="1"/>
          </p:cNvSpPr>
          <p:nvPr/>
        </p:nvSpPr>
        <p:spPr bwMode="auto">
          <a:xfrm>
            <a:off x="323850" y="6021388"/>
            <a:ext cx="8064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000" b="1">
                <a:solidFill>
                  <a:schemeClr val="accent2"/>
                </a:solidFill>
              </a:rPr>
              <a:t>KH : Atfedilen Risk’in farklı bir ifadesi; Koruyucu önlemler alındığında 106 kişiden ne kadarı korunabilecek... </a:t>
            </a:r>
          </a:p>
        </p:txBody>
      </p:sp>
    </p:spTree>
    <p:extLst>
      <p:ext uri="{BB962C8B-B14F-4D97-AF65-F5344CB8AC3E}">
        <p14:creationId xmlns:p14="http://schemas.microsoft.com/office/powerpoint/2010/main" val="3299247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8787" name="Rectangle 3"/>
          <p:cNvSpPr>
            <a:spLocks noChangeArrowheads="1"/>
          </p:cNvSpPr>
          <p:nvPr/>
        </p:nvSpPr>
        <p:spPr bwMode="auto">
          <a:xfrm>
            <a:off x="904009" y="-77932"/>
            <a:ext cx="8749146" cy="5792788"/>
          </a:xfrm>
          <a:prstGeom prst="rect">
            <a:avLst/>
          </a:prstGeom>
          <a:noFill/>
          <a:ln w="9525">
            <a:noFill/>
            <a:miter lim="800000"/>
            <a:headEnd/>
            <a:tailEnd/>
          </a:ln>
        </p:spPr>
        <p:txBody>
          <a:bodyPr/>
          <a:lstStyle/>
          <a:p>
            <a:pPr marL="342900" indent="-342900">
              <a:lnSpc>
                <a:spcPct val="170000"/>
              </a:lnSpc>
              <a:spcBef>
                <a:spcPct val="20000"/>
              </a:spcBef>
              <a:defRPr/>
            </a:pPr>
            <a:r>
              <a:rPr lang="tr-TR" sz="4400" dirty="0">
                <a:solidFill>
                  <a:schemeClr val="accent2"/>
                </a:solidFill>
                <a:latin typeface="+mj-lt"/>
              </a:rPr>
              <a:t>Araştırma kohortlarının seçimi</a:t>
            </a:r>
          </a:p>
          <a:p>
            <a:pPr marL="742950" lvl="1" indent="-285750" algn="l">
              <a:lnSpc>
                <a:spcPct val="120000"/>
              </a:lnSpc>
              <a:spcBef>
                <a:spcPct val="20000"/>
              </a:spcBef>
              <a:defRPr/>
            </a:pPr>
            <a:endParaRPr lang="tr-TR" sz="2800" b="1" dirty="0">
              <a:latin typeface="Arial" charset="0"/>
            </a:endParaRPr>
          </a:p>
          <a:p>
            <a:pPr marL="742950" lvl="1" indent="-285750" algn="l">
              <a:lnSpc>
                <a:spcPct val="120000"/>
              </a:lnSpc>
              <a:spcBef>
                <a:spcPct val="20000"/>
              </a:spcBef>
              <a:buFontTx/>
              <a:buChar char="–"/>
              <a:defRPr/>
            </a:pPr>
            <a:r>
              <a:rPr lang="tr-TR" sz="3200" b="1" dirty="0">
                <a:latin typeface="+mj-lt"/>
              </a:rPr>
              <a:t> </a:t>
            </a:r>
            <a:r>
              <a:rPr lang="tr-TR" sz="3200" dirty="0">
                <a:latin typeface="+mj-lt"/>
              </a:rPr>
              <a:t>Çeşitli meslek grupları</a:t>
            </a:r>
          </a:p>
          <a:p>
            <a:pPr marL="742950" lvl="1" indent="-285750" algn="l">
              <a:lnSpc>
                <a:spcPct val="120000"/>
              </a:lnSpc>
              <a:spcBef>
                <a:spcPct val="20000"/>
              </a:spcBef>
              <a:buFontTx/>
              <a:buChar char="–"/>
              <a:defRPr/>
            </a:pPr>
            <a:r>
              <a:rPr lang="tr-TR" sz="3200" dirty="0">
                <a:latin typeface="+mj-lt"/>
              </a:rPr>
              <a:t>Gönüllüler, sigortalılar, vb...</a:t>
            </a:r>
          </a:p>
          <a:p>
            <a:pPr marL="742950" lvl="1" indent="-285750" algn="l">
              <a:lnSpc>
                <a:spcPct val="120000"/>
              </a:lnSpc>
              <a:spcBef>
                <a:spcPct val="20000"/>
              </a:spcBef>
              <a:buFontTx/>
              <a:buChar char="–"/>
              <a:defRPr/>
            </a:pPr>
            <a:r>
              <a:rPr lang="tr-TR" sz="3200" dirty="0">
                <a:latin typeface="+mj-lt"/>
              </a:rPr>
              <a:t>Coğrafi sınırlarla belirlenen kohort (Framingham)</a:t>
            </a:r>
          </a:p>
          <a:p>
            <a:pPr marL="742950" lvl="1" indent="-285750" algn="l">
              <a:lnSpc>
                <a:spcPct val="120000"/>
              </a:lnSpc>
              <a:spcBef>
                <a:spcPct val="20000"/>
              </a:spcBef>
              <a:buFontTx/>
              <a:buChar char="–"/>
              <a:defRPr/>
            </a:pPr>
            <a:r>
              <a:rPr lang="tr-TR" sz="3200" dirty="0">
                <a:latin typeface="+mj-lt"/>
              </a:rPr>
              <a:t>Diğer bazı gruplar (ör;yoğun bakım hastaları)</a:t>
            </a:r>
            <a:endParaRPr lang="en-US" sz="3200" dirty="0">
              <a:latin typeface="+mj-lt"/>
            </a:endParaRPr>
          </a:p>
        </p:txBody>
      </p:sp>
    </p:spTree>
    <p:extLst>
      <p:ext uri="{BB962C8B-B14F-4D97-AF65-F5344CB8AC3E}">
        <p14:creationId xmlns:p14="http://schemas.microsoft.com/office/powerpoint/2010/main" val="3342204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9811" name="Rectangle 3"/>
          <p:cNvSpPr>
            <a:spLocks noChangeArrowheads="1"/>
          </p:cNvSpPr>
          <p:nvPr/>
        </p:nvSpPr>
        <p:spPr bwMode="auto">
          <a:xfrm>
            <a:off x="642938" y="444500"/>
            <a:ext cx="8501062" cy="5792788"/>
          </a:xfrm>
          <a:prstGeom prst="rect">
            <a:avLst/>
          </a:prstGeom>
          <a:noFill/>
          <a:ln w="9525">
            <a:noFill/>
            <a:miter lim="800000"/>
            <a:headEnd/>
            <a:tailEnd/>
          </a:ln>
        </p:spPr>
        <p:txBody>
          <a:bodyPr/>
          <a:lstStyle/>
          <a:p>
            <a:pPr marL="342900" indent="-342900" algn="l">
              <a:lnSpc>
                <a:spcPct val="170000"/>
              </a:lnSpc>
              <a:spcBef>
                <a:spcPct val="20000"/>
              </a:spcBef>
              <a:defRPr/>
            </a:pPr>
            <a:r>
              <a:rPr lang="tr-TR" sz="4400" dirty="0">
                <a:solidFill>
                  <a:schemeClr val="accent2"/>
                </a:solidFill>
                <a:latin typeface="+mj-lt"/>
              </a:rPr>
              <a:t>Karşılaştırma gruplarının seçimi</a:t>
            </a:r>
          </a:p>
          <a:p>
            <a:pPr marL="742950" lvl="1" indent="-285750" algn="l">
              <a:lnSpc>
                <a:spcPct val="120000"/>
              </a:lnSpc>
              <a:spcBef>
                <a:spcPct val="20000"/>
              </a:spcBef>
              <a:defRPr/>
            </a:pPr>
            <a:endParaRPr lang="tr-TR" sz="2800" b="1" dirty="0">
              <a:latin typeface="Arial" charset="0"/>
            </a:endParaRPr>
          </a:p>
          <a:p>
            <a:pPr marL="1143000" lvl="2" indent="-228600" algn="l">
              <a:spcBef>
                <a:spcPct val="20000"/>
              </a:spcBef>
              <a:buFontTx/>
              <a:buChar char="•"/>
              <a:defRPr/>
            </a:pPr>
            <a:r>
              <a:rPr lang="tr-TR" sz="2800" b="1" dirty="0">
                <a:latin typeface="Arial" charset="0"/>
              </a:rPr>
              <a:t> </a:t>
            </a:r>
            <a:r>
              <a:rPr lang="tr-TR" sz="3200" dirty="0">
                <a:latin typeface="+mj-lt"/>
              </a:rPr>
              <a:t>Bir kohordun bireyleri etkenle karşılaşma durumlarına göre alt gruplara ayrılabilir.</a:t>
            </a:r>
          </a:p>
          <a:p>
            <a:pPr marL="1143000" lvl="2" indent="-228600" algn="l">
              <a:spcBef>
                <a:spcPct val="20000"/>
              </a:spcBef>
              <a:buFontTx/>
              <a:buChar char="•"/>
              <a:defRPr/>
            </a:pPr>
            <a:r>
              <a:rPr lang="tr-TR" sz="3200" dirty="0">
                <a:latin typeface="+mj-lt"/>
              </a:rPr>
              <a:t>Özel karşılaştırma kohortları</a:t>
            </a:r>
          </a:p>
          <a:p>
            <a:pPr marL="1600200" lvl="3" indent="-228600" algn="l">
              <a:spcBef>
                <a:spcPct val="20000"/>
              </a:spcBef>
              <a:defRPr/>
            </a:pPr>
            <a:r>
              <a:rPr lang="tr-TR" sz="3200" dirty="0">
                <a:latin typeface="+mj-lt"/>
              </a:rPr>
              <a:t>Örnek: Etkenle karşılaşmayanlar, karşılaştırma kohordu olarak seçilir. </a:t>
            </a:r>
            <a:endParaRPr lang="en-US" sz="3200" dirty="0">
              <a:latin typeface="+mj-lt"/>
            </a:endParaRPr>
          </a:p>
        </p:txBody>
      </p:sp>
    </p:spTree>
    <p:extLst>
      <p:ext uri="{BB962C8B-B14F-4D97-AF65-F5344CB8AC3E}">
        <p14:creationId xmlns:p14="http://schemas.microsoft.com/office/powerpoint/2010/main" val="4011336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691" name="Rectangle 3"/>
          <p:cNvSpPr>
            <a:spLocks noGrp="1" noChangeArrowheads="1"/>
          </p:cNvSpPr>
          <p:nvPr>
            <p:ph type="title"/>
          </p:nvPr>
        </p:nvSpPr>
        <p:spPr>
          <a:xfrm>
            <a:off x="468313" y="0"/>
            <a:ext cx="8229600" cy="850900"/>
          </a:xfrm>
        </p:spPr>
        <p:txBody>
          <a:bodyPr/>
          <a:lstStyle/>
          <a:p>
            <a:pPr eaLnBrk="1" hangingPunct="1"/>
            <a:r>
              <a:rPr lang="tr-TR" altLang="en-US" sz="4800" smtClean="0">
                <a:solidFill>
                  <a:schemeClr val="accent2"/>
                </a:solidFill>
              </a:rPr>
              <a:t>Kohort Araştırmaları</a:t>
            </a:r>
          </a:p>
        </p:txBody>
      </p:sp>
      <p:sp>
        <p:nvSpPr>
          <p:cNvPr id="120836" name="Rectangle 4"/>
          <p:cNvSpPr>
            <a:spLocks noGrp="1" noChangeArrowheads="1"/>
          </p:cNvSpPr>
          <p:nvPr>
            <p:ph idx="1"/>
          </p:nvPr>
        </p:nvSpPr>
        <p:spPr>
          <a:xfrm>
            <a:off x="539750" y="908050"/>
            <a:ext cx="8135938" cy="5256213"/>
          </a:xfrm>
        </p:spPr>
        <p:txBody>
          <a:bodyPr>
            <a:normAutofit/>
          </a:bodyPr>
          <a:lstStyle/>
          <a:p>
            <a:pPr eaLnBrk="1" hangingPunct="1">
              <a:lnSpc>
                <a:spcPct val="120000"/>
              </a:lnSpc>
              <a:defRPr/>
            </a:pPr>
            <a:r>
              <a:rPr lang="tr-TR" b="1" dirty="0" smtClean="0">
                <a:solidFill>
                  <a:srgbClr val="A50021"/>
                </a:solidFill>
              </a:rPr>
              <a:t>Yararları</a:t>
            </a:r>
          </a:p>
          <a:p>
            <a:pPr lvl="1" eaLnBrk="1" hangingPunct="1">
              <a:lnSpc>
                <a:spcPct val="120000"/>
              </a:lnSpc>
              <a:defRPr/>
            </a:pPr>
            <a:r>
              <a:rPr lang="tr-TR" sz="2400" dirty="0" smtClean="0"/>
              <a:t>Analitik araştırmalar içinde neden – sonuç ilişkisini belirlemede en güvenilir olanıdır.</a:t>
            </a:r>
          </a:p>
          <a:p>
            <a:pPr lvl="1" eaLnBrk="1" hangingPunct="1">
              <a:lnSpc>
                <a:spcPct val="120000"/>
              </a:lnSpc>
              <a:defRPr/>
            </a:pPr>
            <a:r>
              <a:rPr lang="tr-TR" sz="2400" dirty="0" smtClean="0"/>
              <a:t>Herhangi bir hastalığa yakalanma olasılıkları -riskleri- hesap edilir.</a:t>
            </a:r>
          </a:p>
          <a:p>
            <a:pPr lvl="1" eaLnBrk="1" hangingPunct="1">
              <a:lnSpc>
                <a:spcPct val="120000"/>
              </a:lnSpc>
              <a:defRPr/>
            </a:pPr>
            <a:r>
              <a:rPr lang="tr-TR" sz="2400" dirty="0" smtClean="0"/>
              <a:t>Kohortlar yeterli izlenirse, elde edilen sonuçlar tarafsız, güvenilirdir.</a:t>
            </a:r>
          </a:p>
          <a:p>
            <a:pPr lvl="1" eaLnBrk="1" hangingPunct="1">
              <a:lnSpc>
                <a:spcPct val="120000"/>
              </a:lnSpc>
              <a:defRPr/>
            </a:pPr>
            <a:r>
              <a:rPr lang="tr-TR" sz="2400" dirty="0" smtClean="0"/>
              <a:t>Toplumda sık görülen, latent dönemi çok uzun olmayan hastalıkların etyolojilerinin araştırılmasında en uygun yöntemdir.</a:t>
            </a:r>
          </a:p>
        </p:txBody>
      </p:sp>
    </p:spTree>
    <p:extLst>
      <p:ext uri="{BB962C8B-B14F-4D97-AF65-F5344CB8AC3E}">
        <p14:creationId xmlns:p14="http://schemas.microsoft.com/office/powerpoint/2010/main" val="839483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5715" name="Rectangle 3"/>
          <p:cNvSpPr>
            <a:spLocks noGrp="1" noChangeArrowheads="1"/>
          </p:cNvSpPr>
          <p:nvPr>
            <p:ph type="title"/>
          </p:nvPr>
        </p:nvSpPr>
        <p:spPr>
          <a:xfrm>
            <a:off x="468313" y="0"/>
            <a:ext cx="8229600" cy="850900"/>
          </a:xfrm>
        </p:spPr>
        <p:txBody>
          <a:bodyPr/>
          <a:lstStyle/>
          <a:p>
            <a:pPr eaLnBrk="1" hangingPunct="1"/>
            <a:r>
              <a:rPr lang="tr-TR" altLang="en-US" sz="4800" smtClean="0">
                <a:solidFill>
                  <a:schemeClr val="accent2"/>
                </a:solidFill>
              </a:rPr>
              <a:t>Kohort Araştırmaları</a:t>
            </a:r>
          </a:p>
        </p:txBody>
      </p:sp>
      <p:sp>
        <p:nvSpPr>
          <p:cNvPr id="115716" name="Rectangle 4"/>
          <p:cNvSpPr>
            <a:spLocks noGrp="1" noChangeArrowheads="1"/>
          </p:cNvSpPr>
          <p:nvPr>
            <p:ph idx="1"/>
          </p:nvPr>
        </p:nvSpPr>
        <p:spPr>
          <a:xfrm>
            <a:off x="539750" y="908050"/>
            <a:ext cx="8135938" cy="5256213"/>
          </a:xfrm>
        </p:spPr>
        <p:txBody>
          <a:bodyPr>
            <a:normAutofit/>
          </a:bodyPr>
          <a:lstStyle/>
          <a:p>
            <a:pPr eaLnBrk="1" hangingPunct="1">
              <a:lnSpc>
                <a:spcPct val="120000"/>
              </a:lnSpc>
            </a:pPr>
            <a:r>
              <a:rPr lang="tr-TR" altLang="en-US" b="1" dirty="0" smtClean="0">
                <a:solidFill>
                  <a:srgbClr val="A50021"/>
                </a:solidFill>
              </a:rPr>
              <a:t>Sakıncaları</a:t>
            </a:r>
          </a:p>
          <a:p>
            <a:pPr lvl="1" eaLnBrk="1" hangingPunct="1">
              <a:lnSpc>
                <a:spcPct val="120000"/>
              </a:lnSpc>
            </a:pPr>
            <a:r>
              <a:rPr lang="tr-TR" altLang="en-US" sz="2400" dirty="0" smtClean="0"/>
              <a:t>Zaman, personel ve maliyet yönlerinden pahalı araştırmalardır.</a:t>
            </a:r>
          </a:p>
          <a:p>
            <a:pPr lvl="1" eaLnBrk="1" hangingPunct="1">
              <a:lnSpc>
                <a:spcPct val="120000"/>
              </a:lnSpc>
            </a:pPr>
            <a:r>
              <a:rPr lang="tr-TR" altLang="en-US" sz="2400" dirty="0" smtClean="0"/>
              <a:t>Araştırmayı terk sorunu vardır.</a:t>
            </a:r>
          </a:p>
          <a:p>
            <a:pPr lvl="1" eaLnBrk="1" hangingPunct="1">
              <a:lnSpc>
                <a:spcPct val="120000"/>
              </a:lnSpc>
            </a:pPr>
            <a:r>
              <a:rPr lang="tr-TR" altLang="en-US" sz="2400" dirty="0" smtClean="0"/>
              <a:t>Araştırmaya karşı ilginin azalması</a:t>
            </a:r>
          </a:p>
          <a:p>
            <a:pPr lvl="1" eaLnBrk="1" hangingPunct="1">
              <a:lnSpc>
                <a:spcPct val="120000"/>
              </a:lnSpc>
            </a:pPr>
            <a:r>
              <a:rPr lang="tr-TR" altLang="en-US" sz="2400" dirty="0" err="1" smtClean="0"/>
              <a:t>İnsidansı</a:t>
            </a:r>
            <a:r>
              <a:rPr lang="tr-TR" altLang="en-US" sz="2400" dirty="0" smtClean="0"/>
              <a:t> düşük hastalıkların </a:t>
            </a:r>
            <a:r>
              <a:rPr lang="tr-TR" altLang="en-US" sz="2400" dirty="0" err="1" smtClean="0"/>
              <a:t>etyolojisi</a:t>
            </a:r>
            <a:r>
              <a:rPr lang="tr-TR" altLang="en-US" sz="2400" dirty="0" smtClean="0"/>
              <a:t> araştırılacağında yeterli sayıda olgu elde etmek için büyük </a:t>
            </a:r>
            <a:r>
              <a:rPr lang="tr-TR" altLang="en-US" sz="2400" dirty="0" err="1" smtClean="0"/>
              <a:t>kohort</a:t>
            </a:r>
            <a:r>
              <a:rPr lang="tr-TR" altLang="en-US" sz="2400" dirty="0" smtClean="0"/>
              <a:t> gruplarını almak gerekir </a:t>
            </a:r>
            <a:r>
              <a:rPr lang="tr-TR" altLang="en-US" sz="2400" dirty="0" smtClean="0">
                <a:sym typeface="Wingdings" panose="05000000000000000000" pitchFamily="2" charset="2"/>
              </a:rPr>
              <a:t> maliyeti artırır. 	</a:t>
            </a:r>
            <a:endParaRPr lang="tr-TR" altLang="en-US" sz="2400" dirty="0" smtClean="0"/>
          </a:p>
        </p:txBody>
      </p:sp>
    </p:spTree>
    <p:extLst>
      <p:ext uri="{BB962C8B-B14F-4D97-AF65-F5344CB8AC3E}">
        <p14:creationId xmlns:p14="http://schemas.microsoft.com/office/powerpoint/2010/main" val="13440599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AutoShape 2"/>
          <p:cNvSpPr>
            <a:spLocks noChangeArrowheads="1"/>
          </p:cNvSpPr>
          <p:nvPr/>
        </p:nvSpPr>
        <p:spPr bwMode="auto">
          <a:xfrm>
            <a:off x="2916238" y="333375"/>
            <a:ext cx="3529012" cy="1150938"/>
          </a:xfrm>
          <a:prstGeom prst="rightArrow">
            <a:avLst>
              <a:gd name="adj1" fmla="val 50000"/>
              <a:gd name="adj2" fmla="val 76655"/>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400" b="1"/>
              <a:t>KOHORT</a:t>
            </a:r>
            <a:endParaRPr lang="en-US" sz="2400" b="1"/>
          </a:p>
        </p:txBody>
      </p:sp>
      <p:sp>
        <p:nvSpPr>
          <p:cNvPr id="239619" name="Text Box 3"/>
          <p:cNvSpPr txBox="1">
            <a:spLocks noChangeArrowheads="1"/>
          </p:cNvSpPr>
          <p:nvPr/>
        </p:nvSpPr>
        <p:spPr bwMode="auto">
          <a:xfrm>
            <a:off x="755650" y="549275"/>
            <a:ext cx="1695450" cy="822325"/>
          </a:xfrm>
          <a:prstGeom prst="rect">
            <a:avLst/>
          </a:prstGeom>
          <a:solidFill>
            <a:schemeClr val="accent2"/>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2400">
                <a:solidFill>
                  <a:schemeClr val="bg1"/>
                </a:solidFill>
              </a:rPr>
              <a:t>Maruziyet</a:t>
            </a:r>
          </a:p>
          <a:p>
            <a:r>
              <a:rPr lang="tr-TR" sz="2400">
                <a:solidFill>
                  <a:schemeClr val="bg1"/>
                </a:solidFill>
              </a:rPr>
              <a:t>(exposure)</a:t>
            </a:r>
            <a:endParaRPr lang="en-US" sz="2400">
              <a:solidFill>
                <a:schemeClr val="bg1"/>
              </a:solidFill>
            </a:endParaRPr>
          </a:p>
        </p:txBody>
      </p:sp>
      <p:sp>
        <p:nvSpPr>
          <p:cNvPr id="239620" name="Text Box 4"/>
          <p:cNvSpPr txBox="1">
            <a:spLocks noChangeArrowheads="1"/>
          </p:cNvSpPr>
          <p:nvPr/>
        </p:nvSpPr>
        <p:spPr bwMode="auto">
          <a:xfrm>
            <a:off x="827088" y="1989138"/>
            <a:ext cx="1695450" cy="822325"/>
          </a:xfrm>
          <a:prstGeom prst="rect">
            <a:avLst/>
          </a:prstGeom>
          <a:solidFill>
            <a:schemeClr val="accent2"/>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2400">
                <a:solidFill>
                  <a:schemeClr val="bg1"/>
                </a:solidFill>
              </a:rPr>
              <a:t>Maruziyet</a:t>
            </a:r>
          </a:p>
          <a:p>
            <a:r>
              <a:rPr lang="tr-TR" sz="2400">
                <a:solidFill>
                  <a:schemeClr val="bg1"/>
                </a:solidFill>
              </a:rPr>
              <a:t>(exposure)</a:t>
            </a:r>
            <a:endParaRPr lang="en-US" sz="2400">
              <a:solidFill>
                <a:schemeClr val="bg1"/>
              </a:solidFill>
            </a:endParaRPr>
          </a:p>
        </p:txBody>
      </p:sp>
      <p:sp>
        <p:nvSpPr>
          <p:cNvPr id="239621" name="Text Box 5"/>
          <p:cNvSpPr txBox="1">
            <a:spLocks noChangeArrowheads="1"/>
          </p:cNvSpPr>
          <p:nvPr/>
        </p:nvSpPr>
        <p:spPr bwMode="auto">
          <a:xfrm>
            <a:off x="6588125" y="549275"/>
            <a:ext cx="1589088" cy="822325"/>
          </a:xfrm>
          <a:prstGeom prst="rect">
            <a:avLst/>
          </a:prstGeom>
          <a:solidFill>
            <a:srgbClr val="3366FF"/>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2400">
                <a:solidFill>
                  <a:schemeClr val="bg1"/>
                </a:solidFill>
              </a:rPr>
              <a:t>Sonuç</a:t>
            </a:r>
          </a:p>
          <a:p>
            <a:r>
              <a:rPr lang="tr-TR" sz="2400">
                <a:solidFill>
                  <a:schemeClr val="bg1"/>
                </a:solidFill>
              </a:rPr>
              <a:t>(outcome)</a:t>
            </a:r>
            <a:endParaRPr lang="en-US" sz="2400">
              <a:solidFill>
                <a:schemeClr val="bg1"/>
              </a:solidFill>
            </a:endParaRPr>
          </a:p>
        </p:txBody>
      </p:sp>
      <p:sp>
        <p:nvSpPr>
          <p:cNvPr id="239622" name="Text Box 6"/>
          <p:cNvSpPr txBox="1">
            <a:spLocks noChangeArrowheads="1"/>
          </p:cNvSpPr>
          <p:nvPr/>
        </p:nvSpPr>
        <p:spPr bwMode="auto">
          <a:xfrm>
            <a:off x="6659563" y="1989138"/>
            <a:ext cx="1589087" cy="822325"/>
          </a:xfrm>
          <a:prstGeom prst="rect">
            <a:avLst/>
          </a:prstGeom>
          <a:solidFill>
            <a:srgbClr val="3366FF"/>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2400">
                <a:solidFill>
                  <a:schemeClr val="bg1"/>
                </a:solidFill>
              </a:rPr>
              <a:t>Sonuç</a:t>
            </a:r>
          </a:p>
          <a:p>
            <a:r>
              <a:rPr lang="tr-TR" sz="2400">
                <a:solidFill>
                  <a:schemeClr val="bg1"/>
                </a:solidFill>
              </a:rPr>
              <a:t>(outcome)</a:t>
            </a:r>
            <a:endParaRPr lang="en-US" sz="2400">
              <a:solidFill>
                <a:schemeClr val="bg1"/>
              </a:solidFill>
            </a:endParaRPr>
          </a:p>
        </p:txBody>
      </p:sp>
      <p:sp>
        <p:nvSpPr>
          <p:cNvPr id="239623" name="AutoShape 7"/>
          <p:cNvSpPr>
            <a:spLocks noChangeArrowheads="1"/>
          </p:cNvSpPr>
          <p:nvPr/>
        </p:nvSpPr>
        <p:spPr bwMode="auto">
          <a:xfrm>
            <a:off x="2771775" y="1916113"/>
            <a:ext cx="3457575" cy="1152525"/>
          </a:xfrm>
          <a:prstGeom prst="leftArrow">
            <a:avLst>
              <a:gd name="adj1" fmla="val 50000"/>
              <a:gd name="adj2" fmla="val 75000"/>
            </a:avLst>
          </a:prstGeom>
          <a:solidFill>
            <a:srgbClr val="FFCCFF"/>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400" b="1"/>
              <a:t>Vaka-Kontrol</a:t>
            </a:r>
            <a:endParaRPr lang="en-US" sz="2400" b="1"/>
          </a:p>
        </p:txBody>
      </p:sp>
      <p:sp>
        <p:nvSpPr>
          <p:cNvPr id="239624" name="AutoShape 8"/>
          <p:cNvSpPr>
            <a:spLocks noChangeArrowheads="1"/>
          </p:cNvSpPr>
          <p:nvPr/>
        </p:nvSpPr>
        <p:spPr bwMode="auto">
          <a:xfrm>
            <a:off x="4572000" y="4868863"/>
            <a:ext cx="485775" cy="854075"/>
          </a:xfrm>
          <a:prstGeom prst="upDownArrow">
            <a:avLst>
              <a:gd name="adj1" fmla="val 50000"/>
              <a:gd name="adj2" fmla="val 35163"/>
            </a:avLst>
          </a:prstGeom>
          <a:solidFill>
            <a:srgbClr val="66FF33"/>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239625" name="Text Box 9"/>
          <p:cNvSpPr txBox="1">
            <a:spLocks noChangeArrowheads="1"/>
          </p:cNvSpPr>
          <p:nvPr/>
        </p:nvSpPr>
        <p:spPr bwMode="auto">
          <a:xfrm>
            <a:off x="3492500" y="3644900"/>
            <a:ext cx="2500313" cy="457200"/>
          </a:xfrm>
          <a:prstGeom prst="rect">
            <a:avLst/>
          </a:prstGeom>
          <a:solidFill>
            <a:srgbClr val="66FF33"/>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2400" b="1"/>
              <a:t>Kesitsel çalışma</a:t>
            </a:r>
            <a:endParaRPr lang="en-US" sz="2400" b="1"/>
          </a:p>
        </p:txBody>
      </p:sp>
      <p:sp>
        <p:nvSpPr>
          <p:cNvPr id="239626" name="AutoShape 10"/>
          <p:cNvSpPr>
            <a:spLocks noChangeArrowheads="1"/>
          </p:cNvSpPr>
          <p:nvPr/>
        </p:nvSpPr>
        <p:spPr bwMode="auto">
          <a:xfrm>
            <a:off x="827088" y="6308725"/>
            <a:ext cx="7993062" cy="288925"/>
          </a:xfrm>
          <a:prstGeom prst="rightArrow">
            <a:avLst>
              <a:gd name="adj1" fmla="val 50000"/>
              <a:gd name="adj2" fmla="val 691621"/>
            </a:avLst>
          </a:prstGeom>
          <a:solidFill>
            <a:srgbClr val="FF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27" name="Text Box 11"/>
          <p:cNvSpPr txBox="1">
            <a:spLocks noChangeArrowheads="1"/>
          </p:cNvSpPr>
          <p:nvPr/>
        </p:nvSpPr>
        <p:spPr bwMode="auto">
          <a:xfrm>
            <a:off x="4067175" y="4437063"/>
            <a:ext cx="1631950" cy="457200"/>
          </a:xfrm>
          <a:prstGeom prst="rect">
            <a:avLst/>
          </a:prstGeom>
          <a:solidFill>
            <a:srgbClr val="003366"/>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2400">
                <a:solidFill>
                  <a:schemeClr val="bg1"/>
                </a:solidFill>
              </a:rPr>
              <a:t>Maruziyet</a:t>
            </a:r>
            <a:endParaRPr lang="en-US" sz="2400">
              <a:solidFill>
                <a:schemeClr val="bg1"/>
              </a:solidFill>
            </a:endParaRPr>
          </a:p>
        </p:txBody>
      </p:sp>
      <p:sp>
        <p:nvSpPr>
          <p:cNvPr id="239628" name="Text Box 12"/>
          <p:cNvSpPr txBox="1">
            <a:spLocks noChangeArrowheads="1"/>
          </p:cNvSpPr>
          <p:nvPr/>
        </p:nvSpPr>
        <p:spPr bwMode="auto">
          <a:xfrm>
            <a:off x="4284663" y="5661025"/>
            <a:ext cx="1031875" cy="457200"/>
          </a:xfrm>
          <a:prstGeom prst="rect">
            <a:avLst/>
          </a:prstGeom>
          <a:solidFill>
            <a:srgbClr val="008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sz="2400">
                <a:solidFill>
                  <a:schemeClr val="bg1"/>
                </a:solidFill>
              </a:rPr>
              <a:t>Sonuç</a:t>
            </a:r>
            <a:endParaRPr lang="en-US" sz="2400">
              <a:solidFill>
                <a:schemeClr val="bg1"/>
              </a:solidFill>
            </a:endParaRPr>
          </a:p>
        </p:txBody>
      </p:sp>
    </p:spTree>
    <p:extLst>
      <p:ext uri="{BB962C8B-B14F-4D97-AF65-F5344CB8AC3E}">
        <p14:creationId xmlns:p14="http://schemas.microsoft.com/office/powerpoint/2010/main" val="1966684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3755524751"/>
              </p:ext>
            </p:extLst>
          </p:nvPr>
        </p:nvGraphicFramePr>
        <p:xfrm>
          <a:off x="285720" y="500042"/>
          <a:ext cx="885828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876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883" name="Rectangle 3"/>
          <p:cNvSpPr>
            <a:spLocks noChangeArrowheads="1"/>
          </p:cNvSpPr>
          <p:nvPr/>
        </p:nvSpPr>
        <p:spPr bwMode="auto">
          <a:xfrm>
            <a:off x="914400" y="1135207"/>
            <a:ext cx="8229600" cy="3983038"/>
          </a:xfrm>
          <a:prstGeom prst="rect">
            <a:avLst/>
          </a:prstGeom>
          <a:noFill/>
          <a:ln w="9525">
            <a:noFill/>
            <a:miter lim="800000"/>
            <a:headEnd/>
            <a:tailEnd/>
          </a:ln>
        </p:spPr>
        <p:txBody>
          <a:bodyPr/>
          <a:lstStyle/>
          <a:p>
            <a:pPr marL="742950" lvl="1" indent="-285750" algn="l">
              <a:lnSpc>
                <a:spcPct val="120000"/>
              </a:lnSpc>
              <a:spcBef>
                <a:spcPct val="20000"/>
              </a:spcBef>
              <a:defRPr/>
            </a:pPr>
            <a:endParaRPr lang="tr-TR" sz="2800" b="1" dirty="0">
              <a:latin typeface="+mj-lt"/>
            </a:endParaRPr>
          </a:p>
          <a:p>
            <a:pPr marL="742950" lvl="1" indent="-285750" algn="l">
              <a:lnSpc>
                <a:spcPct val="120000"/>
              </a:lnSpc>
              <a:spcBef>
                <a:spcPct val="20000"/>
              </a:spcBef>
              <a:buFont typeface="Arial" pitchFamily="34" charset="0"/>
              <a:buChar char="•"/>
              <a:defRPr/>
            </a:pPr>
            <a:r>
              <a:rPr lang="en-US" sz="2800" b="1" dirty="0">
                <a:latin typeface="+mj-lt"/>
              </a:rPr>
              <a:t> </a:t>
            </a:r>
            <a:r>
              <a:rPr lang="en-US" sz="2800" dirty="0"/>
              <a:t>I</a:t>
            </a:r>
            <a:r>
              <a:rPr lang="tr-TR" sz="2800" dirty="0" err="1"/>
              <a:t>nterventional</a:t>
            </a:r>
            <a:r>
              <a:rPr lang="tr-TR" sz="2800" dirty="0"/>
              <a:t> studies</a:t>
            </a:r>
          </a:p>
          <a:p>
            <a:pPr marL="742950" lvl="1" indent="-285750" algn="l">
              <a:lnSpc>
                <a:spcPct val="120000"/>
              </a:lnSpc>
              <a:spcBef>
                <a:spcPct val="20000"/>
              </a:spcBef>
              <a:buFont typeface="Arial" pitchFamily="34" charset="0"/>
              <a:buChar char="•"/>
              <a:defRPr/>
            </a:pPr>
            <a:r>
              <a:rPr lang="tr-TR" sz="2800" dirty="0"/>
              <a:t> </a:t>
            </a:r>
            <a:r>
              <a:rPr lang="en-US" sz="2800" dirty="0" err="1"/>
              <a:t>Cl</a:t>
            </a:r>
            <a:r>
              <a:rPr lang="tr-TR" sz="2800" dirty="0"/>
              <a:t>inical trials</a:t>
            </a:r>
          </a:p>
          <a:p>
            <a:pPr marL="742950" lvl="1" indent="-285750" algn="l">
              <a:lnSpc>
                <a:spcPct val="120000"/>
              </a:lnSpc>
              <a:spcBef>
                <a:spcPct val="20000"/>
              </a:spcBef>
              <a:buFont typeface="Arial" pitchFamily="34" charset="0"/>
              <a:buChar char="•"/>
              <a:defRPr/>
            </a:pPr>
            <a:r>
              <a:rPr lang="tr-TR" sz="2800" dirty="0"/>
              <a:t> Randomized c</a:t>
            </a:r>
            <a:r>
              <a:rPr lang="en-US" sz="2800" dirty="0"/>
              <a:t>l</a:t>
            </a:r>
            <a:r>
              <a:rPr lang="tr-TR" sz="2800" dirty="0" err="1"/>
              <a:t>inical</a:t>
            </a:r>
            <a:r>
              <a:rPr lang="tr-TR" sz="2800" dirty="0"/>
              <a:t> </a:t>
            </a:r>
            <a:r>
              <a:rPr lang="tr-TR" sz="2800" dirty="0" err="1"/>
              <a:t>trials</a:t>
            </a:r>
            <a:endParaRPr lang="tr-TR" sz="2800" dirty="0"/>
          </a:p>
          <a:p>
            <a:pPr marL="742950" lvl="1" indent="-285750" algn="l">
              <a:lnSpc>
                <a:spcPct val="120000"/>
              </a:lnSpc>
              <a:spcBef>
                <a:spcPct val="20000"/>
              </a:spcBef>
              <a:buFont typeface="Arial" pitchFamily="34" charset="0"/>
              <a:buChar char="•"/>
              <a:defRPr/>
            </a:pPr>
            <a:r>
              <a:rPr lang="tr-TR" sz="2800" dirty="0" err="1"/>
              <a:t>Randomized</a:t>
            </a:r>
            <a:r>
              <a:rPr lang="tr-TR" sz="2800" dirty="0"/>
              <a:t> </a:t>
            </a:r>
            <a:r>
              <a:rPr lang="tr-TR" sz="2800" dirty="0" err="1"/>
              <a:t>controlled</a:t>
            </a:r>
            <a:r>
              <a:rPr lang="tr-TR" sz="2800" dirty="0"/>
              <a:t> </a:t>
            </a:r>
            <a:r>
              <a:rPr lang="tr-TR" sz="2800" dirty="0" err="1"/>
              <a:t>trial</a:t>
            </a:r>
            <a:endParaRPr lang="tr-TR" sz="2800" dirty="0"/>
          </a:p>
          <a:p>
            <a:pPr marL="742950" lvl="1" indent="-285750" algn="l">
              <a:lnSpc>
                <a:spcPct val="120000"/>
              </a:lnSpc>
              <a:spcBef>
                <a:spcPct val="20000"/>
              </a:spcBef>
              <a:buFontTx/>
              <a:buChar char="–"/>
              <a:defRPr/>
            </a:pPr>
            <a:endParaRPr lang="en-US" sz="2800" b="1" dirty="0">
              <a:latin typeface="+mj-lt"/>
            </a:endParaRPr>
          </a:p>
        </p:txBody>
      </p:sp>
      <p:sp>
        <p:nvSpPr>
          <p:cNvPr id="4" name="3 Metin kutusu"/>
          <p:cNvSpPr txBox="1"/>
          <p:nvPr/>
        </p:nvSpPr>
        <p:spPr>
          <a:xfrm>
            <a:off x="1059873" y="357188"/>
            <a:ext cx="8084127" cy="646331"/>
          </a:xfrm>
          <a:prstGeom prst="rect">
            <a:avLst/>
          </a:prstGeom>
          <a:noFill/>
        </p:spPr>
        <p:txBody>
          <a:bodyPr wrap="square">
            <a:spAutoFit/>
          </a:bodyPr>
          <a:lstStyle/>
          <a:p>
            <a:pPr>
              <a:defRPr/>
            </a:pPr>
            <a:r>
              <a:rPr lang="en-US" sz="3600" dirty="0">
                <a:solidFill>
                  <a:schemeClr val="accent2"/>
                </a:solidFill>
                <a:latin typeface="+mj-lt"/>
              </a:rPr>
              <a:t>M</a:t>
            </a:r>
            <a:r>
              <a:rPr lang="tr-TR" sz="3600" dirty="0" err="1">
                <a:solidFill>
                  <a:schemeClr val="accent2"/>
                </a:solidFill>
                <a:latin typeface="+mj-lt"/>
              </a:rPr>
              <a:t>üdahale</a:t>
            </a:r>
            <a:r>
              <a:rPr lang="tr-TR" sz="3600" dirty="0">
                <a:solidFill>
                  <a:schemeClr val="accent2"/>
                </a:solidFill>
                <a:latin typeface="+mj-lt"/>
              </a:rPr>
              <a:t> (Deneysel) Araştırmaları</a:t>
            </a:r>
            <a:endParaRPr lang="tr-TR" sz="3600" dirty="0">
              <a:latin typeface="+mj-lt"/>
            </a:endParaRPr>
          </a:p>
        </p:txBody>
      </p:sp>
    </p:spTree>
    <p:extLst>
      <p:ext uri="{BB962C8B-B14F-4D97-AF65-F5344CB8AC3E}">
        <p14:creationId xmlns:p14="http://schemas.microsoft.com/office/powerpoint/2010/main" val="3514440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907" name="Rectangle 3"/>
          <p:cNvSpPr>
            <a:spLocks noChangeArrowheads="1"/>
          </p:cNvSpPr>
          <p:nvPr/>
        </p:nvSpPr>
        <p:spPr bwMode="auto">
          <a:xfrm>
            <a:off x="1143000" y="333375"/>
            <a:ext cx="8001000" cy="5792788"/>
          </a:xfrm>
          <a:prstGeom prst="rect">
            <a:avLst/>
          </a:prstGeom>
          <a:noFill/>
          <a:ln w="9525">
            <a:noFill/>
            <a:miter lim="800000"/>
            <a:headEnd/>
            <a:tailEnd/>
          </a:ln>
        </p:spPr>
        <p:txBody>
          <a:bodyPr/>
          <a:lstStyle/>
          <a:p>
            <a:pPr marL="342900" indent="-342900">
              <a:lnSpc>
                <a:spcPct val="170000"/>
              </a:lnSpc>
              <a:spcBef>
                <a:spcPct val="20000"/>
              </a:spcBef>
              <a:defRPr/>
            </a:pPr>
            <a:r>
              <a:rPr lang="tr-TR" sz="4000" dirty="0">
                <a:solidFill>
                  <a:schemeClr val="accent2"/>
                </a:solidFill>
                <a:latin typeface="Arial" charset="0"/>
              </a:rPr>
              <a:t> </a:t>
            </a:r>
            <a:r>
              <a:rPr lang="en-US" sz="4000" dirty="0">
                <a:solidFill>
                  <a:schemeClr val="accent2"/>
                </a:solidFill>
                <a:latin typeface="+mj-lt"/>
              </a:rPr>
              <a:t>M</a:t>
            </a:r>
            <a:r>
              <a:rPr lang="tr-TR" sz="4000" dirty="0">
                <a:solidFill>
                  <a:schemeClr val="accent2"/>
                </a:solidFill>
                <a:latin typeface="+mj-lt"/>
              </a:rPr>
              <a:t>üdahale Araştırmalarının Tipleri</a:t>
            </a:r>
          </a:p>
          <a:p>
            <a:pPr marL="342900" indent="-342900" algn="l">
              <a:lnSpc>
                <a:spcPct val="120000"/>
              </a:lnSpc>
              <a:spcBef>
                <a:spcPct val="20000"/>
              </a:spcBef>
              <a:buFontTx/>
              <a:buChar char="-"/>
              <a:defRPr/>
            </a:pPr>
            <a:endParaRPr lang="tr-TR" sz="3000" b="1" dirty="0">
              <a:latin typeface="+mj-lt"/>
            </a:endParaRPr>
          </a:p>
          <a:p>
            <a:pPr marL="342900" indent="-342900" algn="l">
              <a:lnSpc>
                <a:spcPct val="120000"/>
              </a:lnSpc>
              <a:spcBef>
                <a:spcPct val="20000"/>
              </a:spcBef>
              <a:buFontTx/>
              <a:buChar char="-"/>
              <a:defRPr/>
            </a:pPr>
            <a:r>
              <a:rPr lang="tr-TR" sz="3000" b="1" dirty="0">
                <a:latin typeface="+mj-lt"/>
              </a:rPr>
              <a:t>Preventive trials (Primary prevention)</a:t>
            </a:r>
          </a:p>
          <a:p>
            <a:pPr marL="342900" indent="-342900" algn="l">
              <a:lnSpc>
                <a:spcPct val="120000"/>
              </a:lnSpc>
              <a:spcBef>
                <a:spcPct val="20000"/>
              </a:spcBef>
              <a:buFontTx/>
              <a:buChar char="-"/>
              <a:defRPr/>
            </a:pPr>
            <a:r>
              <a:rPr lang="tr-TR" sz="3000" b="1" dirty="0">
                <a:latin typeface="+mj-lt"/>
              </a:rPr>
              <a:t>Therapeutic trials (Secondary </a:t>
            </a:r>
            <a:r>
              <a:rPr lang="tr-TR" sz="3000" b="1" dirty="0" err="1">
                <a:latin typeface="+mj-lt"/>
              </a:rPr>
              <a:t>prevention</a:t>
            </a:r>
            <a:r>
              <a:rPr lang="tr-TR" sz="3000" b="1" dirty="0">
                <a:latin typeface="+mj-lt"/>
              </a:rPr>
              <a:t>)</a:t>
            </a:r>
          </a:p>
          <a:p>
            <a:pPr marL="342900" indent="-342900" algn="l">
              <a:lnSpc>
                <a:spcPct val="120000"/>
              </a:lnSpc>
              <a:spcBef>
                <a:spcPct val="20000"/>
              </a:spcBef>
              <a:buFontTx/>
              <a:buChar char="-"/>
              <a:defRPr/>
            </a:pPr>
            <a:endParaRPr lang="en-US" sz="3000" b="1" dirty="0">
              <a:latin typeface="+mj-lt"/>
            </a:endParaRPr>
          </a:p>
        </p:txBody>
      </p:sp>
    </p:spTree>
    <p:extLst>
      <p:ext uri="{BB962C8B-B14F-4D97-AF65-F5344CB8AC3E}">
        <p14:creationId xmlns:p14="http://schemas.microsoft.com/office/powerpoint/2010/main" val="1644835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4931" name="Rectangle 3"/>
          <p:cNvSpPr>
            <a:spLocks noChangeArrowheads="1"/>
          </p:cNvSpPr>
          <p:nvPr/>
        </p:nvSpPr>
        <p:spPr bwMode="auto">
          <a:xfrm>
            <a:off x="1153390" y="333375"/>
            <a:ext cx="7533409" cy="5792788"/>
          </a:xfrm>
          <a:prstGeom prst="rect">
            <a:avLst/>
          </a:prstGeom>
          <a:noFill/>
          <a:ln w="9525">
            <a:noFill/>
            <a:miter lim="800000"/>
            <a:headEnd/>
            <a:tailEnd/>
          </a:ln>
        </p:spPr>
        <p:txBody>
          <a:bodyPr/>
          <a:lstStyle/>
          <a:p>
            <a:pPr marL="342900" indent="-342900">
              <a:spcBef>
                <a:spcPct val="20000"/>
              </a:spcBef>
              <a:defRPr/>
            </a:pPr>
            <a:r>
              <a:rPr lang="tr-TR" sz="4000" dirty="0">
                <a:solidFill>
                  <a:srgbClr val="FF3300"/>
                </a:solidFill>
                <a:latin typeface="+mj-lt"/>
              </a:rPr>
              <a:t>Analitik çalışmalarla nedenler belirlendikten sonra</a:t>
            </a:r>
          </a:p>
          <a:p>
            <a:pPr marL="342900" indent="-342900">
              <a:spcBef>
                <a:spcPct val="20000"/>
              </a:spcBef>
              <a:defRPr/>
            </a:pPr>
            <a:endParaRPr lang="tr-TR" sz="4000" dirty="0">
              <a:solidFill>
                <a:srgbClr val="FF3300"/>
              </a:solidFill>
              <a:latin typeface="+mj-lt"/>
            </a:endParaRPr>
          </a:p>
          <a:p>
            <a:pPr marL="342900" indent="-342900">
              <a:spcBef>
                <a:spcPct val="20000"/>
              </a:spcBef>
              <a:defRPr/>
            </a:pPr>
            <a:endParaRPr lang="tr-TR" sz="3000" b="1" dirty="0">
              <a:solidFill>
                <a:srgbClr val="FF3300"/>
              </a:solidFill>
              <a:latin typeface="+mj-lt"/>
            </a:endParaRPr>
          </a:p>
          <a:p>
            <a:pPr marL="342900" indent="-342900" algn="l">
              <a:spcBef>
                <a:spcPct val="20000"/>
              </a:spcBef>
              <a:defRPr/>
            </a:pPr>
            <a:r>
              <a:rPr lang="tr-TR" sz="3000" b="1" dirty="0">
                <a:solidFill>
                  <a:srgbClr val="FF3300"/>
                </a:solidFill>
                <a:latin typeface="+mj-lt"/>
              </a:rPr>
              <a:t>Deneysel </a:t>
            </a:r>
            <a:r>
              <a:rPr lang="en-US" sz="3000" b="1" dirty="0" err="1">
                <a:solidFill>
                  <a:srgbClr val="FF3300"/>
                </a:solidFill>
                <a:latin typeface="+mj-lt"/>
              </a:rPr>
              <a:t>çalışmalarla</a:t>
            </a:r>
            <a:r>
              <a:rPr lang="tr-TR" sz="3000" b="1" dirty="0">
                <a:solidFill>
                  <a:srgbClr val="FF3300"/>
                </a:solidFill>
                <a:latin typeface="+mj-lt"/>
              </a:rPr>
              <a:t>:  </a:t>
            </a:r>
            <a:r>
              <a:rPr lang="tr-TR" sz="3000" b="1" dirty="0">
                <a:solidFill>
                  <a:schemeClr val="accent2"/>
                </a:solidFill>
                <a:latin typeface="+mj-lt"/>
              </a:rPr>
              <a:t>Neden </a:t>
            </a:r>
            <a:r>
              <a:rPr lang="tr-TR" sz="3000" b="1" dirty="0">
                <a:solidFill>
                  <a:schemeClr val="accent2"/>
                </a:solidFill>
                <a:latin typeface="+mj-lt"/>
                <a:sym typeface="Wingdings" pitchFamily="2" charset="2"/>
              </a:rPr>
              <a:t> Sonuç</a:t>
            </a:r>
          </a:p>
          <a:p>
            <a:pPr marL="342900" indent="-342900" algn="l">
              <a:spcBef>
                <a:spcPct val="20000"/>
              </a:spcBef>
              <a:defRPr/>
            </a:pPr>
            <a:r>
              <a:rPr lang="tr-TR" sz="3000" b="1" dirty="0">
                <a:solidFill>
                  <a:schemeClr val="accent2"/>
                </a:solidFill>
                <a:latin typeface="+mj-lt"/>
                <a:sym typeface="Wingdings" pitchFamily="2" charset="2"/>
              </a:rPr>
              <a:t>Dolayl</a:t>
            </a:r>
            <a:r>
              <a:rPr lang="tr-TR" sz="3000" b="1" dirty="0">
                <a:solidFill>
                  <a:schemeClr val="accent2"/>
                </a:solidFill>
                <a:latin typeface="+mj-lt"/>
              </a:rPr>
              <a:t>ı</a:t>
            </a:r>
            <a:r>
              <a:rPr lang="tr-TR" sz="3000" b="1" dirty="0">
                <a:solidFill>
                  <a:schemeClr val="accent2"/>
                </a:solidFill>
                <a:latin typeface="+mj-lt"/>
                <a:sym typeface="Wingdings" pitchFamily="2" charset="2"/>
              </a:rPr>
              <a:t> test edilir + Sorunu çözer</a:t>
            </a:r>
          </a:p>
          <a:p>
            <a:pPr marL="342900" indent="-342900" algn="l">
              <a:spcBef>
                <a:spcPct val="20000"/>
              </a:spcBef>
              <a:defRPr/>
            </a:pPr>
            <a:endParaRPr lang="tr-TR" sz="3000" b="1" dirty="0">
              <a:solidFill>
                <a:schemeClr val="accent2"/>
              </a:solidFill>
              <a:latin typeface="+mj-lt"/>
              <a:sym typeface="Wingdings" pitchFamily="2" charset="2"/>
            </a:endParaRPr>
          </a:p>
          <a:p>
            <a:pPr marL="342900" indent="-342900" algn="l">
              <a:spcBef>
                <a:spcPct val="20000"/>
              </a:spcBef>
              <a:defRPr/>
            </a:pPr>
            <a:r>
              <a:rPr lang="tr-TR" sz="2800" dirty="0">
                <a:latin typeface="+mj-lt"/>
                <a:sym typeface="Wingdings" pitchFamily="2" charset="2"/>
              </a:rPr>
              <a:t>Örnek: Analitikteki nedenler gerçekse, ortadan kald</a:t>
            </a:r>
            <a:r>
              <a:rPr lang="tr-TR" sz="3000" dirty="0">
                <a:latin typeface="+mj-lt"/>
              </a:rPr>
              <a:t>ı</a:t>
            </a:r>
            <a:r>
              <a:rPr lang="tr-TR" sz="2800" dirty="0">
                <a:latin typeface="+mj-lt"/>
                <a:sym typeface="Wingdings" pitchFamily="2" charset="2"/>
              </a:rPr>
              <a:t>r</a:t>
            </a:r>
            <a:r>
              <a:rPr lang="tr-TR" sz="3000" dirty="0">
                <a:latin typeface="+mj-lt"/>
              </a:rPr>
              <a:t>ı</a:t>
            </a:r>
            <a:r>
              <a:rPr lang="tr-TR" sz="2800" dirty="0">
                <a:latin typeface="+mj-lt"/>
                <a:sym typeface="Wingdings" pitchFamily="2" charset="2"/>
              </a:rPr>
              <a:t>ld</a:t>
            </a:r>
            <a:r>
              <a:rPr lang="tr-TR" sz="2800" dirty="0">
                <a:latin typeface="+mj-lt"/>
              </a:rPr>
              <a:t>ığı</a:t>
            </a:r>
            <a:r>
              <a:rPr lang="tr-TR" sz="2800" dirty="0">
                <a:latin typeface="+mj-lt"/>
                <a:sym typeface="Wingdings" pitchFamily="2" charset="2"/>
              </a:rPr>
              <a:t>nda  hastal</a:t>
            </a:r>
            <a:r>
              <a:rPr lang="tr-TR" sz="3000" dirty="0">
                <a:latin typeface="+mj-lt"/>
              </a:rPr>
              <a:t>ı</a:t>
            </a:r>
            <a:r>
              <a:rPr lang="tr-TR" sz="2800" dirty="0">
                <a:latin typeface="+mj-lt"/>
                <a:sym typeface="Wingdings" pitchFamily="2" charset="2"/>
              </a:rPr>
              <a:t>k oran</a:t>
            </a:r>
            <a:r>
              <a:rPr lang="tr-TR" sz="3000" dirty="0">
                <a:latin typeface="+mj-lt"/>
              </a:rPr>
              <a:t>ı</a:t>
            </a:r>
            <a:r>
              <a:rPr lang="tr-TR" sz="2800" dirty="0">
                <a:latin typeface="+mj-lt"/>
                <a:sym typeface="Wingdings" pitchFamily="2" charset="2"/>
              </a:rPr>
              <a:t> azal</a:t>
            </a:r>
            <a:r>
              <a:rPr lang="tr-TR" sz="3000" dirty="0">
                <a:latin typeface="+mj-lt"/>
              </a:rPr>
              <a:t>ı</a:t>
            </a:r>
            <a:r>
              <a:rPr lang="tr-TR" sz="2800" dirty="0">
                <a:latin typeface="+mj-lt"/>
                <a:sym typeface="Wingdings" pitchFamily="2" charset="2"/>
              </a:rPr>
              <a:t>r.</a:t>
            </a:r>
            <a:endParaRPr lang="en-US" sz="2800" dirty="0">
              <a:latin typeface="+mj-lt"/>
              <a:sym typeface="Wingdings" pitchFamily="2" charset="2"/>
            </a:endParaRPr>
          </a:p>
        </p:txBody>
      </p:sp>
      <p:sp>
        <p:nvSpPr>
          <p:cNvPr id="25604" name="4 Aşağı Ok"/>
          <p:cNvSpPr>
            <a:spLocks noChangeArrowheads="1"/>
          </p:cNvSpPr>
          <p:nvPr/>
        </p:nvSpPr>
        <p:spPr bwMode="auto">
          <a:xfrm>
            <a:off x="3911599" y="1711903"/>
            <a:ext cx="642938" cy="11430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endParaRPr lang="en-US" altLang="en-US"/>
          </a:p>
        </p:txBody>
      </p:sp>
    </p:spTree>
    <p:extLst>
      <p:ext uri="{BB962C8B-B14F-4D97-AF65-F5344CB8AC3E}">
        <p14:creationId xmlns:p14="http://schemas.microsoft.com/office/powerpoint/2010/main" val="3260912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tr-TR" b="1">
                <a:solidFill>
                  <a:srgbClr val="FF3300"/>
                </a:solidFill>
                <a:latin typeface="Comic Sans MS" pitchFamily="66" charset="0"/>
              </a:rPr>
              <a:t>Çalışma Evreleri</a:t>
            </a:r>
            <a:endParaRPr lang="en-US" b="1">
              <a:solidFill>
                <a:srgbClr val="FF3300"/>
              </a:solidFill>
              <a:latin typeface="Comic Sans MS" pitchFamily="66" charset="0"/>
            </a:endParaRPr>
          </a:p>
        </p:txBody>
      </p:sp>
      <p:sp>
        <p:nvSpPr>
          <p:cNvPr id="225283" name="Rectangle 3"/>
          <p:cNvSpPr>
            <a:spLocks noGrp="1" noChangeArrowheads="1"/>
          </p:cNvSpPr>
          <p:nvPr>
            <p:ph type="body" idx="1"/>
          </p:nvPr>
        </p:nvSpPr>
        <p:spPr>
          <a:xfrm>
            <a:off x="1187450" y="1989138"/>
            <a:ext cx="7772400" cy="4114800"/>
          </a:xfrm>
        </p:spPr>
        <p:txBody>
          <a:bodyPr/>
          <a:lstStyle/>
          <a:p>
            <a:pPr marL="609600" indent="-609600">
              <a:buFontTx/>
              <a:buAutoNum type="arabicPeriod"/>
            </a:pPr>
            <a:r>
              <a:rPr lang="tr-TR">
                <a:latin typeface="Comic Sans MS" pitchFamily="66" charset="0"/>
              </a:rPr>
              <a:t>Ön hazırlık, hipotez kurma</a:t>
            </a:r>
          </a:p>
          <a:p>
            <a:pPr marL="609600" indent="-609600">
              <a:buFontTx/>
              <a:buAutoNum type="arabicPeriod"/>
            </a:pPr>
            <a:r>
              <a:rPr lang="tr-TR">
                <a:latin typeface="Comic Sans MS" pitchFamily="66" charset="0"/>
              </a:rPr>
              <a:t>Çalışma tasarımı (design, desen)</a:t>
            </a:r>
          </a:p>
          <a:p>
            <a:pPr marL="609600" indent="-609600">
              <a:buFontTx/>
              <a:buAutoNum type="arabicPeriod"/>
            </a:pPr>
            <a:r>
              <a:rPr lang="tr-TR">
                <a:latin typeface="Comic Sans MS" pitchFamily="66" charset="0"/>
              </a:rPr>
              <a:t>Veri toplama</a:t>
            </a:r>
          </a:p>
          <a:p>
            <a:pPr marL="609600" indent="-609600">
              <a:buFontTx/>
              <a:buAutoNum type="arabicPeriod"/>
            </a:pPr>
            <a:r>
              <a:rPr lang="tr-TR">
                <a:latin typeface="Comic Sans MS" pitchFamily="66" charset="0"/>
              </a:rPr>
              <a:t>Verilerin değerlendirilmesi ve analiz</a:t>
            </a:r>
          </a:p>
          <a:p>
            <a:pPr marL="609600" indent="-609600">
              <a:buFontTx/>
              <a:buAutoNum type="arabicPeriod"/>
            </a:pPr>
            <a:r>
              <a:rPr lang="tr-TR">
                <a:latin typeface="Comic Sans MS" pitchFamily="66" charset="0"/>
              </a:rPr>
              <a:t>Yazım</a:t>
            </a:r>
          </a:p>
          <a:p>
            <a:pPr marL="609600" indent="-609600"/>
            <a:endParaRPr lang="en-US">
              <a:latin typeface="Comic Sans MS" pitchFamily="66" charset="0"/>
            </a:endParaRPr>
          </a:p>
        </p:txBody>
      </p:sp>
    </p:spTree>
    <p:extLst>
      <p:ext uri="{BB962C8B-B14F-4D97-AF65-F5344CB8AC3E}">
        <p14:creationId xmlns:p14="http://schemas.microsoft.com/office/powerpoint/2010/main" val="4060338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357313" y="357188"/>
            <a:ext cx="8229600" cy="1371600"/>
          </a:xfrm>
        </p:spPr>
        <p:txBody>
          <a:bodyPr/>
          <a:lstStyle/>
          <a:p>
            <a:pPr>
              <a:defRPr/>
            </a:pPr>
            <a:r>
              <a:rPr lang="tr-TR" sz="4000" b="1" dirty="0" err="1" smtClean="0">
                <a:solidFill>
                  <a:schemeClr val="accent5">
                    <a:lumMod val="50000"/>
                  </a:schemeClr>
                </a:solidFill>
              </a:rPr>
              <a:t>Randomize</a:t>
            </a:r>
            <a:r>
              <a:rPr lang="tr-TR" sz="4000" b="1" dirty="0" smtClean="0">
                <a:solidFill>
                  <a:schemeClr val="accent5">
                    <a:lumMod val="50000"/>
                  </a:schemeClr>
                </a:solidFill>
              </a:rPr>
              <a:t> kontrollü çalışmalar (RCT)</a:t>
            </a:r>
          </a:p>
        </p:txBody>
      </p:sp>
      <p:sp>
        <p:nvSpPr>
          <p:cNvPr id="26627" name="Rectangle 3"/>
          <p:cNvSpPr>
            <a:spLocks noGrp="1" noChangeArrowheads="1"/>
          </p:cNvSpPr>
          <p:nvPr>
            <p:ph type="body" idx="1"/>
          </p:nvPr>
        </p:nvSpPr>
        <p:spPr>
          <a:xfrm>
            <a:off x="1018308" y="2071688"/>
            <a:ext cx="7911379" cy="3929062"/>
          </a:xfrm>
        </p:spPr>
        <p:txBody>
          <a:bodyPr/>
          <a:lstStyle/>
          <a:p>
            <a:r>
              <a:rPr lang="tr-TR" altLang="en-US" sz="2800" dirty="0" smtClean="0"/>
              <a:t>Klinik araştırma dizaynı için altın standart kabul edilir</a:t>
            </a:r>
          </a:p>
          <a:p>
            <a:r>
              <a:rPr lang="tr-TR" altLang="en-US" sz="2800" dirty="0" smtClean="0"/>
              <a:t>Tarihte ilk kez 1948 yılında yayınlanmış</a:t>
            </a:r>
          </a:p>
          <a:p>
            <a:pPr lvl="2" algn="r">
              <a:buFont typeface="Wingdings" panose="05000000000000000000" pitchFamily="2" charset="2"/>
              <a:buNone/>
            </a:pPr>
            <a:r>
              <a:rPr lang="tr-TR" altLang="en-US" sz="2000" dirty="0" err="1" smtClean="0"/>
              <a:t>Streptomycin</a:t>
            </a:r>
            <a:r>
              <a:rPr lang="tr-TR" altLang="en-US" sz="2000" dirty="0" smtClean="0"/>
              <a:t> in </a:t>
            </a:r>
            <a:r>
              <a:rPr lang="tr-TR" altLang="en-US" sz="2000" dirty="0" err="1" smtClean="0"/>
              <a:t>Tuberculosis</a:t>
            </a:r>
            <a:r>
              <a:rPr lang="tr-TR" altLang="en-US" sz="2000" dirty="0" smtClean="0"/>
              <a:t> </a:t>
            </a:r>
            <a:r>
              <a:rPr lang="tr-TR" altLang="en-US" sz="2000" dirty="0" err="1" smtClean="0"/>
              <a:t>Trials</a:t>
            </a:r>
            <a:r>
              <a:rPr lang="tr-TR" altLang="en-US" sz="2000" dirty="0" smtClean="0"/>
              <a:t> </a:t>
            </a:r>
            <a:r>
              <a:rPr lang="tr-TR" altLang="en-US" sz="2000" dirty="0" err="1" smtClean="0"/>
              <a:t>Committee</a:t>
            </a:r>
            <a:r>
              <a:rPr lang="tr-TR" altLang="en-US" sz="2000" dirty="0" smtClean="0"/>
              <a:t>. </a:t>
            </a:r>
            <a:r>
              <a:rPr lang="tr-TR" altLang="en-US" sz="2000" dirty="0" err="1" smtClean="0"/>
              <a:t>Streptomycin</a:t>
            </a:r>
            <a:r>
              <a:rPr lang="tr-TR" altLang="en-US" sz="2000" dirty="0" smtClean="0"/>
              <a:t> </a:t>
            </a:r>
            <a:r>
              <a:rPr lang="tr-TR" altLang="en-US" sz="2000" dirty="0" err="1" smtClean="0"/>
              <a:t>treatment</a:t>
            </a:r>
            <a:r>
              <a:rPr lang="tr-TR" altLang="en-US" sz="2000" dirty="0" smtClean="0"/>
              <a:t> of </a:t>
            </a:r>
            <a:r>
              <a:rPr lang="tr-TR" altLang="en-US" sz="2000" dirty="0" err="1" smtClean="0"/>
              <a:t>pulmonary</a:t>
            </a:r>
            <a:r>
              <a:rPr lang="tr-TR" altLang="en-US" sz="2000" dirty="0" smtClean="0"/>
              <a:t> </a:t>
            </a:r>
            <a:r>
              <a:rPr lang="tr-TR" altLang="en-US" sz="2000" dirty="0" err="1" smtClean="0"/>
              <a:t>tuberculosis</a:t>
            </a:r>
            <a:r>
              <a:rPr lang="tr-TR" altLang="en-US" sz="2000" dirty="0" smtClean="0"/>
              <a:t>. BMJ 1948;2:769–82</a:t>
            </a:r>
          </a:p>
          <a:p>
            <a:r>
              <a:rPr lang="tr-TR" altLang="en-US" sz="2800" dirty="0" smtClean="0"/>
              <a:t>En temel avantajı, çalışmanın tüm şartlarının araştırmacının kontrolü altında olmasıdır</a:t>
            </a:r>
          </a:p>
        </p:txBody>
      </p:sp>
    </p:spTree>
    <p:extLst>
      <p:ext uri="{BB962C8B-B14F-4D97-AF65-F5344CB8AC3E}">
        <p14:creationId xmlns:p14="http://schemas.microsoft.com/office/powerpoint/2010/main" val="4265383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tr-TR" altLang="en-US" smtClean="0"/>
              <a:t>Randomize çalışma ne demek?</a:t>
            </a:r>
          </a:p>
        </p:txBody>
      </p:sp>
      <p:sp>
        <p:nvSpPr>
          <p:cNvPr id="27651" name="Rectangle 3"/>
          <p:cNvSpPr>
            <a:spLocks noGrp="1" noRot="1" noChangeArrowheads="1"/>
          </p:cNvSpPr>
          <p:nvPr>
            <p:ph type="body" idx="1"/>
          </p:nvPr>
        </p:nvSpPr>
        <p:spPr>
          <a:xfrm>
            <a:off x="1262688" y="2303318"/>
            <a:ext cx="7704667" cy="3332816"/>
          </a:xfrm>
        </p:spPr>
        <p:txBody>
          <a:bodyPr/>
          <a:lstStyle/>
          <a:p>
            <a:pPr>
              <a:lnSpc>
                <a:spcPct val="90000"/>
              </a:lnSpc>
            </a:pPr>
            <a:r>
              <a:rPr lang="tr-TR" altLang="en-US" dirty="0" err="1" smtClean="0"/>
              <a:t>Randomize</a:t>
            </a:r>
            <a:r>
              <a:rPr lang="tr-TR" altLang="en-US" dirty="0" smtClean="0"/>
              <a:t>: Rasgele, seçmeden, iyisini kötüsünü ayırmadan, gelişigüzel, lâlettayin</a:t>
            </a:r>
          </a:p>
          <a:p>
            <a:pPr>
              <a:lnSpc>
                <a:spcPct val="90000"/>
              </a:lnSpc>
            </a:pPr>
            <a:r>
              <a:rPr lang="tr-TR" altLang="en-US" dirty="0" smtClean="0"/>
              <a:t>Rast: (farsça) tesadüf, doğru</a:t>
            </a:r>
          </a:p>
          <a:p>
            <a:pPr>
              <a:lnSpc>
                <a:spcPct val="90000"/>
              </a:lnSpc>
            </a:pPr>
            <a:endParaRPr lang="tr-TR" altLang="en-US" dirty="0" smtClean="0"/>
          </a:p>
        </p:txBody>
      </p:sp>
    </p:spTree>
    <p:extLst>
      <p:ext uri="{BB962C8B-B14F-4D97-AF65-F5344CB8AC3E}">
        <p14:creationId xmlns:p14="http://schemas.microsoft.com/office/powerpoint/2010/main" val="2829502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47051" y="-155863"/>
            <a:ext cx="7704667" cy="1981200"/>
          </a:xfrm>
        </p:spPr>
        <p:txBody>
          <a:bodyPr/>
          <a:lstStyle/>
          <a:p>
            <a:r>
              <a:rPr lang="tr-TR" altLang="en-US" dirty="0" smtClean="0"/>
              <a:t>Ana basamaklar (RCT)</a:t>
            </a:r>
          </a:p>
        </p:txBody>
      </p:sp>
      <p:sp>
        <p:nvSpPr>
          <p:cNvPr id="28675" name="Rectangle 3"/>
          <p:cNvSpPr>
            <a:spLocks noGrp="1" noChangeArrowheads="1"/>
          </p:cNvSpPr>
          <p:nvPr>
            <p:ph type="body" idx="1"/>
          </p:nvPr>
        </p:nvSpPr>
        <p:spPr>
          <a:xfrm>
            <a:off x="982133" y="1928813"/>
            <a:ext cx="8161867" cy="4457700"/>
          </a:xfrm>
        </p:spPr>
        <p:txBody>
          <a:bodyPr/>
          <a:lstStyle/>
          <a:p>
            <a:r>
              <a:rPr lang="tr-TR" altLang="en-US" sz="2800" dirty="0" smtClean="0"/>
              <a:t>Çalışmanın yapılacağı </a:t>
            </a:r>
            <a:r>
              <a:rPr lang="tr-TR" altLang="en-US" sz="2800" dirty="0" err="1" smtClean="0"/>
              <a:t>populasyon</a:t>
            </a:r>
            <a:r>
              <a:rPr lang="tr-TR" altLang="en-US" sz="2800" dirty="0" smtClean="0"/>
              <a:t> belirlenir</a:t>
            </a:r>
          </a:p>
          <a:p>
            <a:r>
              <a:rPr lang="tr-TR" altLang="en-US" sz="2800" dirty="0" err="1" smtClean="0"/>
              <a:t>Populasyonun</a:t>
            </a:r>
            <a:r>
              <a:rPr lang="tr-TR" altLang="en-US" sz="2800" dirty="0" smtClean="0"/>
              <a:t> temel </a:t>
            </a:r>
            <a:r>
              <a:rPr lang="tr-TR" altLang="en-US" sz="2800" dirty="0" err="1" smtClean="0"/>
              <a:t>karekteristik</a:t>
            </a:r>
            <a:r>
              <a:rPr lang="tr-TR" altLang="en-US" sz="2800" dirty="0" smtClean="0"/>
              <a:t> özellikleri saptanır</a:t>
            </a:r>
          </a:p>
          <a:p>
            <a:r>
              <a:rPr lang="tr-TR" altLang="en-US" sz="2800" dirty="0" smtClean="0"/>
              <a:t>Çalışamaya dahil edilme ve edilmeme kriterleri belirlenir</a:t>
            </a:r>
          </a:p>
          <a:p>
            <a:r>
              <a:rPr lang="tr-TR" altLang="en-US" sz="2800" dirty="0" err="1" smtClean="0"/>
              <a:t>Randomize</a:t>
            </a:r>
            <a:r>
              <a:rPr lang="tr-TR" altLang="en-US" sz="2800" dirty="0" smtClean="0"/>
              <a:t> olarak gruplara ayrılır</a:t>
            </a:r>
          </a:p>
          <a:p>
            <a:r>
              <a:rPr lang="tr-TR" altLang="en-US" sz="2800" dirty="0" smtClean="0"/>
              <a:t>Gruplara </a:t>
            </a:r>
            <a:r>
              <a:rPr lang="tr-TR" altLang="en-US" sz="2800" dirty="0" err="1" smtClean="0"/>
              <a:t>körlemesine</a:t>
            </a:r>
            <a:r>
              <a:rPr lang="tr-TR" altLang="en-US" sz="2800" dirty="0" smtClean="0"/>
              <a:t> tedavi/</a:t>
            </a:r>
            <a:r>
              <a:rPr lang="tr-TR" altLang="en-US" sz="2800" dirty="0" err="1" smtClean="0"/>
              <a:t>plasebo</a:t>
            </a:r>
            <a:r>
              <a:rPr lang="tr-TR" altLang="en-US" sz="2800" dirty="0" smtClean="0"/>
              <a:t> verilir</a:t>
            </a:r>
          </a:p>
          <a:p>
            <a:r>
              <a:rPr lang="tr-TR" altLang="en-US" sz="2800" dirty="0" smtClean="0"/>
              <a:t>Belli bir süre takip yapıldıktan sonra araştırılan sonuç incelenir</a:t>
            </a:r>
            <a:r>
              <a:rPr lang="en-US" altLang="en-US" sz="2800" dirty="0" smtClean="0"/>
              <a:t> </a:t>
            </a:r>
            <a:r>
              <a:rPr lang="en-US" altLang="en-US" sz="2800" dirty="0" err="1" smtClean="0"/>
              <a:t>ve</a:t>
            </a:r>
            <a:r>
              <a:rPr lang="en-US" altLang="en-US" sz="2800" dirty="0" smtClean="0"/>
              <a:t> gr</a:t>
            </a:r>
            <a:r>
              <a:rPr lang="tr-TR" altLang="en-US" sz="2800" dirty="0" err="1" smtClean="0"/>
              <a:t>uplar</a:t>
            </a:r>
            <a:r>
              <a:rPr lang="tr-TR" altLang="en-US" sz="2800" dirty="0" smtClean="0"/>
              <a:t> karşılaştırılır</a:t>
            </a:r>
          </a:p>
        </p:txBody>
      </p:sp>
    </p:spTree>
    <p:extLst>
      <p:ext uri="{BB962C8B-B14F-4D97-AF65-F5344CB8AC3E}">
        <p14:creationId xmlns:p14="http://schemas.microsoft.com/office/powerpoint/2010/main" val="22857951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tr-TR" altLang="en-US" smtClean="0"/>
              <a:t>Basit randomize çalışma şeması</a:t>
            </a:r>
            <a:endParaRPr lang="en-GB" altLang="en-US" smtClean="0"/>
          </a:p>
        </p:txBody>
      </p:sp>
      <p:sp>
        <p:nvSpPr>
          <p:cNvPr id="29699" name="Rectangle 4"/>
          <p:cNvSpPr>
            <a:spLocks noChangeArrowheads="1"/>
          </p:cNvSpPr>
          <p:nvPr/>
        </p:nvSpPr>
        <p:spPr bwMode="auto">
          <a:xfrm>
            <a:off x="1143000" y="3200400"/>
            <a:ext cx="2209800" cy="1752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a:solidFill>
                  <a:schemeClr val="bg2"/>
                </a:solidFill>
              </a:rPr>
              <a:t>Uygun hastalar</a:t>
            </a:r>
            <a:endParaRPr lang="en-GB" altLang="en-US"/>
          </a:p>
        </p:txBody>
      </p:sp>
      <p:sp>
        <p:nvSpPr>
          <p:cNvPr id="29700" name="Line 6"/>
          <p:cNvSpPr>
            <a:spLocks noChangeShapeType="1"/>
          </p:cNvSpPr>
          <p:nvPr/>
        </p:nvSpPr>
        <p:spPr bwMode="auto">
          <a:xfrm>
            <a:off x="3352800" y="41148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1" name="Line 7"/>
          <p:cNvSpPr>
            <a:spLocks noChangeShapeType="1"/>
          </p:cNvSpPr>
          <p:nvPr/>
        </p:nvSpPr>
        <p:spPr bwMode="auto">
          <a:xfrm flipV="1">
            <a:off x="4495800" y="3200400"/>
            <a:ext cx="1447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2" name="Line 8"/>
          <p:cNvSpPr>
            <a:spLocks noChangeShapeType="1"/>
          </p:cNvSpPr>
          <p:nvPr/>
        </p:nvSpPr>
        <p:spPr bwMode="auto">
          <a:xfrm>
            <a:off x="4495800" y="4114800"/>
            <a:ext cx="1447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3" name="Rectangle 10"/>
          <p:cNvSpPr>
            <a:spLocks noChangeArrowheads="1"/>
          </p:cNvSpPr>
          <p:nvPr/>
        </p:nvSpPr>
        <p:spPr bwMode="auto">
          <a:xfrm>
            <a:off x="6096000" y="2895600"/>
            <a:ext cx="2286000" cy="685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bg2"/>
                </a:solidFill>
              </a:rPr>
              <a:t>Rx gr</a:t>
            </a:r>
            <a:r>
              <a:rPr lang="tr-TR" altLang="en-US">
                <a:solidFill>
                  <a:schemeClr val="bg2"/>
                </a:solidFill>
              </a:rPr>
              <a:t>u</a:t>
            </a:r>
            <a:r>
              <a:rPr lang="en-GB" altLang="en-US">
                <a:solidFill>
                  <a:schemeClr val="bg2"/>
                </a:solidFill>
              </a:rPr>
              <a:t>p 1</a:t>
            </a:r>
            <a:endParaRPr lang="en-GB" altLang="en-US">
              <a:solidFill>
                <a:schemeClr val="bg1"/>
              </a:solidFill>
            </a:endParaRPr>
          </a:p>
        </p:txBody>
      </p:sp>
      <p:sp>
        <p:nvSpPr>
          <p:cNvPr id="29704" name="Rectangle 12"/>
          <p:cNvSpPr>
            <a:spLocks noChangeArrowheads="1"/>
          </p:cNvSpPr>
          <p:nvPr/>
        </p:nvSpPr>
        <p:spPr bwMode="auto">
          <a:xfrm>
            <a:off x="6096000" y="4724400"/>
            <a:ext cx="2286000" cy="685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bg2"/>
                </a:solidFill>
              </a:rPr>
              <a:t>Rx grup 2</a:t>
            </a:r>
            <a:endParaRPr lang="en-GB" altLang="en-US">
              <a:solidFill>
                <a:schemeClr val="bg1"/>
              </a:solidFill>
            </a:endParaRPr>
          </a:p>
        </p:txBody>
      </p:sp>
      <p:sp>
        <p:nvSpPr>
          <p:cNvPr id="29705" name="Text Box 17"/>
          <p:cNvSpPr txBox="1">
            <a:spLocks noChangeArrowheads="1"/>
          </p:cNvSpPr>
          <p:nvPr/>
        </p:nvSpPr>
        <p:spPr bwMode="auto">
          <a:xfrm>
            <a:off x="3446463" y="2895600"/>
            <a:ext cx="183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Randomiz</a:t>
            </a:r>
            <a:r>
              <a:rPr lang="tr-TR" altLang="en-US"/>
              <a:t>asyon</a:t>
            </a:r>
            <a:endParaRPr lang="en-GB" altLang="en-US"/>
          </a:p>
        </p:txBody>
      </p:sp>
      <p:sp>
        <p:nvSpPr>
          <p:cNvPr id="29706" name="Line 18"/>
          <p:cNvSpPr>
            <a:spLocks noChangeShapeType="1"/>
          </p:cNvSpPr>
          <p:nvPr/>
        </p:nvSpPr>
        <p:spPr bwMode="auto">
          <a:xfrm>
            <a:off x="4495800" y="3352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416252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07950" y="44450"/>
            <a:ext cx="8893175"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6979" name="Rectangle 3"/>
          <p:cNvSpPr>
            <a:spLocks noChangeArrowheads="1"/>
          </p:cNvSpPr>
          <p:nvPr/>
        </p:nvSpPr>
        <p:spPr bwMode="auto">
          <a:xfrm>
            <a:off x="1474788" y="219075"/>
            <a:ext cx="7430221" cy="5792788"/>
          </a:xfrm>
          <a:prstGeom prst="rect">
            <a:avLst/>
          </a:prstGeom>
          <a:noFill/>
          <a:ln w="9525">
            <a:noFill/>
            <a:miter lim="800000"/>
            <a:headEnd/>
            <a:tailEnd/>
          </a:ln>
        </p:spPr>
        <p:txBody>
          <a:bodyPr/>
          <a:lstStyle/>
          <a:p>
            <a:pPr marL="342900" indent="-342900">
              <a:defRPr/>
            </a:pPr>
            <a:r>
              <a:rPr lang="en-US" sz="4000" dirty="0" err="1">
                <a:solidFill>
                  <a:schemeClr val="accent2"/>
                </a:solidFill>
                <a:latin typeface="+mj-lt"/>
              </a:rPr>
              <a:t>Populasyon</a:t>
            </a:r>
            <a:r>
              <a:rPr lang="en-US" sz="4000" dirty="0">
                <a:solidFill>
                  <a:schemeClr val="accent2"/>
                </a:solidFill>
                <a:latin typeface="+mj-lt"/>
              </a:rPr>
              <a:t> S</a:t>
            </a:r>
            <a:r>
              <a:rPr lang="tr-TR" sz="4000" dirty="0">
                <a:solidFill>
                  <a:schemeClr val="accent2"/>
                </a:solidFill>
                <a:latin typeface="+mj-lt"/>
              </a:rPr>
              <a:t>eçimi</a:t>
            </a:r>
          </a:p>
          <a:p>
            <a:pPr marL="342900" indent="-342900">
              <a:defRPr/>
            </a:pPr>
            <a:endParaRPr lang="tr-TR" sz="1200" dirty="0">
              <a:solidFill>
                <a:schemeClr val="accent2"/>
              </a:solidFill>
              <a:latin typeface="+mj-lt"/>
            </a:endParaRPr>
          </a:p>
          <a:p>
            <a:pPr marL="342900" indent="-342900" algn="l">
              <a:defRPr/>
            </a:pPr>
            <a:endParaRPr lang="tr-TR" sz="2400" b="1" dirty="0">
              <a:latin typeface="+mj-lt"/>
            </a:endParaRPr>
          </a:p>
          <a:p>
            <a:pPr marL="342900" indent="-342900" algn="l">
              <a:defRPr/>
            </a:pPr>
            <a:endParaRPr lang="tr-TR" sz="2400" b="1" u="sng" dirty="0">
              <a:latin typeface="+mj-lt"/>
            </a:endParaRPr>
          </a:p>
          <a:p>
            <a:pPr marL="342900" indent="-342900" algn="l">
              <a:defRPr/>
            </a:pPr>
            <a:endParaRPr lang="tr-TR" sz="2400" b="1" u="sng" dirty="0">
              <a:latin typeface="+mj-lt"/>
            </a:endParaRPr>
          </a:p>
          <a:p>
            <a:pPr marL="342900" indent="-342900" algn="l">
              <a:defRPr/>
            </a:pPr>
            <a:r>
              <a:rPr lang="tr-TR" sz="2400" b="1" dirty="0">
                <a:latin typeface="+mj-lt"/>
              </a:rPr>
              <a:t>			 		</a:t>
            </a:r>
            <a:r>
              <a:rPr lang="tr-TR" b="1" dirty="0">
                <a:latin typeface="+mj-lt"/>
              </a:rPr>
              <a:t>(Sonuçların geçerli olması için,</a:t>
            </a:r>
          </a:p>
          <a:p>
            <a:pPr marL="342900" indent="-342900" algn="l">
              <a:defRPr/>
            </a:pPr>
            <a:r>
              <a:rPr lang="tr-TR" b="1" dirty="0">
                <a:latin typeface="+mj-lt"/>
              </a:rPr>
              <a:t>					referans populasyondan farklı </a:t>
            </a:r>
            <a:r>
              <a:rPr lang="tr-TR" b="1" dirty="0" smtClean="0">
                <a:latin typeface="+mj-lt"/>
              </a:rPr>
              <a:t>olmaması tercih </a:t>
            </a:r>
            <a:r>
              <a:rPr lang="tr-TR" b="1" dirty="0">
                <a:latin typeface="+mj-lt"/>
              </a:rPr>
              <a:t>edilir.)</a:t>
            </a:r>
            <a:endParaRPr lang="tr-TR" sz="500" b="1" dirty="0">
              <a:latin typeface="+mj-lt"/>
            </a:endParaRPr>
          </a:p>
          <a:p>
            <a:pPr marL="342900" indent="-342900" algn="l">
              <a:defRPr/>
            </a:pPr>
            <a:endParaRPr lang="tr-TR" sz="2400" b="1" dirty="0" smtClean="0">
              <a:solidFill>
                <a:schemeClr val="accent2"/>
              </a:solidFill>
              <a:latin typeface="+mj-lt"/>
            </a:endParaRPr>
          </a:p>
          <a:p>
            <a:pPr marL="342900" indent="-342900" algn="l">
              <a:defRPr/>
            </a:pPr>
            <a:r>
              <a:rPr lang="tr-TR" sz="2400" b="1" dirty="0" smtClean="0">
                <a:solidFill>
                  <a:schemeClr val="accent2"/>
                </a:solidFill>
                <a:latin typeface="+mj-lt"/>
              </a:rPr>
              <a:t>Deney </a:t>
            </a:r>
            <a:r>
              <a:rPr lang="tr-TR" sz="2400" b="1" dirty="0">
                <a:solidFill>
                  <a:schemeClr val="accent2"/>
                </a:solidFill>
                <a:latin typeface="+mj-lt"/>
              </a:rPr>
              <a:t>populasyonu:</a:t>
            </a:r>
          </a:p>
          <a:p>
            <a:pPr marL="742950" lvl="1" indent="-285750" algn="l">
              <a:lnSpc>
                <a:spcPct val="120000"/>
              </a:lnSpc>
              <a:spcBef>
                <a:spcPct val="20000"/>
              </a:spcBef>
              <a:buFontTx/>
              <a:buChar char="-"/>
              <a:defRPr/>
            </a:pPr>
            <a:r>
              <a:rPr lang="tr-TR" sz="2000" b="1" dirty="0">
                <a:latin typeface="+mj-lt"/>
              </a:rPr>
              <a:t>Yeterli örneklem büyüklüğü,</a:t>
            </a:r>
          </a:p>
          <a:p>
            <a:pPr marL="742950" lvl="1" indent="-285750" algn="l">
              <a:lnSpc>
                <a:spcPct val="120000"/>
              </a:lnSpc>
              <a:spcBef>
                <a:spcPct val="20000"/>
              </a:spcBef>
              <a:buFontTx/>
              <a:buChar char="-"/>
              <a:defRPr/>
            </a:pPr>
            <a:r>
              <a:rPr lang="tr-TR" sz="2000" b="1" dirty="0">
                <a:latin typeface="+mj-lt"/>
              </a:rPr>
              <a:t>Uygun deney populasyonu,</a:t>
            </a:r>
          </a:p>
          <a:p>
            <a:pPr marL="742950" lvl="1" indent="-285750" algn="l">
              <a:lnSpc>
                <a:spcPct val="120000"/>
              </a:lnSpc>
              <a:spcBef>
                <a:spcPct val="20000"/>
              </a:spcBef>
              <a:buFontTx/>
              <a:buChar char="-"/>
              <a:defRPr/>
            </a:pPr>
            <a:r>
              <a:rPr lang="tr-TR" sz="2000" b="1" dirty="0">
                <a:latin typeface="+mj-lt"/>
              </a:rPr>
              <a:t>Tam ve doğru bilgi elde edilmeli</a:t>
            </a:r>
            <a:endParaRPr lang="tr-TR" b="1" dirty="0">
              <a:latin typeface="+mj-lt"/>
            </a:endParaRPr>
          </a:p>
          <a:p>
            <a:pPr marL="742950" lvl="1" indent="-285750" algn="l">
              <a:lnSpc>
                <a:spcPct val="120000"/>
              </a:lnSpc>
              <a:spcBef>
                <a:spcPct val="20000"/>
              </a:spcBef>
              <a:buFontTx/>
              <a:buChar char="-"/>
              <a:defRPr/>
            </a:pPr>
            <a:r>
              <a:rPr lang="tr-TR" sz="2000" b="1" dirty="0">
                <a:latin typeface="+mj-lt"/>
              </a:rPr>
              <a:t>İstekli ve uygun olanlar</a:t>
            </a:r>
            <a:r>
              <a:rPr lang="tr-TR" sz="2000" b="1" dirty="0">
                <a:latin typeface="+mj-lt"/>
                <a:sym typeface="Wingdings" pitchFamily="2" charset="2"/>
              </a:rPr>
              <a:t> Çal</a:t>
            </a:r>
            <a:r>
              <a:rPr lang="tr-TR" sz="2000" b="1" dirty="0">
                <a:latin typeface="+mj-lt"/>
              </a:rPr>
              <a:t>ış</a:t>
            </a:r>
            <a:r>
              <a:rPr lang="tr-TR" sz="2000" b="1" dirty="0">
                <a:latin typeface="+mj-lt"/>
                <a:sym typeface="Wingdings" pitchFamily="2" charset="2"/>
              </a:rPr>
              <a:t>ma Grubu</a:t>
            </a:r>
          </a:p>
          <a:p>
            <a:pPr marL="342900" indent="-342900" algn="l">
              <a:lnSpc>
                <a:spcPct val="120000"/>
              </a:lnSpc>
              <a:spcBef>
                <a:spcPct val="20000"/>
              </a:spcBef>
              <a:buFontTx/>
              <a:buChar char="-"/>
              <a:defRPr/>
            </a:pPr>
            <a:r>
              <a:rPr lang="tr-TR" sz="2200" b="1" dirty="0">
                <a:latin typeface="+mj-lt"/>
                <a:sym typeface="Wingdings" pitchFamily="2" charset="2"/>
              </a:rPr>
              <a:t>Ara</a:t>
            </a:r>
            <a:r>
              <a:rPr lang="tr-TR" sz="2200" b="1" dirty="0">
                <a:latin typeface="+mj-lt"/>
              </a:rPr>
              <a:t>ş</a:t>
            </a:r>
            <a:r>
              <a:rPr lang="tr-TR" sz="2200" b="1" dirty="0">
                <a:latin typeface="+mj-lt"/>
                <a:sym typeface="Wingdings" pitchFamily="2" charset="2"/>
              </a:rPr>
              <a:t>t</a:t>
            </a:r>
            <a:r>
              <a:rPr lang="tr-TR" sz="2200" b="1" dirty="0">
                <a:latin typeface="+mj-lt"/>
              </a:rPr>
              <a:t>ı</a:t>
            </a:r>
            <a:r>
              <a:rPr lang="tr-TR" sz="2200" b="1" dirty="0">
                <a:latin typeface="+mj-lt"/>
                <a:sym typeface="Wingdings" pitchFamily="2" charset="2"/>
              </a:rPr>
              <a:t>rmaya kat</a:t>
            </a:r>
            <a:r>
              <a:rPr lang="tr-TR" sz="2200" b="1" dirty="0">
                <a:latin typeface="+mj-lt"/>
              </a:rPr>
              <a:t>ı</a:t>
            </a:r>
            <a:r>
              <a:rPr lang="tr-TR" sz="2200" b="1" dirty="0">
                <a:latin typeface="+mj-lt"/>
                <a:sym typeface="Wingdings" pitchFamily="2" charset="2"/>
              </a:rPr>
              <a:t>lanlar ve kat</a:t>
            </a:r>
            <a:r>
              <a:rPr lang="tr-TR" sz="2200" b="1" dirty="0">
                <a:latin typeface="+mj-lt"/>
              </a:rPr>
              <a:t>ı</a:t>
            </a:r>
            <a:r>
              <a:rPr lang="tr-TR" sz="2200" b="1" dirty="0">
                <a:latin typeface="+mj-lt"/>
                <a:sym typeface="Wingdings" pitchFamily="2" charset="2"/>
              </a:rPr>
              <a:t>lmayanlar de</a:t>
            </a:r>
            <a:r>
              <a:rPr lang="tr-TR" sz="2200" b="1" dirty="0">
                <a:latin typeface="+mj-lt"/>
              </a:rPr>
              <a:t>ğ</a:t>
            </a:r>
            <a:r>
              <a:rPr lang="tr-TR" sz="2200" b="1" dirty="0">
                <a:latin typeface="+mj-lt"/>
                <a:sym typeface="Wingdings" pitchFamily="2" charset="2"/>
              </a:rPr>
              <a:t>erlendirilmeli</a:t>
            </a:r>
          </a:p>
          <a:p>
            <a:pPr marL="342900" indent="-342900" algn="l">
              <a:lnSpc>
                <a:spcPct val="120000"/>
              </a:lnSpc>
              <a:spcBef>
                <a:spcPct val="20000"/>
              </a:spcBef>
              <a:buFontTx/>
              <a:buChar char="-"/>
              <a:defRPr/>
            </a:pPr>
            <a:r>
              <a:rPr lang="tr-TR" sz="2200" b="1" dirty="0">
                <a:latin typeface="+mj-lt"/>
                <a:sym typeface="Wingdings" pitchFamily="2" charset="2"/>
              </a:rPr>
              <a:t>Çal</a:t>
            </a:r>
            <a:r>
              <a:rPr lang="tr-TR" sz="2200" b="1" dirty="0">
                <a:latin typeface="+mj-lt"/>
              </a:rPr>
              <a:t>ış</a:t>
            </a:r>
            <a:r>
              <a:rPr lang="tr-TR" sz="2200" b="1" dirty="0">
                <a:latin typeface="+mj-lt"/>
                <a:sym typeface="Wingdings" pitchFamily="2" charset="2"/>
              </a:rPr>
              <a:t>ma gruplar</a:t>
            </a:r>
            <a:r>
              <a:rPr lang="tr-TR" sz="2200" b="1" dirty="0">
                <a:latin typeface="+mj-lt"/>
              </a:rPr>
              <a:t>ı</a:t>
            </a:r>
            <a:r>
              <a:rPr lang="tr-TR" sz="2200" b="1" dirty="0">
                <a:latin typeface="+mj-lt"/>
                <a:sym typeface="Wingdings" pitchFamily="2" charset="2"/>
              </a:rPr>
              <a:t>n</a:t>
            </a:r>
            <a:r>
              <a:rPr lang="tr-TR" sz="2200" b="1" dirty="0">
                <a:latin typeface="+mj-lt"/>
              </a:rPr>
              <a:t>ı</a:t>
            </a:r>
            <a:r>
              <a:rPr lang="tr-TR" sz="2200" b="1" dirty="0">
                <a:latin typeface="+mj-lt"/>
                <a:sym typeface="Wingdings" pitchFamily="2" charset="2"/>
              </a:rPr>
              <a:t>n ayr</a:t>
            </a:r>
            <a:r>
              <a:rPr lang="tr-TR" sz="2200" b="1" dirty="0">
                <a:latin typeface="+mj-lt"/>
              </a:rPr>
              <a:t>ı</a:t>
            </a:r>
            <a:r>
              <a:rPr lang="tr-TR" sz="2200" b="1" dirty="0">
                <a:latin typeface="+mj-lt"/>
                <a:sym typeface="Wingdings" pitchFamily="2" charset="2"/>
              </a:rPr>
              <a:t>lmas</a:t>
            </a:r>
            <a:r>
              <a:rPr lang="tr-TR" sz="2200" b="1" dirty="0">
                <a:latin typeface="+mj-lt"/>
              </a:rPr>
              <a:t>ı</a:t>
            </a:r>
            <a:endParaRPr lang="tr-TR" sz="2200" b="1" dirty="0">
              <a:latin typeface="+mj-lt"/>
              <a:sym typeface="Wingdings" pitchFamily="2" charset="2"/>
            </a:endParaRPr>
          </a:p>
          <a:p>
            <a:pPr marL="1600200" lvl="3" indent="-228600" algn="l">
              <a:lnSpc>
                <a:spcPct val="120000"/>
              </a:lnSpc>
              <a:spcBef>
                <a:spcPct val="20000"/>
              </a:spcBef>
              <a:defRPr/>
            </a:pPr>
            <a:r>
              <a:rPr lang="tr-TR" sz="2000" b="1" dirty="0">
                <a:solidFill>
                  <a:srgbClr val="940000"/>
                </a:solidFill>
                <a:latin typeface="+mj-lt"/>
                <a:sym typeface="Wingdings" pitchFamily="2" charset="2"/>
              </a:rPr>
              <a:t>Random olarak ayr</a:t>
            </a:r>
            <a:r>
              <a:rPr lang="tr-TR" sz="2000" b="1" dirty="0">
                <a:solidFill>
                  <a:srgbClr val="940000"/>
                </a:solidFill>
                <a:latin typeface="+mj-lt"/>
              </a:rPr>
              <a:t>ı</a:t>
            </a:r>
            <a:r>
              <a:rPr lang="tr-TR" sz="2000" b="1" dirty="0">
                <a:solidFill>
                  <a:srgbClr val="940000"/>
                </a:solidFill>
                <a:latin typeface="+mj-lt"/>
                <a:sym typeface="Wingdings" pitchFamily="2" charset="2"/>
              </a:rPr>
              <a:t>l</a:t>
            </a:r>
            <a:r>
              <a:rPr lang="tr-TR" sz="2000" b="1" dirty="0">
                <a:solidFill>
                  <a:srgbClr val="940000"/>
                </a:solidFill>
                <a:latin typeface="+mj-lt"/>
              </a:rPr>
              <a:t>ı</a:t>
            </a:r>
            <a:r>
              <a:rPr lang="tr-TR" sz="2000" b="1" dirty="0">
                <a:solidFill>
                  <a:srgbClr val="940000"/>
                </a:solidFill>
                <a:latin typeface="+mj-lt"/>
                <a:sym typeface="Wingdings" pitchFamily="2" charset="2"/>
              </a:rPr>
              <a:t>r. </a:t>
            </a:r>
          </a:p>
        </p:txBody>
      </p:sp>
      <p:sp>
        <p:nvSpPr>
          <p:cNvPr id="30724" name="Line 4"/>
          <p:cNvSpPr>
            <a:spLocks noChangeShapeType="1"/>
          </p:cNvSpPr>
          <p:nvPr/>
        </p:nvSpPr>
        <p:spPr bwMode="auto">
          <a:xfrm>
            <a:off x="3733800" y="1676400"/>
            <a:ext cx="198120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5" name="Oval 16"/>
          <p:cNvSpPr>
            <a:spLocks noChangeArrowheads="1"/>
          </p:cNvSpPr>
          <p:nvPr/>
        </p:nvSpPr>
        <p:spPr bwMode="auto">
          <a:xfrm>
            <a:off x="323850" y="908050"/>
            <a:ext cx="3311525" cy="15843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26" name="Text Box 15"/>
          <p:cNvSpPr txBox="1">
            <a:spLocks noChangeArrowheads="1"/>
          </p:cNvSpPr>
          <p:nvPr/>
        </p:nvSpPr>
        <p:spPr bwMode="auto">
          <a:xfrm>
            <a:off x="1116013" y="1268413"/>
            <a:ext cx="2016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t>Referans populasyon</a:t>
            </a:r>
          </a:p>
        </p:txBody>
      </p:sp>
      <p:sp>
        <p:nvSpPr>
          <p:cNvPr id="30727" name="Oval 18"/>
          <p:cNvSpPr>
            <a:spLocks noChangeArrowheads="1"/>
          </p:cNvSpPr>
          <p:nvPr/>
        </p:nvSpPr>
        <p:spPr bwMode="auto">
          <a:xfrm>
            <a:off x="5940425" y="1125538"/>
            <a:ext cx="2447925" cy="10795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28" name="Text Box 17"/>
          <p:cNvSpPr txBox="1">
            <a:spLocks noChangeArrowheads="1"/>
          </p:cNvSpPr>
          <p:nvPr/>
        </p:nvSpPr>
        <p:spPr bwMode="auto">
          <a:xfrm>
            <a:off x="6227763" y="1196975"/>
            <a:ext cx="2232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t>Deney populasyonu</a:t>
            </a:r>
          </a:p>
        </p:txBody>
      </p:sp>
    </p:spTree>
    <p:extLst>
      <p:ext uri="{BB962C8B-B14F-4D97-AF65-F5344CB8AC3E}">
        <p14:creationId xmlns:p14="http://schemas.microsoft.com/office/powerpoint/2010/main" val="8636805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14375" y="214313"/>
            <a:ext cx="8801100" cy="1371600"/>
          </a:xfrm>
        </p:spPr>
        <p:txBody>
          <a:bodyPr/>
          <a:lstStyle/>
          <a:p>
            <a:r>
              <a:rPr lang="en-US" altLang="en-US" sz="3600" dirty="0" smtClean="0"/>
              <a:t>CONSORT</a:t>
            </a:r>
            <a:r>
              <a:rPr lang="tr-TR" altLang="en-US" dirty="0" smtClean="0"/>
              <a:t> </a:t>
            </a:r>
            <a:r>
              <a:rPr lang="tr-TR" altLang="en-US" sz="2400" dirty="0" smtClean="0"/>
              <a:t>(</a:t>
            </a:r>
            <a:r>
              <a:rPr lang="tr-TR" altLang="en-US" sz="2400" dirty="0" err="1" smtClean="0"/>
              <a:t>Consolidated</a:t>
            </a:r>
            <a:r>
              <a:rPr lang="tr-TR" altLang="en-US" sz="2400" dirty="0" smtClean="0"/>
              <a:t> </a:t>
            </a:r>
            <a:r>
              <a:rPr lang="tr-TR" altLang="en-US" sz="2400" dirty="0" err="1" smtClean="0"/>
              <a:t>Standarts</a:t>
            </a:r>
            <a:r>
              <a:rPr lang="tr-TR" altLang="en-US" sz="2400" dirty="0" smtClean="0"/>
              <a:t> </a:t>
            </a:r>
            <a:r>
              <a:rPr lang="tr-TR" altLang="en-US" sz="2400" dirty="0" err="1" smtClean="0"/>
              <a:t>for</a:t>
            </a:r>
            <a:r>
              <a:rPr lang="tr-TR" altLang="en-US" sz="2400" dirty="0" smtClean="0"/>
              <a:t> </a:t>
            </a:r>
            <a:r>
              <a:rPr lang="tr-TR" altLang="en-US" sz="2400" dirty="0" err="1" smtClean="0"/>
              <a:t>Reporting</a:t>
            </a:r>
            <a:r>
              <a:rPr lang="tr-TR" altLang="en-US" sz="2400" dirty="0" smtClean="0"/>
              <a:t> of </a:t>
            </a:r>
            <a:r>
              <a:rPr lang="tr-TR" altLang="en-US" sz="2400" dirty="0" err="1" smtClean="0"/>
              <a:t>Trials</a:t>
            </a:r>
            <a:r>
              <a:rPr lang="tr-TR" altLang="en-US" sz="2400" dirty="0" smtClean="0"/>
              <a:t>) </a:t>
            </a:r>
            <a:endParaRPr lang="en-US" altLang="en-US" sz="2400" dirty="0" smtClean="0"/>
          </a:p>
        </p:txBody>
      </p:sp>
      <p:sp>
        <p:nvSpPr>
          <p:cNvPr id="143363" name="Rectangle 3"/>
          <p:cNvSpPr>
            <a:spLocks noGrp="1" noChangeArrowheads="1"/>
          </p:cNvSpPr>
          <p:nvPr>
            <p:ph type="body" idx="1"/>
          </p:nvPr>
        </p:nvSpPr>
        <p:spPr>
          <a:xfrm>
            <a:off x="714375" y="2000250"/>
            <a:ext cx="8015288" cy="5181600"/>
          </a:xfrm>
        </p:spPr>
        <p:txBody>
          <a:bodyPr/>
          <a:lstStyle/>
          <a:p>
            <a:pPr>
              <a:lnSpc>
                <a:spcPct val="80000"/>
              </a:lnSpc>
              <a:defRPr/>
            </a:pPr>
            <a:r>
              <a:rPr lang="tr-TR" sz="2800" dirty="0" err="1" smtClean="0"/>
              <a:t>The</a:t>
            </a:r>
            <a:r>
              <a:rPr lang="tr-TR" sz="2800" dirty="0" smtClean="0"/>
              <a:t> CONSORT </a:t>
            </a:r>
            <a:r>
              <a:rPr lang="tr-TR" sz="2800" dirty="0" err="1" smtClean="0"/>
              <a:t>statement</a:t>
            </a:r>
            <a:r>
              <a:rPr lang="tr-TR" sz="2800" dirty="0" smtClean="0"/>
              <a:t>: </a:t>
            </a:r>
            <a:r>
              <a:rPr lang="tr-TR" sz="2800" dirty="0" err="1" smtClean="0"/>
              <a:t>revised</a:t>
            </a:r>
            <a:r>
              <a:rPr lang="tr-TR" sz="2800" dirty="0" smtClean="0"/>
              <a:t> </a:t>
            </a:r>
            <a:r>
              <a:rPr lang="tr-TR" sz="2800" dirty="0" err="1" smtClean="0"/>
              <a:t>recommendations</a:t>
            </a:r>
            <a:r>
              <a:rPr lang="tr-TR" sz="2800" dirty="0" smtClean="0"/>
              <a:t> </a:t>
            </a:r>
            <a:r>
              <a:rPr lang="tr-TR" sz="2800" dirty="0" err="1" smtClean="0"/>
              <a:t>for</a:t>
            </a:r>
            <a:r>
              <a:rPr lang="tr-TR" sz="2800" dirty="0" smtClean="0"/>
              <a:t> </a:t>
            </a:r>
            <a:r>
              <a:rPr lang="tr-TR" sz="2800" dirty="0" err="1" smtClean="0"/>
              <a:t>improving</a:t>
            </a:r>
            <a:r>
              <a:rPr lang="tr-TR" sz="2800" dirty="0" smtClean="0"/>
              <a:t> </a:t>
            </a:r>
            <a:r>
              <a:rPr lang="tr-TR" sz="2800" dirty="0" err="1" smtClean="0"/>
              <a:t>the</a:t>
            </a:r>
            <a:r>
              <a:rPr lang="tr-TR" sz="2800" dirty="0" smtClean="0"/>
              <a:t> </a:t>
            </a:r>
            <a:r>
              <a:rPr lang="tr-TR" sz="2800" dirty="0" err="1" smtClean="0"/>
              <a:t>quality</a:t>
            </a:r>
            <a:r>
              <a:rPr lang="tr-TR" sz="2800" dirty="0" smtClean="0"/>
              <a:t> of </a:t>
            </a:r>
            <a:r>
              <a:rPr lang="tr-TR" sz="2800" dirty="0" err="1" smtClean="0"/>
              <a:t>reports</a:t>
            </a:r>
            <a:r>
              <a:rPr lang="tr-TR" sz="2800" dirty="0" smtClean="0"/>
              <a:t> of </a:t>
            </a:r>
            <a:r>
              <a:rPr lang="tr-TR" sz="2800" dirty="0" err="1" smtClean="0"/>
              <a:t>parallel</a:t>
            </a:r>
            <a:r>
              <a:rPr lang="tr-TR" sz="2800" dirty="0" smtClean="0"/>
              <a:t>-</a:t>
            </a:r>
            <a:r>
              <a:rPr lang="tr-TR" sz="2800" dirty="0" err="1" smtClean="0"/>
              <a:t>group</a:t>
            </a:r>
            <a:r>
              <a:rPr lang="tr-TR" sz="2800" dirty="0" smtClean="0"/>
              <a:t> </a:t>
            </a:r>
            <a:r>
              <a:rPr lang="tr-TR" sz="2800" dirty="0" err="1" smtClean="0"/>
              <a:t>randomised</a:t>
            </a:r>
            <a:r>
              <a:rPr lang="tr-TR" sz="2800" dirty="0" smtClean="0"/>
              <a:t> </a:t>
            </a:r>
            <a:r>
              <a:rPr lang="tr-TR" sz="2800" dirty="0" err="1" smtClean="0"/>
              <a:t>trials</a:t>
            </a:r>
            <a:endParaRPr lang="tr-TR" sz="2800" dirty="0" smtClean="0"/>
          </a:p>
          <a:p>
            <a:pPr>
              <a:lnSpc>
                <a:spcPct val="80000"/>
              </a:lnSpc>
              <a:defRPr/>
            </a:pPr>
            <a:endParaRPr lang="tr-TR" sz="2800" dirty="0" smtClean="0"/>
          </a:p>
          <a:p>
            <a:pPr marL="0">
              <a:spcBef>
                <a:spcPts val="0"/>
              </a:spcBef>
              <a:defRPr/>
            </a:pPr>
            <a:r>
              <a:rPr lang="tr-TR" sz="2400" dirty="0" smtClean="0"/>
              <a:t>CONSORT </a:t>
            </a:r>
            <a:r>
              <a:rPr lang="tr-TR" sz="2400" dirty="0" err="1" smtClean="0"/>
              <a:t>Statement</a:t>
            </a:r>
            <a:r>
              <a:rPr lang="tr-TR" sz="2400" dirty="0" smtClean="0"/>
              <a:t> 2010: </a:t>
            </a:r>
          </a:p>
          <a:p>
            <a:pPr marL="0">
              <a:spcBef>
                <a:spcPts val="0"/>
              </a:spcBef>
              <a:buFont typeface="Wingdings" panose="05000000000000000000" pitchFamily="2" charset="2"/>
              <a:buNone/>
              <a:defRPr/>
            </a:pPr>
            <a:r>
              <a:rPr lang="tr-TR" sz="2400" dirty="0" smtClean="0">
                <a:hlinkClick r:id="rId2" tooltip="Ann Int Med_CONSORT Statement"/>
              </a:rPr>
              <a:t>   </a:t>
            </a:r>
            <a:r>
              <a:rPr lang="tr-TR" sz="2400" dirty="0" err="1" smtClean="0">
                <a:hlinkClick r:id="rId2" tooltip="Ann Int Med_CONSORT Statement"/>
              </a:rPr>
              <a:t>Annals</a:t>
            </a:r>
            <a:r>
              <a:rPr lang="tr-TR" sz="2400" dirty="0" smtClean="0">
                <a:hlinkClick r:id="rId2" tooltip="Ann Int Med_CONSORT Statement"/>
              </a:rPr>
              <a:t> of </a:t>
            </a:r>
            <a:r>
              <a:rPr lang="tr-TR" sz="2400" dirty="0" err="1" smtClean="0">
                <a:hlinkClick r:id="rId2" tooltip="Ann Int Med_CONSORT Statement"/>
              </a:rPr>
              <a:t>Internal</a:t>
            </a:r>
            <a:r>
              <a:rPr lang="tr-TR" sz="2400" dirty="0" smtClean="0">
                <a:hlinkClick r:id="rId2" tooltip="Ann Int Med_CONSORT Statement"/>
              </a:rPr>
              <a:t> </a:t>
            </a:r>
            <a:r>
              <a:rPr lang="tr-TR" sz="2400" dirty="0" err="1" smtClean="0">
                <a:hlinkClick r:id="rId2" tooltip="Ann Int Med_CONSORT Statement"/>
              </a:rPr>
              <a:t>Medicine</a:t>
            </a:r>
            <a:r>
              <a:rPr lang="tr-TR" sz="2400" dirty="0" smtClean="0"/>
              <a:t>, </a:t>
            </a:r>
            <a:r>
              <a:rPr lang="tr-TR" sz="2400" dirty="0" smtClean="0">
                <a:hlinkClick r:id="rId3" tooltip="BMC Med_CONSORT Statement"/>
              </a:rPr>
              <a:t>BMC </a:t>
            </a:r>
            <a:r>
              <a:rPr lang="tr-TR" sz="2400" dirty="0" err="1" smtClean="0">
                <a:hlinkClick r:id="rId3" tooltip="BMC Med_CONSORT Statement"/>
              </a:rPr>
              <a:t>Medicine</a:t>
            </a:r>
            <a:r>
              <a:rPr lang="tr-TR" sz="2400" dirty="0" smtClean="0"/>
              <a:t>, </a:t>
            </a:r>
            <a:r>
              <a:rPr lang="tr-TR" sz="2400" dirty="0" smtClean="0">
                <a:hlinkClick r:id="rId4" tooltip="BMJ_CONSORT Statement"/>
              </a:rPr>
              <a:t>BMJ</a:t>
            </a:r>
            <a:r>
              <a:rPr lang="tr-TR" sz="2400" dirty="0" smtClean="0"/>
              <a:t>, </a:t>
            </a:r>
            <a:r>
              <a:rPr lang="tr-TR" sz="2400" dirty="0" err="1" smtClean="0">
                <a:hlinkClick r:id="rId5" tooltip="J Clin Epi_CONSORT Statement"/>
              </a:rPr>
              <a:t>Journal</a:t>
            </a:r>
            <a:r>
              <a:rPr lang="tr-TR" sz="2400" dirty="0" smtClean="0">
                <a:hlinkClick r:id="rId5" tooltip="J Clin Epi_CONSORT Statement"/>
              </a:rPr>
              <a:t> of </a:t>
            </a:r>
            <a:r>
              <a:rPr lang="tr-TR" sz="2400" dirty="0" err="1" smtClean="0">
                <a:hlinkClick r:id="rId5" tooltip="J Clin Epi_CONSORT Statement"/>
              </a:rPr>
              <a:t>Clinical</a:t>
            </a:r>
            <a:r>
              <a:rPr lang="tr-TR" sz="2400" dirty="0" smtClean="0">
                <a:hlinkClick r:id="rId5" tooltip="J Clin Epi_CONSORT Statement"/>
              </a:rPr>
              <a:t> </a:t>
            </a:r>
            <a:r>
              <a:rPr lang="tr-TR" sz="2400" dirty="0" err="1" smtClean="0">
                <a:hlinkClick r:id="rId5" tooltip="J Clin Epi_CONSORT Statement"/>
              </a:rPr>
              <a:t>Epidemiology</a:t>
            </a:r>
            <a:r>
              <a:rPr lang="tr-TR" sz="2400" dirty="0" smtClean="0"/>
              <a:t>, </a:t>
            </a:r>
            <a:r>
              <a:rPr lang="tr-TR" sz="2400" dirty="0" err="1" smtClean="0"/>
              <a:t>Lancet</a:t>
            </a:r>
            <a:r>
              <a:rPr lang="tr-TR" sz="2400" dirty="0" smtClean="0"/>
              <a:t>,</a:t>
            </a:r>
            <a:r>
              <a:rPr lang="tr-TR" sz="2400" dirty="0" err="1" smtClean="0"/>
              <a:t>Obstetrics</a:t>
            </a:r>
            <a:r>
              <a:rPr lang="tr-TR" sz="2400" dirty="0" smtClean="0"/>
              <a:t> &amp; </a:t>
            </a:r>
            <a:r>
              <a:rPr lang="tr-TR" sz="2400" dirty="0" err="1" smtClean="0"/>
              <a:t>Gynecology</a:t>
            </a:r>
            <a:r>
              <a:rPr lang="tr-TR" sz="2400" dirty="0" smtClean="0"/>
              <a:t/>
            </a:r>
            <a:br>
              <a:rPr lang="tr-TR" sz="2400" dirty="0" smtClean="0"/>
            </a:br>
            <a:endParaRPr lang="tr-TR" sz="2400" dirty="0" smtClean="0"/>
          </a:p>
          <a:p>
            <a:pPr algn="r">
              <a:lnSpc>
                <a:spcPct val="80000"/>
              </a:lnSpc>
              <a:buFont typeface="Wingdings" panose="05000000000000000000" pitchFamily="2" charset="2"/>
              <a:buNone/>
              <a:defRPr/>
            </a:pPr>
            <a:r>
              <a:rPr lang="tr-TR" sz="2400" dirty="0" smtClean="0"/>
              <a:t> </a:t>
            </a:r>
            <a:endParaRPr lang="en-US" sz="2400" dirty="0" smtClean="0"/>
          </a:p>
        </p:txBody>
      </p:sp>
    </p:spTree>
    <p:extLst>
      <p:ext uri="{BB962C8B-B14F-4D97-AF65-F5344CB8AC3E}">
        <p14:creationId xmlns:p14="http://schemas.microsoft.com/office/powerpoint/2010/main" val="16404120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p:txBody>
          <a:bodyPr/>
          <a:lstStyle/>
          <a:p>
            <a:endParaRPr lang="en-US" altLang="en-US" smtClean="0"/>
          </a:p>
        </p:txBody>
      </p:sp>
      <p:sp>
        <p:nvSpPr>
          <p:cNvPr id="32771" name="2 İçerik Yer Tutucusu"/>
          <p:cNvSpPr>
            <a:spLocks noGrp="1"/>
          </p:cNvSpPr>
          <p:nvPr>
            <p:ph idx="1"/>
          </p:nvPr>
        </p:nvSpPr>
        <p:spPr/>
        <p:txBody>
          <a:bodyPr/>
          <a:lstStyle/>
          <a:p>
            <a:endParaRPr lang="en-US" altLang="en-US"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642938"/>
            <a:ext cx="87820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327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2286000"/>
            <a:ext cx="6267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1086094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p:txBody>
          <a:bodyPr/>
          <a:lstStyle/>
          <a:p>
            <a:endParaRPr lang="en-US" altLang="en-US" smtClean="0"/>
          </a:p>
        </p:txBody>
      </p:sp>
      <p:sp>
        <p:nvSpPr>
          <p:cNvPr id="33795" name="2 İçerik Yer Tutucusu"/>
          <p:cNvSpPr>
            <a:spLocks noGrp="1"/>
          </p:cNvSpPr>
          <p:nvPr>
            <p:ph idx="1"/>
          </p:nvPr>
        </p:nvSpPr>
        <p:spPr/>
        <p:txBody>
          <a:bodyPr/>
          <a:lstStyle/>
          <a:p>
            <a:endParaRPr lang="en-US" altLang="en-US" smtClean="0"/>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0"/>
            <a:ext cx="470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7119518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p:txBody>
          <a:bodyPr/>
          <a:lstStyle/>
          <a:p>
            <a:endParaRPr lang="en-US" altLang="en-US" smtClean="0"/>
          </a:p>
        </p:txBody>
      </p:sp>
      <p:sp>
        <p:nvSpPr>
          <p:cNvPr id="34819" name="2 İçerik Yer Tutucusu"/>
          <p:cNvSpPr>
            <a:spLocks noGrp="1"/>
          </p:cNvSpPr>
          <p:nvPr>
            <p:ph idx="1"/>
          </p:nvPr>
        </p:nvSpPr>
        <p:spPr/>
        <p:txBody>
          <a:bodyPr/>
          <a:lstStyle/>
          <a:p>
            <a:endParaRPr lang="en-US" altLang="en-US"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7938"/>
            <a:ext cx="5865813"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16016007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785938" y="285750"/>
            <a:ext cx="6629400" cy="990600"/>
          </a:xfrm>
        </p:spPr>
        <p:txBody>
          <a:bodyPr>
            <a:normAutofit fontScale="90000"/>
          </a:bodyPr>
          <a:lstStyle/>
          <a:p>
            <a:pPr eaLnBrk="1" hangingPunct="1">
              <a:defRPr/>
            </a:pPr>
            <a:r>
              <a:rPr lang="tr-TR" sz="3200" b="1" dirty="0" smtClean="0">
                <a:solidFill>
                  <a:srgbClr val="CC3399"/>
                </a:solidFill>
              </a:rPr>
              <a:t>Randomizasyon</a:t>
            </a:r>
            <a:br>
              <a:rPr lang="tr-TR" sz="3200" b="1" dirty="0" smtClean="0">
                <a:solidFill>
                  <a:srgbClr val="CC3399"/>
                </a:solidFill>
              </a:rPr>
            </a:br>
            <a:r>
              <a:rPr lang="tr-TR" sz="3200" b="1" dirty="0" smtClean="0">
                <a:solidFill>
                  <a:srgbClr val="CC3399"/>
                </a:solidFill>
              </a:rPr>
              <a:t>Rasgele Yerleştirme</a:t>
            </a:r>
          </a:p>
        </p:txBody>
      </p:sp>
      <p:sp>
        <p:nvSpPr>
          <p:cNvPr id="135171" name="Rectangle 3"/>
          <p:cNvSpPr>
            <a:spLocks noGrp="1" noChangeArrowheads="1"/>
          </p:cNvSpPr>
          <p:nvPr>
            <p:ph idx="1"/>
          </p:nvPr>
        </p:nvSpPr>
        <p:spPr>
          <a:xfrm>
            <a:off x="1267691" y="1479406"/>
            <a:ext cx="7876309" cy="4500562"/>
          </a:xfrm>
        </p:spPr>
        <p:txBody>
          <a:bodyPr>
            <a:normAutofit/>
          </a:bodyPr>
          <a:lstStyle/>
          <a:p>
            <a:pPr eaLnBrk="1" hangingPunct="1">
              <a:defRPr/>
            </a:pPr>
            <a:r>
              <a:rPr lang="tr-TR" sz="2400" dirty="0" smtClean="0">
                <a:latin typeface="+mj-lt"/>
              </a:rPr>
              <a:t>Çalışmaya katılanların hangi gruba dahil olacaklarının tamamen şansa bağlı olarak belirlenmesidir</a:t>
            </a:r>
          </a:p>
          <a:p>
            <a:pPr eaLnBrk="1" hangingPunct="1">
              <a:buClr>
                <a:schemeClr val="tx2"/>
              </a:buClr>
              <a:defRPr/>
            </a:pPr>
            <a:r>
              <a:rPr lang="tr-TR" sz="2400" dirty="0" smtClean="0">
                <a:latin typeface="+mj-lt"/>
              </a:rPr>
              <a:t>Çalışma gruplarının belirlenmesinde taraf tutmayı ortadan kaldırır.</a:t>
            </a:r>
          </a:p>
          <a:p>
            <a:pPr eaLnBrk="1" hangingPunct="1">
              <a:buClr>
                <a:schemeClr val="tx2"/>
              </a:buClr>
              <a:defRPr/>
            </a:pPr>
            <a:r>
              <a:rPr lang="tr-TR" sz="2400" dirty="0" smtClean="0">
                <a:latin typeface="+mj-lt"/>
              </a:rPr>
              <a:t>Sonucu etkileyeceği bilinen ve bilinmeyen faktörlerin iki  gruba eşit dağılmasını sağlar.</a:t>
            </a:r>
          </a:p>
          <a:p>
            <a:pPr marL="800100" lvl="1" indent="-342900" eaLnBrk="1" hangingPunct="1">
              <a:defRPr/>
            </a:pPr>
            <a:r>
              <a:rPr lang="tr-TR" sz="2000" dirty="0" smtClean="0">
                <a:latin typeface="+mj-lt"/>
              </a:rPr>
              <a:t>Örneklem sayısı yeterli olmalı!</a:t>
            </a:r>
          </a:p>
          <a:p>
            <a:pPr marL="800100" lvl="1" indent="-342900" eaLnBrk="1" hangingPunct="1">
              <a:defRPr/>
            </a:pPr>
            <a:r>
              <a:rPr lang="tr-TR" sz="2000" dirty="0" smtClean="0">
                <a:latin typeface="+mj-lt"/>
              </a:rPr>
              <a:t>Stratifikasyon, bloklama gerekebilir</a:t>
            </a:r>
            <a:endParaRPr lang="tr-TR" sz="2400" dirty="0" smtClean="0">
              <a:latin typeface="+mj-lt"/>
            </a:endParaRPr>
          </a:p>
          <a:p>
            <a:pPr eaLnBrk="1" hangingPunct="1">
              <a:defRPr/>
            </a:pPr>
            <a:r>
              <a:rPr lang="tr-TR" sz="2400" dirty="0" smtClean="0">
                <a:latin typeface="+mj-lt"/>
              </a:rPr>
              <a:t>Randomizasyon kişilerin uygunluğu ve kabul ettikleri belirlendikten sonra yapılmalıdır </a:t>
            </a:r>
          </a:p>
        </p:txBody>
      </p:sp>
    </p:spTree>
    <p:extLst>
      <p:ext uri="{BB962C8B-B14F-4D97-AF65-F5344CB8AC3E}">
        <p14:creationId xmlns:p14="http://schemas.microsoft.com/office/powerpoint/2010/main" val="2011598571"/>
      </p:ext>
    </p:extLst>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3583696096"/>
              </p:ext>
            </p:extLst>
          </p:nvPr>
        </p:nvGraphicFramePr>
        <p:xfrm>
          <a:off x="285720" y="500042"/>
          <a:ext cx="885828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9666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714375" y="214313"/>
            <a:ext cx="8229600" cy="1462087"/>
          </a:xfrm>
        </p:spPr>
        <p:txBody>
          <a:bodyPr/>
          <a:lstStyle/>
          <a:p>
            <a:r>
              <a:rPr lang="tr-TR" altLang="en-US" smtClean="0"/>
              <a:t>Randomizasyonda amaçlananlar</a:t>
            </a:r>
          </a:p>
        </p:txBody>
      </p:sp>
      <p:sp>
        <p:nvSpPr>
          <p:cNvPr id="36867" name="2 İçerik Yer Tutucusu"/>
          <p:cNvSpPr>
            <a:spLocks noGrp="1"/>
          </p:cNvSpPr>
          <p:nvPr>
            <p:ph idx="1"/>
          </p:nvPr>
        </p:nvSpPr>
        <p:spPr>
          <a:xfrm>
            <a:off x="1413164" y="2017713"/>
            <a:ext cx="7541924" cy="4114800"/>
          </a:xfrm>
        </p:spPr>
        <p:txBody>
          <a:bodyPr/>
          <a:lstStyle/>
          <a:p>
            <a:r>
              <a:rPr lang="tr-TR" altLang="en-US" dirty="0" smtClean="0"/>
              <a:t>Eşit grup büyüklükleri: Özellikle </a:t>
            </a:r>
            <a:r>
              <a:rPr lang="tr-TR" altLang="en-US" dirty="0" err="1" smtClean="0"/>
              <a:t>altgrup</a:t>
            </a:r>
            <a:r>
              <a:rPr lang="tr-TR" altLang="en-US" dirty="0" smtClean="0"/>
              <a:t> analizlerinde yeterli istatistiksel güce ulaşmak için</a:t>
            </a:r>
          </a:p>
          <a:p>
            <a:r>
              <a:rPr lang="tr-TR" altLang="en-US" dirty="0" err="1" smtClean="0"/>
              <a:t>Selection</a:t>
            </a:r>
            <a:r>
              <a:rPr lang="tr-TR" altLang="en-US" dirty="0" smtClean="0"/>
              <a:t> </a:t>
            </a:r>
            <a:r>
              <a:rPr lang="tr-TR" altLang="en-US" dirty="0" err="1" smtClean="0"/>
              <a:t>bias’ı</a:t>
            </a:r>
            <a:r>
              <a:rPr lang="tr-TR" altLang="en-US" dirty="0" smtClean="0"/>
              <a:t> azaltmak</a:t>
            </a:r>
          </a:p>
          <a:p>
            <a:r>
              <a:rPr lang="tr-TR" altLang="en-US" dirty="0" smtClean="0"/>
              <a:t>Karıştırıcı faktörleri azaltmak</a:t>
            </a:r>
          </a:p>
          <a:p>
            <a:endParaRPr lang="tr-TR" altLang="en-US" dirty="0" smtClean="0"/>
          </a:p>
        </p:txBody>
      </p:sp>
    </p:spTree>
    <p:extLst>
      <p:ext uri="{BB962C8B-B14F-4D97-AF65-F5344CB8AC3E}">
        <p14:creationId xmlns:p14="http://schemas.microsoft.com/office/powerpoint/2010/main" val="42014992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476375" y="25400"/>
            <a:ext cx="69119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3000" b="1">
                <a:solidFill>
                  <a:schemeClr val="tx2"/>
                </a:solidFill>
              </a:rPr>
              <a:t>Randomizasyon Yöntemleri</a:t>
            </a:r>
          </a:p>
          <a:p>
            <a:pPr eaLnBrk="1" hangingPunct="1">
              <a:lnSpc>
                <a:spcPct val="45000"/>
              </a:lnSpc>
            </a:pPr>
            <a:endParaRPr lang="tr-TR" altLang="en-US" sz="3200" b="1">
              <a:solidFill>
                <a:schemeClr val="tx2"/>
              </a:solidFill>
            </a:endParaRPr>
          </a:p>
          <a:p>
            <a:pPr eaLnBrk="1" hangingPunct="1"/>
            <a:r>
              <a:rPr lang="tr-TR" altLang="en-US" sz="2600" b="1">
                <a:solidFill>
                  <a:schemeClr val="tx2"/>
                </a:solidFill>
              </a:rPr>
              <a:t>1.Basit randomizasyon</a:t>
            </a:r>
            <a:endParaRPr lang="tr-TR" altLang="en-US" sz="2800" b="1">
              <a:solidFill>
                <a:schemeClr val="tx2"/>
              </a:solidFill>
            </a:endParaRPr>
          </a:p>
        </p:txBody>
      </p:sp>
      <p:graphicFrame>
        <p:nvGraphicFramePr>
          <p:cNvPr id="136195" name="Group 3"/>
          <p:cNvGraphicFramePr>
            <a:graphicFrameLocks noGrp="1"/>
          </p:cNvGraphicFramePr>
          <p:nvPr/>
        </p:nvGraphicFramePr>
        <p:xfrm>
          <a:off x="1187450" y="1268413"/>
          <a:ext cx="6529388" cy="5416550"/>
        </p:xfrm>
        <a:graphic>
          <a:graphicData uri="http://schemas.openxmlformats.org/drawingml/2006/table">
            <a:tbl>
              <a:tblPr/>
              <a:tblGrid>
                <a:gridCol w="2176463"/>
                <a:gridCol w="2176462"/>
                <a:gridCol w="2176463"/>
              </a:tblGrid>
              <a:tr h="1927315">
                <a:tc>
                  <a:txBody>
                    <a:bodyPr/>
                    <a:lstStyle/>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67 19  00   71   74</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02  94  37  34   02</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79  78  45  04  91</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87  75  66  81  41</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34  86  82  53  91</a:t>
                      </a:r>
                    </a:p>
                  </a:txBody>
                  <a:tcPr marT="45722" marB="45722"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60  47  21  29  68</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76  70  90  30  86  </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 16  92  53  56  16</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40  01  74  91   62</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00  52  43  48   85   </a:t>
                      </a:r>
                    </a:p>
                  </a:txBody>
                  <a:tcPr marT="45722" marB="45722"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02  02  37  03  31</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38  45   94  30  38</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02  75   50  95  98</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48  51  84  08   32  </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27  55  26  89  62</a:t>
                      </a:r>
                    </a:p>
                  </a:txBody>
                  <a:tcPr marT="45722" marB="45722"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1806660">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11  05  65  09  68</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52  27  41  14  86</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07  60  62  93  55 </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04  02  33  31  08</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01  90  10  75  06</a:t>
                      </a:r>
                    </a:p>
                  </a:txBody>
                  <a:tcPr marT="45722" marB="4572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76  </a:t>
                      </a:r>
                      <a:r>
                        <a:rPr kumimoji="0" lang="tr-TR" sz="1800" b="1" i="0" u="none" strike="noStrike" cap="none" normalizeH="0" baseline="0" smtClean="0">
                          <a:ln>
                            <a:noFill/>
                          </a:ln>
                          <a:solidFill>
                            <a:schemeClr val="hlink"/>
                          </a:solidFill>
                          <a:effectLst/>
                          <a:latin typeface="Arial" pitchFamily="34" charset="0"/>
                        </a:rPr>
                        <a:t>8</a:t>
                      </a:r>
                      <a:r>
                        <a:rPr kumimoji="0" lang="tr-TR" sz="1800" b="1" i="0" u="none" strike="noStrike" cap="none" normalizeH="0" baseline="0" smtClean="0">
                          <a:ln>
                            <a:noFill/>
                          </a:ln>
                          <a:solidFill>
                            <a:schemeClr val="tx1"/>
                          </a:solidFill>
                          <a:effectLst/>
                          <a:latin typeface="Arial" pitchFamily="34" charset="0"/>
                        </a:rPr>
                        <a:t>3  20  37  90</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22  98  12  22  08</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59  33  82  43  90</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 39  54  16  49  36 </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40  78  78  89  62</a:t>
                      </a:r>
                    </a:p>
                  </a:txBody>
                  <a:tcPr marT="45722" marB="45722" horzOverflow="overflow">
                    <a:lnL>
                      <a:noFill/>
                    </a:lnL>
                    <a:lnR>
                      <a:noFill/>
                    </a:lnR>
                    <a:lnT>
                      <a:noFill/>
                    </a:lnT>
                    <a:lnB>
                      <a:noFill/>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57  16  00  11  66</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07  52  74  95  80</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49  37  38  44  59</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47  95  93  13  30</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02  64  74  17  33</a:t>
                      </a:r>
                    </a:p>
                  </a:txBody>
                  <a:tcPr marT="45722" marB="4572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682575">
                <a:tc>
                  <a:txBody>
                    <a:bodyPr/>
                    <a:lstStyle/>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92  03  51  59  77</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61  71  62  99  15</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73  32  08  11  12 </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42  10  50  67  42 </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26  78  63  06  55</a:t>
                      </a:r>
                    </a:p>
                  </a:txBody>
                  <a:tcPr marT="45722" marB="45722"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59  56  78  06  83</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06  51  29  16  93</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44  95  92  63  16</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32  17  55  85  74</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smtClean="0">
                          <a:ln>
                            <a:noFill/>
                          </a:ln>
                          <a:solidFill>
                            <a:schemeClr val="tx1"/>
                          </a:solidFill>
                          <a:effectLst/>
                          <a:latin typeface="Arial" pitchFamily="34" charset="0"/>
                        </a:rPr>
                        <a:t>13  08  27  01  50</a:t>
                      </a:r>
                    </a:p>
                  </a:txBody>
                  <a:tcPr marT="45722" marB="45722"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dirty="0" smtClean="0">
                          <a:ln>
                            <a:noFill/>
                          </a:ln>
                          <a:solidFill>
                            <a:schemeClr val="tx1"/>
                          </a:solidFill>
                          <a:effectLst/>
                          <a:latin typeface="Arial" pitchFamily="34" charset="0"/>
                        </a:rPr>
                        <a:t>52  91  05  70  74</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dirty="0" smtClean="0">
                          <a:ln>
                            <a:noFill/>
                          </a:ln>
                          <a:solidFill>
                            <a:schemeClr val="tx1"/>
                          </a:solidFill>
                          <a:effectLst/>
                          <a:latin typeface="Arial" pitchFamily="34" charset="0"/>
                        </a:rPr>
                        <a:t>58  05  77  09  51</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dirty="0" smtClean="0">
                          <a:ln>
                            <a:noFill/>
                          </a:ln>
                          <a:solidFill>
                            <a:schemeClr val="tx1"/>
                          </a:solidFill>
                          <a:effectLst/>
                          <a:latin typeface="Arial" pitchFamily="34" charset="0"/>
                        </a:rPr>
                        <a:t>29  56  24  29  48</a:t>
                      </a:r>
                    </a:p>
                    <a:p>
                      <a:pPr marL="533400" marR="0" lvl="0" indent="-533400" algn="l" defTabSz="914400" rtl="0" eaLnBrk="1" fontAlgn="base" latinLnBrk="0" hangingPunct="1">
                        <a:lnSpc>
                          <a:spcPct val="100000"/>
                        </a:lnSpc>
                        <a:spcBef>
                          <a:spcPct val="20000"/>
                        </a:spcBef>
                        <a:spcAft>
                          <a:spcPct val="0"/>
                        </a:spcAft>
                        <a:buClrTx/>
                        <a:buSzPct val="90000"/>
                        <a:buFontTx/>
                        <a:buNone/>
                        <a:tabLst/>
                      </a:pPr>
                      <a:r>
                        <a:rPr kumimoji="0" lang="tr-TR" sz="1800" b="1" i="0" u="none" strike="noStrike" cap="none" normalizeH="0" baseline="0" dirty="0" smtClean="0">
                          <a:ln>
                            <a:noFill/>
                          </a:ln>
                          <a:solidFill>
                            <a:schemeClr val="tx1"/>
                          </a:solidFill>
                          <a:effectLst/>
                          <a:latin typeface="Arial" pitchFamily="34" charset="0"/>
                        </a:rPr>
                        <a:t>94  44  67  16  94</a:t>
                      </a:r>
                    </a:p>
                    <a:p>
                      <a:pPr marL="533400" marR="0" lvl="0" indent="-533400" algn="l" defTabSz="914400" rtl="0" eaLnBrk="1" fontAlgn="base" latinLnBrk="0" hangingPunct="1">
                        <a:lnSpc>
                          <a:spcPct val="100000"/>
                        </a:lnSpc>
                        <a:spcBef>
                          <a:spcPct val="20000"/>
                        </a:spcBef>
                        <a:spcAft>
                          <a:spcPct val="0"/>
                        </a:spcAft>
                        <a:buClrTx/>
                        <a:buSzPct val="90000"/>
                        <a:buFontTx/>
                        <a:buAutoNum type="arabicPlain" startAt="15"/>
                        <a:tabLst/>
                      </a:pPr>
                      <a:r>
                        <a:rPr kumimoji="0" lang="tr-TR" sz="1800" b="1" i="0" u="none" strike="noStrike" cap="none" normalizeH="0" baseline="0" dirty="0" smtClean="0">
                          <a:ln>
                            <a:noFill/>
                          </a:ln>
                          <a:solidFill>
                            <a:schemeClr val="tx1"/>
                          </a:solidFill>
                          <a:effectLst/>
                          <a:latin typeface="Arial" pitchFamily="34" charset="0"/>
                        </a:rPr>
                        <a:t>29  39  39  43</a:t>
                      </a:r>
                    </a:p>
                  </a:txBody>
                  <a:tcPr marT="45722" marB="45722"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05" name="Rectangle 17"/>
          <p:cNvSpPr>
            <a:spLocks noChangeArrowheads="1"/>
          </p:cNvSpPr>
          <p:nvPr/>
        </p:nvSpPr>
        <p:spPr bwMode="auto">
          <a:xfrm>
            <a:off x="4214813" y="3214688"/>
            <a:ext cx="215900" cy="3384550"/>
          </a:xfrm>
          <a:prstGeom prst="rect">
            <a:avLst/>
          </a:prstGeom>
          <a:noFill/>
          <a:ln w="12700">
            <a:solidFill>
              <a:srgbClr val="F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31595876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857250"/>
          <a:ext cx="8858250" cy="5192741"/>
        </p:xfrm>
        <a:graphic>
          <a:graphicData uri="http://schemas.openxmlformats.org/drawingml/2006/table">
            <a:tbl>
              <a:tblPr/>
              <a:tblGrid>
                <a:gridCol w="590550"/>
                <a:gridCol w="590550"/>
                <a:gridCol w="590550"/>
                <a:gridCol w="590550"/>
                <a:gridCol w="590550"/>
                <a:gridCol w="590550"/>
                <a:gridCol w="590550"/>
                <a:gridCol w="590550"/>
                <a:gridCol w="590550"/>
                <a:gridCol w="590550"/>
                <a:gridCol w="590550"/>
                <a:gridCol w="590550"/>
                <a:gridCol w="590550"/>
                <a:gridCol w="590550"/>
                <a:gridCol w="590550"/>
              </a:tblGrid>
              <a:tr h="335257">
                <a:tc>
                  <a:txBody>
                    <a:bodyPr/>
                    <a:lstStyle/>
                    <a:p>
                      <a:pPr algn="ctr" hangingPunct="0">
                        <a:spcAft>
                          <a:spcPts val="0"/>
                        </a:spcAft>
                      </a:pPr>
                      <a:r>
                        <a:rPr lang="en-US" sz="1100">
                          <a:latin typeface="Times New Roman"/>
                          <a:ea typeface="Times New Roman"/>
                        </a:rPr>
                        <a:t>Col./Line</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(1)</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(2)</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(3)</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(4)</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(5)</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(6)</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(7)</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(8)</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(9)</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(10)</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(11)</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(12)</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(13)</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(14)</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33">
                <a:tc>
                  <a:txBody>
                    <a:bodyPr/>
                    <a:lstStyle/>
                    <a:p>
                      <a:pPr algn="ctr" hangingPunct="0">
                        <a:spcAft>
                          <a:spcPts val="0"/>
                        </a:spcAft>
                      </a:pPr>
                      <a:r>
                        <a:rPr lang="en-US" sz="1100">
                          <a:latin typeface="Times New Roman"/>
                          <a:ea typeface="Times New Roman"/>
                        </a:rPr>
                        <a:t>1</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10480</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15011</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01536</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02011</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81647</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91646</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69179</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14194</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62590</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36207</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20969</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99570</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91291</a:t>
                      </a:r>
                      <a:endParaRPr lang="tr-TR" sz="1100">
                        <a:latin typeface="Times New Roman"/>
                        <a:ea typeface="Times New Roman"/>
                      </a:endParaRPr>
                    </a:p>
                  </a:txBody>
                  <a:tcPr marL="50800" marR="50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100">
                          <a:latin typeface="Times New Roman"/>
                          <a:ea typeface="Times New Roman"/>
                        </a:rPr>
                        <a:t>90700</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5733">
                <a:tc>
                  <a:txBody>
                    <a:bodyPr/>
                    <a:lstStyle/>
                    <a:p>
                      <a:pPr algn="ctr" hangingPunct="0">
                        <a:spcAft>
                          <a:spcPts val="0"/>
                        </a:spcAft>
                      </a:pPr>
                      <a:r>
                        <a:rPr lang="en-US" sz="1100">
                          <a:latin typeface="Times New Roman"/>
                          <a:ea typeface="Times New Roman"/>
                        </a:rPr>
                        <a:t>2</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22368</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46573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25595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85393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30995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89198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27982</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53402</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93965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34095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52666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19174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39615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99505</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3</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24130</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48360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22527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97265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76393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64809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15179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24830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49340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32081</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30680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19655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63348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58629</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4</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42167</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93093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06243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61680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07856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16376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39440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53537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71341</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57004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00849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74917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97758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16379</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5</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37570</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39975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81837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16656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06121</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91782</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60468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81305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49684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60672</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14110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06927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01263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54613</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endParaRPr lang="en-US"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6</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77921</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06907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11008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42751</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27756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53498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18602</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70659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90655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15053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21916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81825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44394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42880</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7</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99562</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72905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56420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69994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98872</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31016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71194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18738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44013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48840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63213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21069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10634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12952</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8</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96301</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91977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05463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07972</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18876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20922</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94595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56869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69014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60045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18425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84903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42508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32307</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9</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89579</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14342</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63661</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10281</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74553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18103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57740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84378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25331</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12566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58678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44947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05585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56941</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10</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85475</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36857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53342</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53988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53060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59533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38867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62300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08158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17983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16439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11458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18593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64952</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endParaRPr lang="en-US"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endParaRPr lang="en-US"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11</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28918</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69578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88231</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33276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70997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79936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56865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05859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90106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31595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01547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85590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91610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78188</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12</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63553</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40961</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48235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03427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49626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69445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18663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72695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52180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20847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12234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90511</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33703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90322</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13</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09429</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93969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52636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92737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88974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33488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36320</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17617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30015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08272</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84115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27156</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30613</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74952</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14</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10365</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hangingPunct="0">
                        <a:spcAft>
                          <a:spcPts val="0"/>
                        </a:spcAft>
                      </a:pPr>
                      <a:r>
                        <a:rPr lang="en-US" sz="1100">
                          <a:latin typeface="Times New Roman"/>
                          <a:ea typeface="Times New Roman"/>
                        </a:rPr>
                        <a:t>61129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87529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85689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48237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52267</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67689</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93394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01511</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26358</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85104</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20285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29975</a:t>
                      </a:r>
                      <a:endParaRPr lang="tr-TR" sz="1100">
                        <a:latin typeface="Times New Roman"/>
                        <a:ea typeface="Times New Roman"/>
                      </a:endParaRPr>
                    </a:p>
                  </a:txBody>
                  <a:tcPr marL="50800" marR="50800" marT="0" marB="0">
                    <a:lnL>
                      <a:noFill/>
                    </a:lnL>
                    <a:lnR>
                      <a:noFill/>
                    </a:lnR>
                    <a:lnT>
                      <a:noFill/>
                    </a:lnT>
                    <a:lnB>
                      <a:noFill/>
                    </a:lnB>
                  </a:tcPr>
                </a:tc>
                <a:tc>
                  <a:txBody>
                    <a:bodyPr/>
                    <a:lstStyle/>
                    <a:p>
                      <a:pPr algn="ctr" hangingPunct="0">
                        <a:spcAft>
                          <a:spcPts val="0"/>
                        </a:spcAft>
                      </a:pPr>
                      <a:r>
                        <a:rPr lang="en-US" sz="1100">
                          <a:latin typeface="Times New Roman"/>
                          <a:ea typeface="Times New Roman"/>
                        </a:rPr>
                        <a:t>89868</a:t>
                      </a:r>
                      <a:endParaRPr lang="tr-TR" sz="110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a:noFill/>
                    </a:lnB>
                  </a:tcPr>
                </a:tc>
              </a:tr>
              <a:tr h="285733">
                <a:tc>
                  <a:txBody>
                    <a:bodyPr/>
                    <a:lstStyle/>
                    <a:p>
                      <a:pPr algn="ctr" hangingPunct="0">
                        <a:spcAft>
                          <a:spcPts val="0"/>
                        </a:spcAft>
                      </a:pPr>
                      <a:r>
                        <a:rPr lang="en-US" sz="1100">
                          <a:latin typeface="Times New Roman"/>
                          <a:ea typeface="Times New Roman"/>
                        </a:rPr>
                        <a:t>15</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hangingPunct="0">
                        <a:spcAft>
                          <a:spcPts val="0"/>
                        </a:spcAft>
                      </a:pPr>
                      <a:r>
                        <a:rPr lang="en-US" sz="1100">
                          <a:latin typeface="Times New Roman"/>
                          <a:ea typeface="Times New Roman"/>
                        </a:rPr>
                        <a:t>07119</a:t>
                      </a:r>
                      <a:endParaRPr lang="tr-TR" sz="11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97336</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71048</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08178</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77233</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13916</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47564</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81056</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97735</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85977</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29372</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74461</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a:latin typeface="Times New Roman"/>
                          <a:ea typeface="Times New Roman"/>
                        </a:rPr>
                        <a:t>28551</a:t>
                      </a:r>
                      <a:endParaRPr lang="tr-TR" sz="1100">
                        <a:latin typeface="Times New Roman"/>
                        <a:ea typeface="Times New Roman"/>
                      </a:endParaRPr>
                    </a:p>
                  </a:txBody>
                  <a:tcPr marL="50800" marR="50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100" dirty="0">
                          <a:latin typeface="Times New Roman"/>
                          <a:ea typeface="Times New Roman"/>
                        </a:rPr>
                        <a:t>90707</a:t>
                      </a:r>
                      <a:endParaRPr lang="tr-TR" sz="1100" dirty="0">
                        <a:latin typeface="Times New Roman"/>
                        <a:ea typeface="Times New Roman"/>
                      </a:endParaRPr>
                    </a:p>
                  </a:txBody>
                  <a:tcPr marL="50800" marR="5080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9191" name="Rectangle 2"/>
          <p:cNvSpPr>
            <a:spLocks noChangeArrowheads="1"/>
          </p:cNvSpPr>
          <p:nvPr/>
        </p:nvSpPr>
        <p:spPr bwMode="auto">
          <a:xfrm>
            <a:off x="1371600" y="-1588"/>
            <a:ext cx="640080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cs typeface="Times New Roman" panose="02020603050405020304" pitchFamily="18" charset="0"/>
              </a:rPr>
              <a:t>TABLE OF RANDOM SAMPLING NUMBERS</a:t>
            </a:r>
            <a:endParaRPr lang="en-US" altLang="en-US" sz="2400"/>
          </a:p>
        </p:txBody>
      </p:sp>
    </p:spTree>
    <p:extLst>
      <p:ext uri="{BB962C8B-B14F-4D97-AF65-F5344CB8AC3E}">
        <p14:creationId xmlns:p14="http://schemas.microsoft.com/office/powerpoint/2010/main" val="1189222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Group 2"/>
          <p:cNvGraphicFramePr>
            <a:graphicFrameLocks noGrp="1"/>
          </p:cNvGraphicFramePr>
          <p:nvPr/>
        </p:nvGraphicFramePr>
        <p:xfrm>
          <a:off x="1042988" y="692150"/>
          <a:ext cx="6624637" cy="4895850"/>
        </p:xfrm>
        <a:graphic>
          <a:graphicData uri="http://schemas.openxmlformats.org/drawingml/2006/table">
            <a:tbl>
              <a:tblPr/>
              <a:tblGrid>
                <a:gridCol w="2208212"/>
                <a:gridCol w="2208213"/>
                <a:gridCol w="2208212"/>
              </a:tblGrid>
              <a:tr h="3698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dirty="0" smtClean="0">
                          <a:ln>
                            <a:noFill/>
                          </a:ln>
                          <a:solidFill>
                            <a:schemeClr val="tx2"/>
                          </a:solidFill>
                          <a:effectLst/>
                          <a:latin typeface="Arial" pitchFamily="34" charset="0"/>
                        </a:rPr>
                        <a:t>Hasta no</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2"/>
                          </a:solidFill>
                          <a:effectLst/>
                          <a:latin typeface="Arial" pitchFamily="34" charset="0"/>
                        </a:rPr>
                        <a:t>Random no</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2"/>
                          </a:solidFill>
                          <a:effectLst/>
                          <a:latin typeface="Arial" pitchFamily="34" charset="0"/>
                        </a:rPr>
                        <a:t>     Seçim</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dirty="0" smtClean="0">
                          <a:ln>
                            <a:noFill/>
                          </a:ln>
                          <a:solidFill>
                            <a:schemeClr val="tx1"/>
                          </a:solidFill>
                          <a:effectLst/>
                          <a:latin typeface="Arial" pitchFamily="34" charset="0"/>
                        </a:rPr>
                        <a:t>Girişim gr</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Kontrol gr</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Kontrol gr</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Kontrol gr</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dirty="0" smtClean="0">
                          <a:ln>
                            <a:noFill/>
                          </a:ln>
                          <a:solidFill>
                            <a:schemeClr val="tx1"/>
                          </a:solidFill>
                          <a:effectLst/>
                          <a:latin typeface="Arial" pitchFamily="34" charset="0"/>
                        </a:rPr>
                        <a:t>Girişim gr</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Kontrol gr</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Kontrol gr</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Kontrol gr</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Kontrol gr</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tr-TR" sz="2300" b="1" i="0" u="none" strike="noStrike" cap="none" normalizeH="0" baseline="0" smtClean="0">
                          <a:ln>
                            <a:noFill/>
                          </a:ln>
                          <a:solidFill>
                            <a:schemeClr val="tx1"/>
                          </a:solidFill>
                          <a:effectLst/>
                          <a:latin typeface="Arial" pitchFamily="34" charset="0"/>
                        </a:rPr>
                        <a:t>Girişim gr</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8329708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1600" y="285750"/>
            <a:ext cx="7772400" cy="1447800"/>
          </a:xfrm>
        </p:spPr>
        <p:txBody>
          <a:bodyPr/>
          <a:lstStyle/>
          <a:p>
            <a:r>
              <a:rPr lang="tr-TR" altLang="en-US" smtClean="0"/>
              <a:t>Küme Randomizasyon</a:t>
            </a:r>
            <a:endParaRPr lang="en-US" altLang="en-US" smtClean="0"/>
          </a:p>
        </p:txBody>
      </p:sp>
      <p:sp>
        <p:nvSpPr>
          <p:cNvPr id="40963" name="Rectangle 3"/>
          <p:cNvSpPr>
            <a:spLocks noGrp="1" noChangeArrowheads="1"/>
          </p:cNvSpPr>
          <p:nvPr>
            <p:ph type="body" idx="4294967295"/>
          </p:nvPr>
        </p:nvSpPr>
        <p:spPr>
          <a:xfrm>
            <a:off x="1257300" y="1524000"/>
            <a:ext cx="7886700" cy="3567545"/>
          </a:xfrm>
        </p:spPr>
        <p:txBody>
          <a:bodyPr>
            <a:normAutofit/>
          </a:bodyPr>
          <a:lstStyle/>
          <a:p>
            <a:pPr>
              <a:buFontTx/>
              <a:buNone/>
            </a:pPr>
            <a:r>
              <a:rPr lang="en-US" altLang="en-US" dirty="0" smtClean="0"/>
              <a:t>   </a:t>
            </a:r>
          </a:p>
          <a:p>
            <a:pPr>
              <a:buFontTx/>
              <a:buNone/>
            </a:pPr>
            <a:r>
              <a:rPr lang="en-US" altLang="en-US" dirty="0" smtClean="0"/>
              <a:t>  </a:t>
            </a:r>
            <a:r>
              <a:rPr lang="tr-TR" altLang="en-US" dirty="0" smtClean="0"/>
              <a:t>Araştırma gruplarına tek tek kişilerin seçimi yerine kümelerin seçimi</a:t>
            </a:r>
            <a:r>
              <a:rPr lang="en-US" altLang="en-US" dirty="0" smtClean="0"/>
              <a:t>.</a:t>
            </a:r>
          </a:p>
        </p:txBody>
      </p:sp>
    </p:spTree>
    <p:extLst>
      <p:ext uri="{BB962C8B-B14F-4D97-AF65-F5344CB8AC3E}">
        <p14:creationId xmlns:p14="http://schemas.microsoft.com/office/powerpoint/2010/main" val="4146863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214312"/>
            <a:ext cx="8915400" cy="2279505"/>
          </a:xfrm>
          <a:solidFill>
            <a:schemeClr val="bg1"/>
          </a:solidFill>
        </p:spPr>
        <p:txBody>
          <a:bodyPr>
            <a:normAutofit fontScale="90000"/>
          </a:bodyPr>
          <a:lstStyle/>
          <a:p>
            <a:r>
              <a:rPr lang="en-US" altLang="en-US" dirty="0" smtClean="0"/>
              <a:t>          </a:t>
            </a:r>
            <a:r>
              <a:rPr lang="tr-TR" altLang="en-US" dirty="0" smtClean="0"/>
              <a:t/>
            </a:r>
            <a:br>
              <a:rPr lang="tr-TR" altLang="en-US" dirty="0" smtClean="0"/>
            </a:br>
            <a:r>
              <a:rPr lang="tr-TR" altLang="en-US" sz="4000" dirty="0" smtClean="0"/>
              <a:t>Örnek</a:t>
            </a:r>
            <a:r>
              <a:rPr lang="en-US" altLang="en-US" sz="4000" dirty="0" smtClean="0"/>
              <a:t>:</a:t>
            </a:r>
            <a:r>
              <a:rPr lang="tr-TR" altLang="en-US" sz="4000" dirty="0" smtClean="0"/>
              <a:t/>
            </a:r>
            <a:br>
              <a:rPr lang="tr-TR" altLang="en-US" sz="4000" dirty="0" smtClean="0"/>
            </a:br>
            <a:r>
              <a:rPr lang="tr-TR" altLang="en-US" sz="3600" b="1" dirty="0" smtClean="0"/>
              <a:t>Çalışma amacı: </a:t>
            </a:r>
            <a:r>
              <a:rPr lang="en-US" altLang="en-US" sz="3600" dirty="0" smtClean="0"/>
              <a:t>Vitamin A </a:t>
            </a:r>
            <a:r>
              <a:rPr lang="tr-TR" altLang="en-US" sz="3600" dirty="0" smtClean="0"/>
              <a:t>kullanımının çocuklarda </a:t>
            </a:r>
            <a:r>
              <a:rPr lang="tr-TR" altLang="en-US" sz="3600" dirty="0" err="1" smtClean="0"/>
              <a:t>mortaliteye</a:t>
            </a:r>
            <a:r>
              <a:rPr lang="tr-TR" altLang="en-US" sz="3600" dirty="0" smtClean="0"/>
              <a:t> etkisi</a:t>
            </a:r>
            <a:r>
              <a:rPr lang="en-US" altLang="en-US" sz="3600" dirty="0" smtClean="0"/>
              <a:t>   </a:t>
            </a:r>
          </a:p>
        </p:txBody>
      </p:sp>
      <p:sp>
        <p:nvSpPr>
          <p:cNvPr id="41987" name="Rectangle 3"/>
          <p:cNvSpPr>
            <a:spLocks noGrp="1" noChangeArrowheads="1"/>
          </p:cNvSpPr>
          <p:nvPr>
            <p:ph type="body" idx="1"/>
          </p:nvPr>
        </p:nvSpPr>
        <p:spPr>
          <a:xfrm>
            <a:off x="685800" y="2362200"/>
            <a:ext cx="8458200" cy="4495800"/>
          </a:xfrm>
        </p:spPr>
        <p:txBody>
          <a:bodyPr/>
          <a:lstStyle/>
          <a:p>
            <a:r>
              <a:rPr lang="tr-TR" altLang="en-US" dirty="0" smtClean="0"/>
              <a:t>Endonezya’da 450 köy </a:t>
            </a:r>
            <a:r>
              <a:rPr lang="tr-TR" altLang="en-US" dirty="0" err="1" smtClean="0"/>
              <a:t>randomize</a:t>
            </a:r>
            <a:r>
              <a:rPr lang="tr-TR" altLang="en-US" dirty="0" smtClean="0"/>
              <a:t> edilerek vitamin A uygulanan veya kontrol olarak ayrıldı.</a:t>
            </a:r>
          </a:p>
          <a:p>
            <a:r>
              <a:rPr lang="tr-TR" altLang="en-US" dirty="0" smtClean="0"/>
              <a:t>Kontrol ve çalışma grubunda bir yıllık </a:t>
            </a:r>
            <a:r>
              <a:rPr lang="tr-TR" altLang="en-US" dirty="0" err="1" smtClean="0"/>
              <a:t>mortalite</a:t>
            </a:r>
            <a:r>
              <a:rPr lang="tr-TR" altLang="en-US" dirty="0" smtClean="0"/>
              <a:t> hızları karşılaştırıldı.</a:t>
            </a:r>
          </a:p>
          <a:p>
            <a:pPr>
              <a:buFont typeface="Wingdings" panose="05000000000000000000" pitchFamily="2" charset="2"/>
              <a:buNone/>
            </a:pPr>
            <a:endParaRPr lang="tr-TR" altLang="en-US" sz="2800" dirty="0" smtClean="0"/>
          </a:p>
          <a:p>
            <a:pPr>
              <a:buFont typeface="Wingdings" panose="05000000000000000000" pitchFamily="2" charset="2"/>
              <a:buNone/>
            </a:pPr>
            <a:r>
              <a:rPr lang="en-US" altLang="en-US" sz="2800" dirty="0" smtClean="0"/>
              <a:t>	</a:t>
            </a:r>
            <a:r>
              <a:rPr lang="en-US" altLang="en-US" dirty="0" smtClean="0"/>
              <a:t>Sommer et al. (Lancet, 1986)</a:t>
            </a:r>
          </a:p>
        </p:txBody>
      </p:sp>
    </p:spTree>
    <p:extLst>
      <p:ext uri="{BB962C8B-B14F-4D97-AF65-F5344CB8AC3E}">
        <p14:creationId xmlns:p14="http://schemas.microsoft.com/office/powerpoint/2010/main" val="35070020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3171825"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aphicFrame>
        <p:nvGraphicFramePr>
          <p:cNvPr id="244739" name="Object 3"/>
          <p:cNvGraphicFramePr>
            <a:graphicFrameLocks noChangeAspect="1"/>
          </p:cNvGraphicFramePr>
          <p:nvPr/>
        </p:nvGraphicFramePr>
        <p:xfrm>
          <a:off x="1692275" y="0"/>
          <a:ext cx="5880100" cy="6858000"/>
        </p:xfrm>
        <a:graphic>
          <a:graphicData uri="http://schemas.openxmlformats.org/presentationml/2006/ole">
            <mc:AlternateContent xmlns:mc="http://schemas.openxmlformats.org/markup-compatibility/2006">
              <mc:Choice xmlns:v="urn:schemas-microsoft-com:vml" Requires="v">
                <p:oleObj spid="_x0000_s7177" r:id="rId3" imgW="2800741" imgH="3266667" progId="Paint.Picture">
                  <p:embed/>
                </p:oleObj>
              </mc:Choice>
              <mc:Fallback>
                <p:oleObj r:id="rId3" imgW="2800741" imgH="326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0"/>
                        <a:ext cx="58801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67217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350963" y="571500"/>
            <a:ext cx="7793037" cy="642938"/>
          </a:xfrm>
        </p:spPr>
        <p:txBody>
          <a:bodyPr>
            <a:normAutofit fontScale="90000"/>
          </a:bodyPr>
          <a:lstStyle/>
          <a:p>
            <a:pPr eaLnBrk="1" hangingPunct="1"/>
            <a:r>
              <a:rPr lang="tr-TR" altLang="en-US" sz="3200" smtClean="0"/>
              <a:t>Randomize klinik çalışmalar</a:t>
            </a:r>
            <a:br>
              <a:rPr lang="tr-TR" altLang="en-US" sz="3200" smtClean="0"/>
            </a:br>
            <a:r>
              <a:rPr lang="tr-TR" altLang="en-US" sz="3200" smtClean="0"/>
              <a:t>ETİK</a:t>
            </a:r>
            <a:endParaRPr lang="en-US" altLang="en-US" sz="3200" smtClean="0"/>
          </a:p>
        </p:txBody>
      </p:sp>
      <p:sp>
        <p:nvSpPr>
          <p:cNvPr id="43011" name="Rectangle 3"/>
          <p:cNvSpPr>
            <a:spLocks noGrp="1" noChangeArrowheads="1"/>
          </p:cNvSpPr>
          <p:nvPr>
            <p:ph idx="1"/>
          </p:nvPr>
        </p:nvSpPr>
        <p:spPr>
          <a:xfrm>
            <a:off x="924791" y="1374775"/>
            <a:ext cx="8219209" cy="5000625"/>
          </a:xfrm>
        </p:spPr>
        <p:txBody>
          <a:bodyPr/>
          <a:lstStyle/>
          <a:p>
            <a:pPr eaLnBrk="1" hangingPunct="1">
              <a:lnSpc>
                <a:spcPct val="110000"/>
              </a:lnSpc>
            </a:pPr>
            <a:r>
              <a:rPr lang="tr-TR" altLang="en-US" sz="2600" dirty="0" smtClean="0"/>
              <a:t>Hastanın, çalışmanın hangi kolunda olacağını hastanın ihtiyacı değil, çalışmanın amaçları belirler!</a:t>
            </a:r>
          </a:p>
          <a:p>
            <a:pPr eaLnBrk="1" hangingPunct="1">
              <a:lnSpc>
                <a:spcPct val="110000"/>
              </a:lnSpc>
            </a:pPr>
            <a:r>
              <a:rPr lang="tr-TR" altLang="en-US" sz="2600" dirty="0" smtClean="0"/>
              <a:t>Çalışmanın protokolüne uyuluyor olması hastanın çıkarıyla çatışmamalı</a:t>
            </a:r>
          </a:p>
          <a:p>
            <a:pPr eaLnBrk="1" hangingPunct="1">
              <a:lnSpc>
                <a:spcPct val="110000"/>
              </a:lnSpc>
            </a:pPr>
            <a:r>
              <a:rPr lang="tr-TR" altLang="en-US" sz="2600" dirty="0" smtClean="0"/>
              <a:t>Çalışmaya alınmış olması hastanın, yararına olabilecek bir tedaviden mahrum olmasına yol açmamalı</a:t>
            </a:r>
          </a:p>
          <a:p>
            <a:pPr eaLnBrk="1" hangingPunct="1">
              <a:lnSpc>
                <a:spcPct val="110000"/>
              </a:lnSpc>
            </a:pPr>
            <a:r>
              <a:rPr lang="tr-TR" altLang="en-US" sz="2600" dirty="0" smtClean="0">
                <a:solidFill>
                  <a:schemeClr val="tx2"/>
                </a:solidFill>
              </a:rPr>
              <a:t>Hastaların </a:t>
            </a:r>
            <a:r>
              <a:rPr lang="tr-TR" altLang="en-US" sz="2600" dirty="0" err="1" smtClean="0">
                <a:solidFill>
                  <a:schemeClr val="tx2"/>
                </a:solidFill>
              </a:rPr>
              <a:t>randomize</a:t>
            </a:r>
            <a:r>
              <a:rPr lang="tr-TR" altLang="en-US" sz="2600" dirty="0" smtClean="0">
                <a:solidFill>
                  <a:schemeClr val="tx2"/>
                </a:solidFill>
              </a:rPr>
              <a:t> edileceği bir çalışmanın yapılabilmesi için, hastanın o anki durumunda kollardan birinin diğerine üstün olduğu </a:t>
            </a:r>
            <a:r>
              <a:rPr lang="tr-TR" altLang="en-US" sz="2600" u="sng" dirty="0" smtClean="0">
                <a:solidFill>
                  <a:schemeClr val="tx2"/>
                </a:solidFill>
              </a:rPr>
              <a:t>düşüncesi</a:t>
            </a:r>
            <a:r>
              <a:rPr lang="tr-TR" altLang="en-US" sz="2600" dirty="0" smtClean="0">
                <a:solidFill>
                  <a:schemeClr val="tx2"/>
                </a:solidFill>
              </a:rPr>
              <a:t> olmamalıdır.</a:t>
            </a:r>
          </a:p>
        </p:txBody>
      </p:sp>
      <p:sp>
        <p:nvSpPr>
          <p:cNvPr id="43012" name="Line 4"/>
          <p:cNvSpPr>
            <a:spLocks noChangeShapeType="1"/>
          </p:cNvSpPr>
          <p:nvPr/>
        </p:nvSpPr>
        <p:spPr bwMode="auto">
          <a:xfrm>
            <a:off x="123825" y="1293813"/>
            <a:ext cx="8639175" cy="1587"/>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731083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endParaRPr lang="en-US" altLang="en-US" smtClean="0"/>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339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4403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98938" y="3429000"/>
            <a:ext cx="4945062" cy="3429000"/>
          </a:xfrm>
          <a:noFill/>
        </p:spPr>
      </p:pic>
    </p:spTree>
    <p:extLst>
      <p:ext uri="{BB962C8B-B14F-4D97-AF65-F5344CB8AC3E}">
        <p14:creationId xmlns:p14="http://schemas.microsoft.com/office/powerpoint/2010/main" val="35705743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338138" y="4500563"/>
            <a:ext cx="4519612" cy="865187"/>
            <a:chOff x="240" y="2835"/>
            <a:chExt cx="3202" cy="545"/>
          </a:xfrm>
        </p:grpSpPr>
        <p:sp>
          <p:nvSpPr>
            <p:cNvPr id="45074" name="Rectangle 9"/>
            <p:cNvSpPr>
              <a:spLocks noChangeArrowheads="1"/>
            </p:cNvSpPr>
            <p:nvPr/>
          </p:nvSpPr>
          <p:spPr bwMode="auto">
            <a:xfrm>
              <a:off x="240" y="2835"/>
              <a:ext cx="1279" cy="524"/>
            </a:xfrm>
            <a:prstGeom prst="rect">
              <a:avLst/>
            </a:prstGeom>
            <a:solidFill>
              <a:srgbClr val="FFFF00"/>
            </a:solidFill>
            <a:ln w="9525">
              <a:solidFill>
                <a:schemeClr val="tx1"/>
              </a:solidFill>
              <a:miter lim="800000"/>
              <a:headEnd/>
              <a:tailEnd/>
            </a:ln>
          </p:spPr>
          <p:txBody>
            <a:bodyPr lIns="92075" tIns="46038" rIns="92075" bIns="46038">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50000"/>
                </a:spcBef>
              </a:pPr>
              <a:r>
                <a:rPr lang="tr-TR" altLang="en-US" sz="2400">
                  <a:solidFill>
                    <a:srgbClr val="000000"/>
                  </a:solidFill>
                </a:rPr>
                <a:t>Uygun Hasta</a:t>
              </a:r>
              <a:endParaRPr lang="en-US" altLang="en-US" sz="2400">
                <a:solidFill>
                  <a:srgbClr val="000000"/>
                </a:solidFill>
              </a:endParaRPr>
            </a:p>
          </p:txBody>
        </p:sp>
        <p:sp>
          <p:nvSpPr>
            <p:cNvPr id="45075" name="Rectangle 12"/>
            <p:cNvSpPr>
              <a:spLocks noChangeArrowheads="1"/>
            </p:cNvSpPr>
            <p:nvPr/>
          </p:nvSpPr>
          <p:spPr bwMode="auto">
            <a:xfrm>
              <a:off x="1848" y="2856"/>
              <a:ext cx="1594" cy="524"/>
            </a:xfrm>
            <a:prstGeom prst="rect">
              <a:avLst/>
            </a:prstGeom>
            <a:solidFill>
              <a:srgbClr val="FFFF00"/>
            </a:solidFill>
            <a:ln w="9525">
              <a:solidFill>
                <a:schemeClr val="tx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a:solidFill>
                    <a:srgbClr val="000000"/>
                  </a:solidFill>
                </a:rPr>
                <a:t>Bilgilendirilmiş onam</a:t>
              </a:r>
              <a:endParaRPr lang="en-US" altLang="en-US" sz="2400">
                <a:solidFill>
                  <a:srgbClr val="000000"/>
                </a:solidFill>
              </a:endParaRPr>
            </a:p>
          </p:txBody>
        </p:sp>
        <p:sp>
          <p:nvSpPr>
            <p:cNvPr id="45076" name="Line 16"/>
            <p:cNvSpPr>
              <a:spLocks noChangeShapeType="1"/>
            </p:cNvSpPr>
            <p:nvPr/>
          </p:nvSpPr>
          <p:spPr bwMode="auto">
            <a:xfrm>
              <a:off x="1620" y="3105"/>
              <a:ext cx="168" cy="0"/>
            </a:xfrm>
            <a:prstGeom prst="line">
              <a:avLst/>
            </a:prstGeom>
            <a:noFill/>
            <a:ln w="508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7"/>
          <p:cNvGrpSpPr>
            <a:grpSpLocks/>
          </p:cNvGrpSpPr>
          <p:nvPr/>
        </p:nvGrpSpPr>
        <p:grpSpPr bwMode="auto">
          <a:xfrm>
            <a:off x="4437063" y="1847850"/>
            <a:ext cx="3589337" cy="3387725"/>
            <a:chOff x="3144" y="1164"/>
            <a:chExt cx="2544" cy="2134"/>
          </a:xfrm>
        </p:grpSpPr>
        <p:sp>
          <p:nvSpPr>
            <p:cNvPr id="45066" name="Rectangle 8"/>
            <p:cNvSpPr>
              <a:spLocks noChangeArrowheads="1"/>
            </p:cNvSpPr>
            <p:nvPr/>
          </p:nvSpPr>
          <p:spPr bwMode="auto">
            <a:xfrm>
              <a:off x="4368" y="1164"/>
              <a:ext cx="240" cy="2134"/>
            </a:xfrm>
            <a:prstGeom prst="rect">
              <a:avLst/>
            </a:prstGeom>
            <a:solidFill>
              <a:srgbClr val="FFFF00"/>
            </a:solidFill>
            <a:ln w="9525">
              <a:solidFill>
                <a:schemeClr val="tx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00"/>
                  </a:solidFill>
                </a:rPr>
                <a:t>RANDOMIZE</a:t>
              </a:r>
            </a:p>
          </p:txBody>
        </p:sp>
        <p:sp>
          <p:nvSpPr>
            <p:cNvPr id="45067" name="Rectangle 10"/>
            <p:cNvSpPr>
              <a:spLocks noChangeArrowheads="1"/>
            </p:cNvSpPr>
            <p:nvPr/>
          </p:nvSpPr>
          <p:spPr bwMode="auto">
            <a:xfrm>
              <a:off x="5328" y="1632"/>
              <a:ext cx="336" cy="294"/>
            </a:xfrm>
            <a:prstGeom prst="rect">
              <a:avLst/>
            </a:prstGeom>
            <a:solidFill>
              <a:srgbClr val="FFFF00"/>
            </a:solidFill>
            <a:ln w="9525">
              <a:solidFill>
                <a:schemeClr val="tx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00"/>
                  </a:solidFill>
                </a:rPr>
                <a:t>A</a:t>
              </a:r>
            </a:p>
          </p:txBody>
        </p:sp>
        <p:sp>
          <p:nvSpPr>
            <p:cNvPr id="45068" name="Rectangle 11"/>
            <p:cNvSpPr>
              <a:spLocks noChangeArrowheads="1"/>
            </p:cNvSpPr>
            <p:nvPr/>
          </p:nvSpPr>
          <p:spPr bwMode="auto">
            <a:xfrm>
              <a:off x="5352" y="2532"/>
              <a:ext cx="336" cy="294"/>
            </a:xfrm>
            <a:prstGeom prst="rect">
              <a:avLst/>
            </a:prstGeom>
            <a:solidFill>
              <a:srgbClr val="FFFF00"/>
            </a:solidFill>
            <a:ln w="9525">
              <a:solidFill>
                <a:schemeClr val="tx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00"/>
                  </a:solidFill>
                </a:rPr>
                <a:t>B</a:t>
              </a:r>
            </a:p>
          </p:txBody>
        </p:sp>
        <p:sp>
          <p:nvSpPr>
            <p:cNvPr id="45069" name="Line 17"/>
            <p:cNvSpPr>
              <a:spLocks noChangeShapeType="1"/>
            </p:cNvSpPr>
            <p:nvPr/>
          </p:nvSpPr>
          <p:spPr bwMode="auto">
            <a:xfrm flipV="1">
              <a:off x="3144" y="2604"/>
              <a:ext cx="240" cy="168"/>
            </a:xfrm>
            <a:prstGeom prst="line">
              <a:avLst/>
            </a:prstGeom>
            <a:noFill/>
            <a:ln w="508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5070" name="Line 19"/>
            <p:cNvSpPr>
              <a:spLocks noChangeShapeType="1"/>
            </p:cNvSpPr>
            <p:nvPr/>
          </p:nvSpPr>
          <p:spPr bwMode="auto">
            <a:xfrm>
              <a:off x="4080" y="2364"/>
              <a:ext cx="168" cy="0"/>
            </a:xfrm>
            <a:prstGeom prst="line">
              <a:avLst/>
            </a:prstGeom>
            <a:noFill/>
            <a:ln w="508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5071" name="Line 21"/>
            <p:cNvSpPr>
              <a:spLocks noChangeShapeType="1"/>
            </p:cNvSpPr>
            <p:nvPr/>
          </p:nvSpPr>
          <p:spPr bwMode="auto">
            <a:xfrm>
              <a:off x="4716" y="1776"/>
              <a:ext cx="408" cy="0"/>
            </a:xfrm>
            <a:prstGeom prst="line">
              <a:avLst/>
            </a:prstGeom>
            <a:noFill/>
            <a:ln w="508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5072" name="Line 22"/>
            <p:cNvSpPr>
              <a:spLocks noChangeShapeType="1"/>
            </p:cNvSpPr>
            <p:nvPr/>
          </p:nvSpPr>
          <p:spPr bwMode="auto">
            <a:xfrm>
              <a:off x="4752" y="2640"/>
              <a:ext cx="408" cy="0"/>
            </a:xfrm>
            <a:prstGeom prst="line">
              <a:avLst/>
            </a:prstGeom>
            <a:noFill/>
            <a:ln w="508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5073" name="Rectangle 23"/>
            <p:cNvSpPr>
              <a:spLocks noChangeArrowheads="1"/>
            </p:cNvSpPr>
            <p:nvPr/>
          </p:nvSpPr>
          <p:spPr bwMode="auto">
            <a:xfrm>
              <a:off x="3392" y="2295"/>
              <a:ext cx="644" cy="291"/>
            </a:xfrm>
            <a:prstGeom prst="rect">
              <a:avLst/>
            </a:prstGeom>
            <a:solidFill>
              <a:srgbClr val="FFFF00"/>
            </a:solidFill>
            <a:ln w="9525">
              <a:solidFill>
                <a:schemeClr val="tx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a:solidFill>
                    <a:srgbClr val="000000"/>
                  </a:solidFill>
                </a:rPr>
                <a:t>Evet</a:t>
              </a:r>
              <a:endParaRPr lang="en-US" altLang="en-US" sz="2400">
                <a:solidFill>
                  <a:srgbClr val="000000"/>
                </a:solidFill>
              </a:endParaRPr>
            </a:p>
          </p:txBody>
        </p:sp>
      </p:grpSp>
      <p:grpSp>
        <p:nvGrpSpPr>
          <p:cNvPr id="4" name="Group 28"/>
          <p:cNvGrpSpPr>
            <a:grpSpLocks/>
          </p:cNvGrpSpPr>
          <p:nvPr/>
        </p:nvGrpSpPr>
        <p:grpSpPr bwMode="auto">
          <a:xfrm>
            <a:off x="4487863" y="5429250"/>
            <a:ext cx="4503737" cy="962025"/>
            <a:chOff x="3180" y="3420"/>
            <a:chExt cx="3192" cy="606"/>
          </a:xfrm>
        </p:grpSpPr>
        <p:sp>
          <p:nvSpPr>
            <p:cNvPr id="45062" name="Line 18"/>
            <p:cNvSpPr>
              <a:spLocks noChangeShapeType="1"/>
            </p:cNvSpPr>
            <p:nvPr/>
          </p:nvSpPr>
          <p:spPr bwMode="auto">
            <a:xfrm>
              <a:off x="3180" y="3420"/>
              <a:ext cx="168" cy="240"/>
            </a:xfrm>
            <a:prstGeom prst="line">
              <a:avLst/>
            </a:prstGeom>
            <a:noFill/>
            <a:ln w="508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5063" name="Line 20"/>
            <p:cNvSpPr>
              <a:spLocks noChangeShapeType="1"/>
            </p:cNvSpPr>
            <p:nvPr/>
          </p:nvSpPr>
          <p:spPr bwMode="auto">
            <a:xfrm>
              <a:off x="4128" y="3876"/>
              <a:ext cx="708" cy="0"/>
            </a:xfrm>
            <a:prstGeom prst="line">
              <a:avLst/>
            </a:prstGeom>
            <a:noFill/>
            <a:ln w="508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5064" name="Rectangle 24"/>
            <p:cNvSpPr>
              <a:spLocks noChangeArrowheads="1"/>
            </p:cNvSpPr>
            <p:nvPr/>
          </p:nvSpPr>
          <p:spPr bwMode="auto">
            <a:xfrm>
              <a:off x="3290" y="3720"/>
              <a:ext cx="718" cy="291"/>
            </a:xfrm>
            <a:prstGeom prst="rect">
              <a:avLst/>
            </a:prstGeom>
            <a:solidFill>
              <a:srgbClr val="FFFF00"/>
            </a:solidFill>
            <a:ln w="9525">
              <a:solidFill>
                <a:schemeClr val="tx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a:solidFill>
                    <a:srgbClr val="000000"/>
                  </a:solidFill>
                </a:rPr>
                <a:t>Hayır</a:t>
              </a:r>
              <a:endParaRPr lang="en-US" altLang="en-US" sz="2400">
                <a:solidFill>
                  <a:srgbClr val="000000"/>
                </a:solidFill>
              </a:endParaRPr>
            </a:p>
          </p:txBody>
        </p:sp>
        <p:sp>
          <p:nvSpPr>
            <p:cNvPr id="45065" name="Rectangle 25"/>
            <p:cNvSpPr>
              <a:spLocks noChangeArrowheads="1"/>
            </p:cNvSpPr>
            <p:nvPr/>
          </p:nvSpPr>
          <p:spPr bwMode="auto">
            <a:xfrm>
              <a:off x="5124" y="3732"/>
              <a:ext cx="1248" cy="294"/>
            </a:xfrm>
            <a:prstGeom prst="rect">
              <a:avLst/>
            </a:prstGeom>
            <a:solidFill>
              <a:srgbClr val="FFFF00"/>
            </a:solidFill>
            <a:ln w="9525">
              <a:solidFill>
                <a:schemeClr val="tx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a:solidFill>
                    <a:srgbClr val="000000"/>
                  </a:solidFill>
                </a:rPr>
                <a:t>Çıkar</a:t>
              </a:r>
              <a:endParaRPr lang="en-US" altLang="en-US" sz="2400">
                <a:solidFill>
                  <a:srgbClr val="000000"/>
                </a:solidFill>
              </a:endParaRPr>
            </a:p>
          </p:txBody>
        </p:sp>
      </p:grpSp>
      <p:sp>
        <p:nvSpPr>
          <p:cNvPr id="45061" name="20 Başlık"/>
          <p:cNvSpPr>
            <a:spLocks noGrp="1"/>
          </p:cNvSpPr>
          <p:nvPr>
            <p:ph type="title"/>
          </p:nvPr>
        </p:nvSpPr>
        <p:spPr/>
        <p:txBody>
          <a:bodyPr/>
          <a:lstStyle/>
          <a:p>
            <a:endParaRPr lang="en-US" altLang="en-US" smtClean="0"/>
          </a:p>
        </p:txBody>
      </p:sp>
    </p:spTree>
    <p:extLst>
      <p:ext uri="{BB962C8B-B14F-4D97-AF65-F5344CB8AC3E}">
        <p14:creationId xmlns:p14="http://schemas.microsoft.com/office/powerpoint/2010/main" val="1820678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350963" y="0"/>
            <a:ext cx="7793037" cy="1462088"/>
          </a:xfrm>
          <a:noFill/>
        </p:spPr>
        <p:txBody>
          <a:bodyPr/>
          <a:lstStyle/>
          <a:p>
            <a:pPr eaLnBrk="1" hangingPunct="1"/>
            <a:r>
              <a:rPr lang="tr-TR" altLang="en-US" smtClean="0">
                <a:solidFill>
                  <a:srgbClr val="FF3399"/>
                </a:solidFill>
              </a:rPr>
              <a:t>Tanımlayıcı Araştırmalar</a:t>
            </a:r>
          </a:p>
        </p:txBody>
      </p:sp>
      <p:sp>
        <p:nvSpPr>
          <p:cNvPr id="79875" name="Rectangle 3"/>
          <p:cNvSpPr>
            <a:spLocks noGrp="1" noChangeArrowheads="1"/>
          </p:cNvSpPr>
          <p:nvPr>
            <p:ph idx="1"/>
          </p:nvPr>
        </p:nvSpPr>
        <p:spPr>
          <a:xfrm>
            <a:off x="914400" y="1273175"/>
            <a:ext cx="8229600" cy="5184775"/>
          </a:xfrm>
          <a:ln w="38100"/>
        </p:spPr>
        <p:txBody>
          <a:bodyPr>
            <a:normAutofit fontScale="92500"/>
          </a:bodyPr>
          <a:lstStyle/>
          <a:p>
            <a:pPr eaLnBrk="1" hangingPunct="1">
              <a:lnSpc>
                <a:spcPct val="120000"/>
              </a:lnSpc>
              <a:defRPr/>
            </a:pPr>
            <a:r>
              <a:rPr lang="tr-TR" sz="3600" dirty="0" smtClean="0"/>
              <a:t>Sağlığı etkileyen olay/hastalık</a:t>
            </a:r>
            <a:r>
              <a:rPr lang="tr-TR" sz="3600" dirty="0" smtClean="0">
                <a:solidFill>
                  <a:srgbClr val="990033"/>
                </a:solidFill>
              </a:rPr>
              <a:t> </a:t>
            </a:r>
            <a:r>
              <a:rPr lang="tr-TR" sz="3600" dirty="0" smtClean="0">
                <a:solidFill>
                  <a:srgbClr val="FF3399"/>
                </a:solidFill>
              </a:rPr>
              <a:t>nedir?</a:t>
            </a:r>
          </a:p>
          <a:p>
            <a:pPr eaLnBrk="1" hangingPunct="1">
              <a:lnSpc>
                <a:spcPct val="120000"/>
              </a:lnSpc>
              <a:defRPr/>
            </a:pPr>
            <a:r>
              <a:rPr lang="tr-TR" sz="3600" dirty="0" smtClean="0">
                <a:solidFill>
                  <a:schemeClr val="accent2"/>
                </a:solidFill>
              </a:rPr>
              <a:t>Kimlerde</a:t>
            </a:r>
            <a:r>
              <a:rPr lang="tr-TR" sz="3600" dirty="0" smtClean="0">
                <a:solidFill>
                  <a:srgbClr val="990033"/>
                </a:solidFill>
              </a:rPr>
              <a:t> </a:t>
            </a:r>
            <a:r>
              <a:rPr lang="tr-TR" sz="3600" dirty="0" smtClean="0"/>
              <a:t>görülmektedir?</a:t>
            </a:r>
          </a:p>
          <a:p>
            <a:pPr eaLnBrk="1" hangingPunct="1">
              <a:lnSpc>
                <a:spcPct val="120000"/>
              </a:lnSpc>
              <a:defRPr/>
            </a:pPr>
            <a:r>
              <a:rPr lang="tr-TR" sz="3600" dirty="0" smtClean="0">
                <a:solidFill>
                  <a:srgbClr val="A50021"/>
                </a:solidFill>
              </a:rPr>
              <a:t>Nerede</a:t>
            </a:r>
            <a:r>
              <a:rPr lang="tr-TR" sz="3600" dirty="0" smtClean="0">
                <a:solidFill>
                  <a:srgbClr val="990033"/>
                </a:solidFill>
              </a:rPr>
              <a:t> </a:t>
            </a:r>
            <a:r>
              <a:rPr lang="tr-TR" sz="3600" dirty="0" smtClean="0"/>
              <a:t>görülmektedir?</a:t>
            </a:r>
          </a:p>
          <a:p>
            <a:pPr eaLnBrk="1" hangingPunct="1">
              <a:lnSpc>
                <a:spcPct val="120000"/>
              </a:lnSpc>
              <a:defRPr/>
            </a:pPr>
            <a:r>
              <a:rPr lang="tr-TR" sz="3600" dirty="0" smtClean="0">
                <a:solidFill>
                  <a:schemeClr val="hlink"/>
                </a:solidFill>
              </a:rPr>
              <a:t>Ne zaman</a:t>
            </a:r>
            <a:r>
              <a:rPr lang="tr-TR" sz="3600" dirty="0" smtClean="0">
                <a:solidFill>
                  <a:srgbClr val="990033"/>
                </a:solidFill>
              </a:rPr>
              <a:t> </a:t>
            </a:r>
            <a:r>
              <a:rPr lang="tr-TR" sz="3600" dirty="0" smtClean="0"/>
              <a:t>görülmektedir?</a:t>
            </a:r>
          </a:p>
          <a:p>
            <a:pPr eaLnBrk="1" hangingPunct="1">
              <a:lnSpc>
                <a:spcPct val="120000"/>
              </a:lnSpc>
              <a:buFontTx/>
              <a:buNone/>
              <a:defRPr/>
            </a:pPr>
            <a:r>
              <a:rPr lang="tr-TR" sz="2800" dirty="0" smtClean="0"/>
              <a:t>	</a:t>
            </a:r>
          </a:p>
          <a:p>
            <a:pPr eaLnBrk="1" hangingPunct="1">
              <a:lnSpc>
                <a:spcPct val="120000"/>
              </a:lnSpc>
              <a:buFontTx/>
              <a:buNone/>
              <a:defRPr/>
            </a:pPr>
            <a:endParaRPr lang="tr-TR" sz="2800" dirty="0" smtClean="0"/>
          </a:p>
          <a:p>
            <a:pPr eaLnBrk="1" hangingPunct="1">
              <a:lnSpc>
                <a:spcPct val="120000"/>
              </a:lnSpc>
              <a:buFontTx/>
              <a:buNone/>
              <a:defRPr/>
            </a:pPr>
            <a:r>
              <a:rPr lang="tr-TR" sz="2800" dirty="0" smtClean="0"/>
              <a:t>	</a:t>
            </a:r>
            <a:r>
              <a:rPr lang="tr-TR" sz="4000" dirty="0" smtClean="0">
                <a:solidFill>
                  <a:schemeClr val="accent2"/>
                </a:solidFill>
              </a:rPr>
              <a:t>Kişi</a:t>
            </a:r>
            <a:r>
              <a:rPr lang="tr-TR" sz="4000" dirty="0" smtClean="0"/>
              <a:t>   –   </a:t>
            </a:r>
            <a:r>
              <a:rPr lang="tr-TR" sz="4000" dirty="0" smtClean="0">
                <a:solidFill>
                  <a:srgbClr val="A50021"/>
                </a:solidFill>
              </a:rPr>
              <a:t>Yer</a:t>
            </a:r>
            <a:r>
              <a:rPr lang="tr-TR" sz="4000" dirty="0" smtClean="0"/>
              <a:t>   –   </a:t>
            </a:r>
            <a:r>
              <a:rPr lang="tr-TR" sz="4000" dirty="0" smtClean="0">
                <a:solidFill>
                  <a:schemeClr val="hlink"/>
                </a:solidFill>
              </a:rPr>
              <a:t>Zaman</a:t>
            </a:r>
            <a:r>
              <a:rPr lang="tr-TR" sz="4000" dirty="0" smtClean="0"/>
              <a:t> faktörleri</a:t>
            </a:r>
          </a:p>
        </p:txBody>
      </p:sp>
      <p:sp>
        <p:nvSpPr>
          <p:cNvPr id="73735" name="WordArt 11"/>
          <p:cNvSpPr>
            <a:spLocks noChangeArrowheads="1" noChangeShapeType="1" noTextEdit="1"/>
          </p:cNvSpPr>
          <p:nvPr/>
        </p:nvSpPr>
        <p:spPr bwMode="auto">
          <a:xfrm>
            <a:off x="7215188" y="2786063"/>
            <a:ext cx="1223962" cy="2159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30983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50938" y="214313"/>
            <a:ext cx="7793037" cy="857250"/>
          </a:xfrm>
        </p:spPr>
        <p:txBody>
          <a:bodyPr/>
          <a:lstStyle/>
          <a:p>
            <a:pPr eaLnBrk="1" hangingPunct="1"/>
            <a:r>
              <a:rPr lang="tr-TR" altLang="en-US" sz="4000" b="1" smtClean="0"/>
              <a:t>Körleme</a:t>
            </a:r>
            <a:r>
              <a:rPr lang="en-US" altLang="en-US" sz="4000" b="1" smtClean="0"/>
              <a:t>/</a:t>
            </a:r>
            <a:r>
              <a:rPr lang="tr-TR" altLang="en-US" sz="4000" b="1" smtClean="0"/>
              <a:t>Maskeleme</a:t>
            </a:r>
            <a:endParaRPr lang="en-US" altLang="en-US" sz="4000" b="1" smtClean="0"/>
          </a:p>
        </p:txBody>
      </p:sp>
      <p:sp>
        <p:nvSpPr>
          <p:cNvPr id="46083" name="Rectangle 3"/>
          <p:cNvSpPr>
            <a:spLocks noGrp="1" noChangeArrowheads="1"/>
          </p:cNvSpPr>
          <p:nvPr>
            <p:ph idx="1"/>
          </p:nvPr>
        </p:nvSpPr>
        <p:spPr>
          <a:xfrm>
            <a:off x="1058333" y="1960418"/>
            <a:ext cx="7704667" cy="3332816"/>
          </a:xfrm>
        </p:spPr>
        <p:txBody>
          <a:bodyPr/>
          <a:lstStyle/>
          <a:p>
            <a:pPr eaLnBrk="1" hangingPunct="1"/>
            <a:r>
              <a:rPr lang="tr-TR" altLang="en-US" dirty="0" smtClean="0">
                <a:solidFill>
                  <a:srgbClr val="CC0000"/>
                </a:solidFill>
              </a:rPr>
              <a:t>Tek kör:</a:t>
            </a:r>
            <a:r>
              <a:rPr lang="tr-TR" altLang="en-US" dirty="0" smtClean="0"/>
              <a:t> Hasta hangi tedaviyi aldığını bilmez</a:t>
            </a:r>
          </a:p>
          <a:p>
            <a:pPr eaLnBrk="1" hangingPunct="1"/>
            <a:r>
              <a:rPr lang="tr-TR" altLang="en-US" dirty="0" smtClean="0">
                <a:solidFill>
                  <a:srgbClr val="CC0000"/>
                </a:solidFill>
              </a:rPr>
              <a:t>Çift kör:</a:t>
            </a:r>
            <a:r>
              <a:rPr lang="tr-TR" altLang="en-US" dirty="0" smtClean="0"/>
              <a:t> Hasta ve doktor, hastanın hangi tedaviyi aldığını bilmez</a:t>
            </a:r>
          </a:p>
          <a:p>
            <a:pPr eaLnBrk="1" hangingPunct="1"/>
            <a:r>
              <a:rPr lang="tr-TR" altLang="en-US" dirty="0" smtClean="0">
                <a:solidFill>
                  <a:srgbClr val="CC0000"/>
                </a:solidFill>
              </a:rPr>
              <a:t>Üçlü kör:</a:t>
            </a:r>
            <a:r>
              <a:rPr lang="tr-TR" altLang="en-US" dirty="0" smtClean="0"/>
              <a:t> Hasta, ilacı veren, değerlendirmeyi yapan, hastanın hangi tedaviyi aldığını bilmezler</a:t>
            </a:r>
          </a:p>
          <a:p>
            <a:pPr eaLnBrk="1" hangingPunct="1"/>
            <a:r>
              <a:rPr lang="tr-TR" altLang="en-US" dirty="0" smtClean="0"/>
              <a:t>Amaç: Yanlılığı önlemek</a:t>
            </a:r>
            <a:endParaRPr lang="en-US" altLang="en-US" dirty="0" smtClean="0"/>
          </a:p>
        </p:txBody>
      </p:sp>
      <p:sp>
        <p:nvSpPr>
          <p:cNvPr id="46084" name="Line 4"/>
          <p:cNvSpPr>
            <a:spLocks noChangeShapeType="1"/>
          </p:cNvSpPr>
          <p:nvPr/>
        </p:nvSpPr>
        <p:spPr bwMode="auto">
          <a:xfrm>
            <a:off x="123825" y="1293813"/>
            <a:ext cx="8639175" cy="1587"/>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8436439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r>
              <a:rPr lang="en-US" altLang="en-US" smtClean="0"/>
              <a:t>2010 CONSORT Statement</a:t>
            </a:r>
            <a:endParaRPr lang="tr-TR" altLang="en-US" smtClean="0"/>
          </a:p>
        </p:txBody>
      </p:sp>
      <p:sp>
        <p:nvSpPr>
          <p:cNvPr id="47107" name="2 İçerik Yer Tutucusu"/>
          <p:cNvSpPr>
            <a:spLocks noGrp="1"/>
          </p:cNvSpPr>
          <p:nvPr>
            <p:ph idx="1"/>
          </p:nvPr>
        </p:nvSpPr>
        <p:spPr>
          <a:xfrm>
            <a:off x="982133" y="2147454"/>
            <a:ext cx="7704667" cy="3332816"/>
          </a:xfrm>
        </p:spPr>
        <p:txBody>
          <a:bodyPr/>
          <a:lstStyle/>
          <a:p>
            <a:r>
              <a:rPr lang="tr-TR" altLang="en-US" dirty="0" smtClean="0"/>
              <a:t>Tek kör, çift kör ve üçlü kör terimlerinin kullanılması yerine; </a:t>
            </a:r>
          </a:p>
          <a:p>
            <a:r>
              <a:rPr lang="tr-TR" altLang="en-US" dirty="0" smtClean="0"/>
              <a:t>Eğer bir çalışmada </a:t>
            </a:r>
            <a:r>
              <a:rPr lang="tr-TR" altLang="en-US" dirty="0" err="1" smtClean="0"/>
              <a:t>körleme</a:t>
            </a:r>
            <a:r>
              <a:rPr lang="tr-TR" altLang="en-US" dirty="0" smtClean="0"/>
              <a:t> yapılmışsa kimlerin bu </a:t>
            </a:r>
            <a:r>
              <a:rPr lang="tr-TR" altLang="en-US" dirty="0" err="1" smtClean="0"/>
              <a:t>körlemeye</a:t>
            </a:r>
            <a:r>
              <a:rPr lang="tr-TR" altLang="en-US" dirty="0" smtClean="0"/>
              <a:t> dahil olduğunun (katılımcılar, sağlık hizmeti sunanlar, sonucu değerlendirenler) ve nasıl </a:t>
            </a:r>
            <a:r>
              <a:rPr lang="tr-TR" altLang="en-US" dirty="0" err="1" smtClean="0"/>
              <a:t>körleme</a:t>
            </a:r>
            <a:r>
              <a:rPr lang="tr-TR" altLang="en-US" dirty="0" smtClean="0"/>
              <a:t> uygulandığının belirtilmesi</a:t>
            </a:r>
          </a:p>
        </p:txBody>
      </p:sp>
    </p:spTree>
    <p:extLst>
      <p:ext uri="{BB962C8B-B14F-4D97-AF65-F5344CB8AC3E}">
        <p14:creationId xmlns:p14="http://schemas.microsoft.com/office/powerpoint/2010/main" val="24205445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endParaRPr lang="en-US" altLang="en-US" smtClean="0"/>
          </a:p>
        </p:txBody>
      </p:sp>
      <p:sp>
        <p:nvSpPr>
          <p:cNvPr id="46083" name="2 İçerik Yer Tutucusu"/>
          <p:cNvSpPr>
            <a:spLocks noGrp="1"/>
          </p:cNvSpPr>
          <p:nvPr>
            <p:ph idx="1"/>
          </p:nvPr>
        </p:nvSpPr>
        <p:spPr/>
        <p:txBody>
          <a:bodyPr/>
          <a:lstStyle/>
          <a:p>
            <a:pPr>
              <a:defRPr/>
            </a:pPr>
            <a:r>
              <a:rPr lang="tr-TR" dirty="0" smtClean="0"/>
              <a:t>Körleme uygulanmayan </a:t>
            </a:r>
            <a:r>
              <a:rPr lang="tr-TR" dirty="0" err="1" smtClean="0"/>
              <a:t>randomize</a:t>
            </a:r>
            <a:r>
              <a:rPr lang="tr-TR" dirty="0" smtClean="0"/>
              <a:t> çalışmalar :</a:t>
            </a:r>
          </a:p>
          <a:p>
            <a:pPr>
              <a:defRPr/>
            </a:pPr>
            <a:r>
              <a:rPr lang="en-US" dirty="0" smtClean="0"/>
              <a:t>"</a:t>
            </a:r>
            <a:r>
              <a:rPr lang="en-US" dirty="0" err="1" smtClean="0"/>
              <a:t>unblinded</a:t>
            </a:r>
            <a:r>
              <a:rPr lang="en-US" dirty="0" smtClean="0"/>
              <a:t>", "open", </a:t>
            </a:r>
            <a:r>
              <a:rPr lang="tr-TR" dirty="0" smtClean="0"/>
              <a:t> </a:t>
            </a:r>
          </a:p>
          <a:p>
            <a:pPr>
              <a:defRPr/>
            </a:pPr>
            <a:r>
              <a:rPr lang="tr-TR" dirty="0" smtClean="0"/>
              <a:t>veya ilaç </a:t>
            </a:r>
            <a:r>
              <a:rPr lang="tr-TR" dirty="0" err="1" smtClean="0"/>
              <a:t>çalışmlarında</a:t>
            </a:r>
            <a:r>
              <a:rPr lang="tr-TR" dirty="0" smtClean="0"/>
              <a:t> </a:t>
            </a:r>
            <a:r>
              <a:rPr lang="en-US" dirty="0" smtClean="0"/>
              <a:t>"</a:t>
            </a:r>
            <a:r>
              <a:rPr lang="en-US" dirty="0" smtClean="0">
                <a:solidFill>
                  <a:schemeClr val="accent5">
                    <a:lumMod val="25000"/>
                  </a:schemeClr>
                </a:solidFill>
                <a:hlinkClick r:id="rId2" action="ppaction://hlinkfile" tooltip="Open-label trial"/>
              </a:rPr>
              <a:t>open-label</a:t>
            </a:r>
            <a:r>
              <a:rPr lang="en-US" dirty="0" smtClean="0"/>
              <a:t>“</a:t>
            </a:r>
            <a:r>
              <a:rPr lang="tr-TR" baseline="30000" dirty="0" smtClean="0"/>
              <a:t> </a:t>
            </a:r>
            <a:endParaRPr lang="tr-TR" dirty="0" smtClean="0"/>
          </a:p>
          <a:p>
            <a:pPr>
              <a:defRPr/>
            </a:pPr>
            <a:endParaRPr lang="tr-TR" dirty="0" smtClean="0"/>
          </a:p>
        </p:txBody>
      </p:sp>
    </p:spTree>
    <p:extLst>
      <p:ext uri="{BB962C8B-B14F-4D97-AF65-F5344CB8AC3E}">
        <p14:creationId xmlns:p14="http://schemas.microsoft.com/office/powerpoint/2010/main" val="2325610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07950" y="115888"/>
            <a:ext cx="8893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55" name="Rectangle 3"/>
          <p:cNvSpPr>
            <a:spLocks noGrp="1" noChangeArrowheads="1"/>
          </p:cNvSpPr>
          <p:nvPr>
            <p:ph type="title"/>
          </p:nvPr>
        </p:nvSpPr>
        <p:spPr>
          <a:xfrm>
            <a:off x="468313" y="0"/>
            <a:ext cx="8229600" cy="850900"/>
          </a:xfrm>
        </p:spPr>
        <p:txBody>
          <a:bodyPr/>
          <a:lstStyle/>
          <a:p>
            <a:pPr eaLnBrk="1" hangingPunct="1"/>
            <a:r>
              <a:rPr lang="tr-TR" altLang="en-US" sz="4800" smtClean="0">
                <a:solidFill>
                  <a:schemeClr val="accent2"/>
                </a:solidFill>
              </a:rPr>
              <a:t>Koruyucu Çalışmalar</a:t>
            </a:r>
          </a:p>
        </p:txBody>
      </p:sp>
      <p:sp>
        <p:nvSpPr>
          <p:cNvPr id="49156" name="Rectangle 4"/>
          <p:cNvSpPr>
            <a:spLocks noGrp="1" noChangeArrowheads="1"/>
          </p:cNvSpPr>
          <p:nvPr>
            <p:ph idx="1"/>
          </p:nvPr>
        </p:nvSpPr>
        <p:spPr>
          <a:xfrm>
            <a:off x="649288" y="-103187"/>
            <a:ext cx="8351837" cy="5689600"/>
          </a:xfrm>
        </p:spPr>
        <p:txBody>
          <a:bodyPr/>
          <a:lstStyle/>
          <a:p>
            <a:pPr eaLnBrk="1" hangingPunct="1">
              <a:lnSpc>
                <a:spcPct val="120000"/>
              </a:lnSpc>
              <a:buFontTx/>
              <a:buNone/>
            </a:pPr>
            <a:r>
              <a:rPr lang="tr-TR" altLang="en-US" b="1" dirty="0" smtClean="0"/>
              <a:t>			(</a:t>
            </a:r>
            <a:r>
              <a:rPr lang="tr-TR" altLang="en-US" b="1" dirty="0" err="1" smtClean="0"/>
              <a:t>Preventive</a:t>
            </a:r>
            <a:r>
              <a:rPr lang="tr-TR" altLang="en-US" b="1" dirty="0" smtClean="0"/>
              <a:t> </a:t>
            </a:r>
            <a:r>
              <a:rPr lang="tr-TR" altLang="en-US" b="1" dirty="0" err="1" smtClean="0"/>
              <a:t>Trials</a:t>
            </a:r>
            <a:r>
              <a:rPr lang="tr-TR" altLang="en-US" b="1" dirty="0" smtClean="0"/>
              <a:t>)</a:t>
            </a:r>
          </a:p>
          <a:p>
            <a:pPr lvl="1" eaLnBrk="1" hangingPunct="1">
              <a:lnSpc>
                <a:spcPct val="120000"/>
              </a:lnSpc>
            </a:pPr>
            <a:r>
              <a:rPr lang="tr-TR" altLang="en-US" dirty="0" smtClean="0"/>
              <a:t>          Bir ajanın / prosedürün,</a:t>
            </a:r>
          </a:p>
          <a:p>
            <a:pPr lvl="1" eaLnBrk="1" hangingPunct="1">
              <a:lnSpc>
                <a:spcPct val="120000"/>
              </a:lnSpc>
              <a:buFontTx/>
              <a:buNone/>
            </a:pPr>
            <a:r>
              <a:rPr lang="tr-TR" altLang="en-US" dirty="0" smtClean="0"/>
              <a:t>		hastalık gelişme riskine etkisini gösterir.</a:t>
            </a:r>
          </a:p>
          <a:p>
            <a:pPr lvl="1" eaLnBrk="1" hangingPunct="1">
              <a:lnSpc>
                <a:spcPct val="120000"/>
              </a:lnSpc>
              <a:buFontTx/>
              <a:buNone/>
            </a:pPr>
            <a:r>
              <a:rPr lang="tr-TR" altLang="en-US" u="sng" dirty="0" smtClean="0"/>
              <a:t>Örnek:</a:t>
            </a:r>
          </a:p>
          <a:p>
            <a:pPr lvl="1" eaLnBrk="1" hangingPunct="1">
              <a:lnSpc>
                <a:spcPct val="120000"/>
              </a:lnSpc>
              <a:buFontTx/>
              <a:buNone/>
            </a:pPr>
            <a:r>
              <a:rPr lang="tr-TR" altLang="en-US" sz="2600" dirty="0" smtClean="0"/>
              <a:t>1954’te </a:t>
            </a:r>
            <a:r>
              <a:rPr lang="tr-TR" altLang="en-US" sz="2600" dirty="0" err="1" smtClean="0"/>
              <a:t>Polio</a:t>
            </a:r>
            <a:r>
              <a:rPr lang="tr-TR" altLang="en-US" sz="2600" dirty="0" smtClean="0"/>
              <a:t> aşısı için </a:t>
            </a:r>
            <a:r>
              <a:rPr lang="tr-TR" altLang="en-US" u="sng" dirty="0" smtClean="0"/>
              <a:t>sağlıklı çocuklar</a:t>
            </a:r>
            <a:r>
              <a:rPr lang="tr-TR" altLang="en-US" sz="2600" dirty="0" smtClean="0"/>
              <a:t> </a:t>
            </a:r>
            <a:r>
              <a:rPr lang="tr-TR" altLang="en-US" sz="2600" dirty="0" err="1" smtClean="0"/>
              <a:t>random</a:t>
            </a:r>
            <a:r>
              <a:rPr lang="tr-TR" altLang="en-US" sz="2600" dirty="0" smtClean="0"/>
              <a:t> </a:t>
            </a:r>
          </a:p>
          <a:p>
            <a:pPr lvl="1" eaLnBrk="1" hangingPunct="1">
              <a:lnSpc>
                <a:spcPct val="120000"/>
              </a:lnSpc>
              <a:buFontTx/>
              <a:buNone/>
            </a:pPr>
            <a:r>
              <a:rPr lang="tr-TR" altLang="en-US" sz="2600" dirty="0" smtClean="0"/>
              <a:t>olarak iki gruba ayrıldı.</a:t>
            </a:r>
          </a:p>
        </p:txBody>
      </p:sp>
      <p:sp>
        <p:nvSpPr>
          <p:cNvPr id="49157" name="Line 6"/>
          <p:cNvSpPr>
            <a:spLocks noChangeShapeType="1"/>
          </p:cNvSpPr>
          <p:nvPr/>
        </p:nvSpPr>
        <p:spPr bwMode="auto">
          <a:xfrm flipH="1">
            <a:off x="3357563" y="4143375"/>
            <a:ext cx="2376487" cy="1008063"/>
          </a:xfrm>
          <a:prstGeom prst="line">
            <a:avLst/>
          </a:prstGeom>
          <a:noFill/>
          <a:ln w="38100">
            <a:solidFill>
              <a:srgbClr val="94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58" name="Line 7"/>
          <p:cNvSpPr>
            <a:spLocks noChangeShapeType="1"/>
          </p:cNvSpPr>
          <p:nvPr/>
        </p:nvSpPr>
        <p:spPr bwMode="auto">
          <a:xfrm>
            <a:off x="5715000" y="4143375"/>
            <a:ext cx="1655763" cy="1008063"/>
          </a:xfrm>
          <a:prstGeom prst="line">
            <a:avLst/>
          </a:prstGeom>
          <a:noFill/>
          <a:ln w="38100">
            <a:solidFill>
              <a:srgbClr val="94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59" name="Text Box 8"/>
          <p:cNvSpPr txBox="1">
            <a:spLocks noChangeArrowheads="1"/>
          </p:cNvSpPr>
          <p:nvPr/>
        </p:nvSpPr>
        <p:spPr bwMode="auto">
          <a:xfrm>
            <a:off x="2411413" y="5013325"/>
            <a:ext cx="1655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a:t>Aktif Aşı</a:t>
            </a:r>
          </a:p>
        </p:txBody>
      </p:sp>
      <p:sp>
        <p:nvSpPr>
          <p:cNvPr id="49160" name="Text Box 9"/>
          <p:cNvSpPr txBox="1">
            <a:spLocks noChangeArrowheads="1"/>
          </p:cNvSpPr>
          <p:nvPr/>
        </p:nvSpPr>
        <p:spPr bwMode="auto">
          <a:xfrm>
            <a:off x="6443663" y="5013325"/>
            <a:ext cx="1655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800"/>
              <a:t>Plasebo</a:t>
            </a:r>
          </a:p>
        </p:txBody>
      </p:sp>
      <p:sp>
        <p:nvSpPr>
          <p:cNvPr id="49161" name="Line 10"/>
          <p:cNvSpPr>
            <a:spLocks noChangeShapeType="1"/>
          </p:cNvSpPr>
          <p:nvPr/>
        </p:nvSpPr>
        <p:spPr bwMode="auto">
          <a:xfrm>
            <a:off x="3132138" y="5516563"/>
            <a:ext cx="0" cy="5762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2" name="Text Box 11"/>
          <p:cNvSpPr txBox="1">
            <a:spLocks noChangeArrowheads="1"/>
          </p:cNvSpPr>
          <p:nvPr/>
        </p:nvSpPr>
        <p:spPr bwMode="auto">
          <a:xfrm>
            <a:off x="1662545" y="6021388"/>
            <a:ext cx="650990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200" b="1" dirty="0" err="1">
                <a:solidFill>
                  <a:srgbClr val="2409AD"/>
                </a:solidFill>
              </a:rPr>
              <a:t>Paralitik</a:t>
            </a:r>
            <a:r>
              <a:rPr lang="tr-TR" altLang="en-US" sz="2200" b="1" dirty="0">
                <a:solidFill>
                  <a:srgbClr val="2409AD"/>
                </a:solidFill>
              </a:rPr>
              <a:t> </a:t>
            </a:r>
            <a:r>
              <a:rPr lang="tr-TR" altLang="en-US" sz="2200" b="1" dirty="0" err="1">
                <a:solidFill>
                  <a:srgbClr val="2409AD"/>
                </a:solidFill>
              </a:rPr>
              <a:t>Polio</a:t>
            </a:r>
            <a:r>
              <a:rPr lang="tr-TR" altLang="en-US" sz="2200" b="1" dirty="0">
                <a:solidFill>
                  <a:srgbClr val="2409AD"/>
                </a:solidFill>
              </a:rPr>
              <a:t> </a:t>
            </a:r>
            <a:r>
              <a:rPr lang="tr-TR" altLang="en-US" sz="2200" b="1" dirty="0" err="1">
                <a:solidFill>
                  <a:srgbClr val="2409AD"/>
                </a:solidFill>
              </a:rPr>
              <a:t>insidansı</a:t>
            </a:r>
            <a:r>
              <a:rPr lang="tr-TR" altLang="en-US" sz="2200" b="1" dirty="0">
                <a:solidFill>
                  <a:srgbClr val="2409AD"/>
                </a:solidFill>
              </a:rPr>
              <a:t> %50 daha az...</a:t>
            </a:r>
          </a:p>
        </p:txBody>
      </p:sp>
    </p:spTree>
    <p:extLst>
      <p:ext uri="{BB962C8B-B14F-4D97-AF65-F5344CB8AC3E}">
        <p14:creationId xmlns:p14="http://schemas.microsoft.com/office/powerpoint/2010/main" val="28946592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07950" y="188913"/>
            <a:ext cx="8893175" cy="65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79" name="Rectangle 3"/>
          <p:cNvSpPr>
            <a:spLocks noChangeArrowheads="1"/>
          </p:cNvSpPr>
          <p:nvPr/>
        </p:nvSpPr>
        <p:spPr bwMode="auto">
          <a:xfrm>
            <a:off x="1059873" y="333375"/>
            <a:ext cx="794125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3200" dirty="0" err="1">
                <a:solidFill>
                  <a:schemeClr val="accent2"/>
                </a:solidFill>
              </a:rPr>
              <a:t>Coronary</a:t>
            </a:r>
            <a:r>
              <a:rPr lang="tr-TR" altLang="en-US" sz="3200" dirty="0">
                <a:solidFill>
                  <a:schemeClr val="accent2"/>
                </a:solidFill>
              </a:rPr>
              <a:t> </a:t>
            </a:r>
            <a:r>
              <a:rPr lang="tr-TR" altLang="en-US" sz="3200" dirty="0" err="1">
                <a:solidFill>
                  <a:schemeClr val="accent2"/>
                </a:solidFill>
              </a:rPr>
              <a:t>Primary</a:t>
            </a:r>
            <a:r>
              <a:rPr lang="tr-TR" altLang="en-US" sz="3200" dirty="0">
                <a:solidFill>
                  <a:schemeClr val="accent2"/>
                </a:solidFill>
              </a:rPr>
              <a:t> </a:t>
            </a:r>
            <a:r>
              <a:rPr lang="tr-TR" altLang="en-US" sz="3200" dirty="0" err="1">
                <a:solidFill>
                  <a:schemeClr val="accent2"/>
                </a:solidFill>
              </a:rPr>
              <a:t>Prevention</a:t>
            </a:r>
            <a:r>
              <a:rPr lang="tr-TR" altLang="en-US" sz="3200" dirty="0">
                <a:solidFill>
                  <a:schemeClr val="accent2"/>
                </a:solidFill>
              </a:rPr>
              <a:t> Trial (CPPT)</a:t>
            </a:r>
            <a:endParaRPr lang="tr-TR" altLang="en-US" sz="3200" b="1" u="sng" dirty="0">
              <a:solidFill>
                <a:srgbClr val="940000"/>
              </a:solidFill>
            </a:endParaRPr>
          </a:p>
        </p:txBody>
      </p:sp>
      <p:sp>
        <p:nvSpPr>
          <p:cNvPr id="50180" name="Line 4"/>
          <p:cNvSpPr>
            <a:spLocks noChangeShapeType="1"/>
          </p:cNvSpPr>
          <p:nvPr/>
        </p:nvSpPr>
        <p:spPr bwMode="auto">
          <a:xfrm>
            <a:off x="4211638" y="2205038"/>
            <a:ext cx="1584325" cy="576262"/>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1" name="Oval 5"/>
          <p:cNvSpPr>
            <a:spLocks noChangeArrowheads="1"/>
          </p:cNvSpPr>
          <p:nvPr/>
        </p:nvSpPr>
        <p:spPr bwMode="auto">
          <a:xfrm>
            <a:off x="2627313" y="981075"/>
            <a:ext cx="3311525" cy="12255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2" name="Text Box 6"/>
          <p:cNvSpPr txBox="1">
            <a:spLocks noChangeArrowheads="1"/>
          </p:cNvSpPr>
          <p:nvPr/>
        </p:nvSpPr>
        <p:spPr bwMode="auto">
          <a:xfrm>
            <a:off x="2700338" y="1268413"/>
            <a:ext cx="3313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a:t>Yüksek kolesterollü 3806 kişi</a:t>
            </a:r>
          </a:p>
        </p:txBody>
      </p:sp>
      <p:sp>
        <p:nvSpPr>
          <p:cNvPr id="50183" name="Oval 7"/>
          <p:cNvSpPr>
            <a:spLocks noChangeArrowheads="1"/>
          </p:cNvSpPr>
          <p:nvPr/>
        </p:nvSpPr>
        <p:spPr bwMode="auto">
          <a:xfrm>
            <a:off x="5795963" y="2420938"/>
            <a:ext cx="2447925" cy="10795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4" name="Oval 9"/>
          <p:cNvSpPr>
            <a:spLocks noChangeArrowheads="1"/>
          </p:cNvSpPr>
          <p:nvPr/>
        </p:nvSpPr>
        <p:spPr bwMode="auto">
          <a:xfrm>
            <a:off x="684213" y="2420938"/>
            <a:ext cx="2447925" cy="10795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5" name="Text Box 8"/>
          <p:cNvSpPr txBox="1">
            <a:spLocks noChangeArrowheads="1"/>
          </p:cNvSpPr>
          <p:nvPr/>
        </p:nvSpPr>
        <p:spPr bwMode="auto">
          <a:xfrm>
            <a:off x="1403350" y="2565400"/>
            <a:ext cx="1655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t>Deney grubu</a:t>
            </a:r>
          </a:p>
        </p:txBody>
      </p:sp>
      <p:sp>
        <p:nvSpPr>
          <p:cNvPr id="50186" name="Text Box 10"/>
          <p:cNvSpPr txBox="1">
            <a:spLocks noChangeArrowheads="1"/>
          </p:cNvSpPr>
          <p:nvPr/>
        </p:nvSpPr>
        <p:spPr bwMode="auto">
          <a:xfrm>
            <a:off x="6445250" y="2565400"/>
            <a:ext cx="1655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t>Kontrol grubu</a:t>
            </a:r>
          </a:p>
        </p:txBody>
      </p:sp>
      <p:sp>
        <p:nvSpPr>
          <p:cNvPr id="50187" name="Line 12"/>
          <p:cNvSpPr>
            <a:spLocks noChangeShapeType="1"/>
          </p:cNvSpPr>
          <p:nvPr/>
        </p:nvSpPr>
        <p:spPr bwMode="auto">
          <a:xfrm flipH="1">
            <a:off x="2987675" y="2205038"/>
            <a:ext cx="1296988" cy="576262"/>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8" name="Text Box 13"/>
          <p:cNvSpPr txBox="1">
            <a:spLocks noChangeArrowheads="1"/>
          </p:cNvSpPr>
          <p:nvPr/>
        </p:nvSpPr>
        <p:spPr bwMode="auto">
          <a:xfrm>
            <a:off x="755650" y="3429000"/>
            <a:ext cx="215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dirty="0"/>
              <a:t>(Günde 6 kez </a:t>
            </a:r>
            <a:r>
              <a:rPr lang="tr-TR" altLang="en-US" sz="2400" b="1" dirty="0" err="1"/>
              <a:t>Kolestiramin</a:t>
            </a:r>
            <a:r>
              <a:rPr lang="tr-TR" altLang="en-US" sz="2400" b="1" dirty="0"/>
              <a:t>)</a:t>
            </a:r>
          </a:p>
        </p:txBody>
      </p:sp>
      <p:sp>
        <p:nvSpPr>
          <p:cNvPr id="50189" name="Text Box 14"/>
          <p:cNvSpPr txBox="1">
            <a:spLocks noChangeArrowheads="1"/>
          </p:cNvSpPr>
          <p:nvPr/>
        </p:nvSpPr>
        <p:spPr bwMode="auto">
          <a:xfrm>
            <a:off x="6300788" y="3548063"/>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dirty="0"/>
              <a:t>(</a:t>
            </a:r>
            <a:r>
              <a:rPr lang="tr-TR" altLang="en-US" sz="2400" b="1" dirty="0" err="1"/>
              <a:t>Plasebo</a:t>
            </a:r>
            <a:r>
              <a:rPr lang="tr-TR" altLang="en-US" sz="2400" b="1" dirty="0"/>
              <a:t>)</a:t>
            </a:r>
          </a:p>
        </p:txBody>
      </p:sp>
      <p:sp>
        <p:nvSpPr>
          <p:cNvPr id="50190" name="AutoShape 16"/>
          <p:cNvSpPr>
            <a:spLocks noChangeArrowheads="1"/>
          </p:cNvSpPr>
          <p:nvPr/>
        </p:nvSpPr>
        <p:spPr bwMode="auto">
          <a:xfrm>
            <a:off x="3797300" y="3429000"/>
            <a:ext cx="720725" cy="1944687"/>
          </a:xfrm>
          <a:prstGeom prst="downArrow">
            <a:avLst>
              <a:gd name="adj1" fmla="val 50000"/>
              <a:gd name="adj2" fmla="val 67456"/>
            </a:avLst>
          </a:prstGeom>
          <a:solidFill>
            <a:srgbClr val="FF9933"/>
          </a:solidFill>
          <a:ln w="9525">
            <a:solidFill>
              <a:srgbClr val="94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91" name="Text Box 17"/>
          <p:cNvSpPr txBox="1">
            <a:spLocks noChangeArrowheads="1"/>
          </p:cNvSpPr>
          <p:nvPr/>
        </p:nvSpPr>
        <p:spPr bwMode="auto">
          <a:xfrm>
            <a:off x="2700338" y="4484688"/>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dirty="0"/>
              <a:t>10 yıllık      izlem</a:t>
            </a:r>
          </a:p>
        </p:txBody>
      </p:sp>
      <p:sp>
        <p:nvSpPr>
          <p:cNvPr id="50192" name="Text Box 18"/>
          <p:cNvSpPr txBox="1">
            <a:spLocks noChangeArrowheads="1"/>
          </p:cNvSpPr>
          <p:nvPr/>
        </p:nvSpPr>
        <p:spPr bwMode="auto">
          <a:xfrm>
            <a:off x="2087130" y="5619750"/>
            <a:ext cx="5616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800" dirty="0" err="1"/>
              <a:t>Kolestiramin</a:t>
            </a:r>
            <a:r>
              <a:rPr lang="tr-TR" altLang="en-US" sz="2800" dirty="0"/>
              <a:t> kullanan grupta</a:t>
            </a:r>
          </a:p>
          <a:p>
            <a:pPr eaLnBrk="1" hangingPunct="1"/>
            <a:r>
              <a:rPr lang="tr-TR" altLang="en-US" sz="2800" dirty="0"/>
              <a:t>KAH oluşumunda %19 azalma</a:t>
            </a:r>
          </a:p>
        </p:txBody>
      </p:sp>
    </p:spTree>
    <p:extLst>
      <p:ext uri="{BB962C8B-B14F-4D97-AF65-F5344CB8AC3E}">
        <p14:creationId xmlns:p14="http://schemas.microsoft.com/office/powerpoint/2010/main" val="12022839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07950" y="188913"/>
            <a:ext cx="8893175" cy="65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03" name="Rectangle 3"/>
          <p:cNvSpPr>
            <a:spLocks noChangeArrowheads="1"/>
          </p:cNvSpPr>
          <p:nvPr/>
        </p:nvSpPr>
        <p:spPr bwMode="auto">
          <a:xfrm>
            <a:off x="82116" y="1011238"/>
            <a:ext cx="894484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3200" dirty="0"/>
              <a:t>         </a:t>
            </a:r>
            <a:r>
              <a:rPr lang="tr-TR" altLang="en-US" sz="3200" dirty="0" err="1"/>
              <a:t>Newburg</a:t>
            </a:r>
            <a:r>
              <a:rPr lang="tr-TR" altLang="en-US" sz="3200" dirty="0"/>
              <a:t> – </a:t>
            </a:r>
            <a:r>
              <a:rPr lang="tr-TR" altLang="en-US" sz="3200" dirty="0" err="1"/>
              <a:t>Kingston</a:t>
            </a:r>
            <a:r>
              <a:rPr lang="tr-TR" altLang="en-US" sz="3200" dirty="0"/>
              <a:t> Diş Sağlığı Çalışması</a:t>
            </a:r>
            <a:endParaRPr lang="tr-TR" altLang="en-US" sz="3200" b="1" u="sng" dirty="0"/>
          </a:p>
        </p:txBody>
      </p:sp>
      <p:sp>
        <p:nvSpPr>
          <p:cNvPr id="51204" name="Text Box 6"/>
          <p:cNvSpPr txBox="1">
            <a:spLocks noChangeArrowheads="1"/>
          </p:cNvSpPr>
          <p:nvPr/>
        </p:nvSpPr>
        <p:spPr bwMode="auto">
          <a:xfrm>
            <a:off x="971983" y="296070"/>
            <a:ext cx="8424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dirty="0"/>
              <a:t>Koruyucu çalışmalar </a:t>
            </a:r>
            <a:r>
              <a:rPr lang="tr-TR" altLang="en-US" sz="2400" b="1" dirty="0" err="1"/>
              <a:t>populasyonlarla</a:t>
            </a:r>
            <a:r>
              <a:rPr lang="tr-TR" altLang="en-US" sz="2400" b="1" dirty="0"/>
              <a:t> da ilgili olabilir.</a:t>
            </a:r>
          </a:p>
        </p:txBody>
      </p:sp>
      <p:sp>
        <p:nvSpPr>
          <p:cNvPr id="51205" name="Oval 7"/>
          <p:cNvSpPr>
            <a:spLocks noChangeArrowheads="1"/>
          </p:cNvSpPr>
          <p:nvPr/>
        </p:nvSpPr>
        <p:spPr bwMode="auto">
          <a:xfrm>
            <a:off x="5580063" y="1916113"/>
            <a:ext cx="2447925" cy="10795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06" name="Oval 8"/>
          <p:cNvSpPr>
            <a:spLocks noChangeArrowheads="1"/>
          </p:cNvSpPr>
          <p:nvPr/>
        </p:nvSpPr>
        <p:spPr bwMode="auto">
          <a:xfrm>
            <a:off x="684213" y="2060575"/>
            <a:ext cx="2447925" cy="10795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07" name="Text Box 9"/>
          <p:cNvSpPr txBox="1">
            <a:spLocks noChangeArrowheads="1"/>
          </p:cNvSpPr>
          <p:nvPr/>
        </p:nvSpPr>
        <p:spPr bwMode="auto">
          <a:xfrm>
            <a:off x="1042988" y="2276475"/>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t>Newburg</a:t>
            </a:r>
          </a:p>
        </p:txBody>
      </p:sp>
      <p:sp>
        <p:nvSpPr>
          <p:cNvPr id="51208" name="Text Box 10"/>
          <p:cNvSpPr txBox="1">
            <a:spLocks noChangeArrowheads="1"/>
          </p:cNvSpPr>
          <p:nvPr/>
        </p:nvSpPr>
        <p:spPr bwMode="auto">
          <a:xfrm>
            <a:off x="6156325" y="2251075"/>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t>Kingston</a:t>
            </a:r>
          </a:p>
        </p:txBody>
      </p:sp>
      <p:sp>
        <p:nvSpPr>
          <p:cNvPr id="51209" name="Text Box 12"/>
          <p:cNvSpPr txBox="1">
            <a:spLocks noChangeArrowheads="1"/>
          </p:cNvSpPr>
          <p:nvPr/>
        </p:nvSpPr>
        <p:spPr bwMode="auto">
          <a:xfrm>
            <a:off x="539750" y="3117705"/>
            <a:ext cx="2881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dirty="0"/>
              <a:t>Su kaynaklarına Sodyum </a:t>
            </a:r>
            <a:r>
              <a:rPr lang="tr-TR" altLang="en-US" sz="2400" b="1" dirty="0" err="1"/>
              <a:t>florid</a:t>
            </a:r>
            <a:r>
              <a:rPr lang="tr-TR" altLang="en-US" sz="2400" b="1" dirty="0"/>
              <a:t> eklenmiş</a:t>
            </a:r>
          </a:p>
        </p:txBody>
      </p:sp>
      <p:sp>
        <p:nvSpPr>
          <p:cNvPr id="51210" name="AutoShape 14"/>
          <p:cNvSpPr>
            <a:spLocks noChangeArrowheads="1"/>
          </p:cNvSpPr>
          <p:nvPr/>
        </p:nvSpPr>
        <p:spPr bwMode="auto">
          <a:xfrm>
            <a:off x="3779838" y="3141663"/>
            <a:ext cx="1512887" cy="1295400"/>
          </a:xfrm>
          <a:prstGeom prst="downArrow">
            <a:avLst>
              <a:gd name="adj1" fmla="val 50000"/>
              <a:gd name="adj2" fmla="val 25000"/>
            </a:avLst>
          </a:prstGeom>
          <a:solidFill>
            <a:srgbClr val="FF9933"/>
          </a:solidFill>
          <a:ln w="9525">
            <a:solidFill>
              <a:srgbClr val="94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703" name="Text Box 15"/>
          <p:cNvSpPr txBox="1">
            <a:spLocks noChangeArrowheads="1"/>
          </p:cNvSpPr>
          <p:nvPr/>
        </p:nvSpPr>
        <p:spPr bwMode="auto">
          <a:xfrm>
            <a:off x="3485862" y="4521319"/>
            <a:ext cx="2808287" cy="457200"/>
          </a:xfrm>
          <a:prstGeom prst="rect">
            <a:avLst/>
          </a:prstGeom>
          <a:noFill/>
          <a:ln w="9525">
            <a:noFill/>
            <a:miter lim="800000"/>
            <a:headEnd/>
            <a:tailEnd/>
          </a:ln>
          <a:effectLst/>
        </p:spPr>
        <p:txBody>
          <a:bodyPr>
            <a:spAutoFit/>
          </a:bodyPr>
          <a:lstStyle/>
          <a:p>
            <a:pPr>
              <a:spcBef>
                <a:spcPct val="50000"/>
              </a:spcBef>
              <a:defRPr/>
            </a:pPr>
            <a:r>
              <a:rPr lang="tr-TR" sz="2400" b="1" u="sng" dirty="0">
                <a:effectLst>
                  <a:outerShdw blurRad="38100" dist="38100" dir="2700000" algn="tl">
                    <a:srgbClr val="C0C0C0"/>
                  </a:outerShdw>
                </a:effectLst>
                <a:latin typeface="Arial" charset="0"/>
              </a:rPr>
              <a:t>SONUÇ:</a:t>
            </a:r>
          </a:p>
        </p:txBody>
      </p:sp>
      <p:sp>
        <p:nvSpPr>
          <p:cNvPr id="51212" name="Text Box 16"/>
          <p:cNvSpPr txBox="1">
            <a:spLocks noChangeArrowheads="1"/>
          </p:cNvSpPr>
          <p:nvPr/>
        </p:nvSpPr>
        <p:spPr bwMode="auto">
          <a:xfrm>
            <a:off x="2195513" y="5045928"/>
            <a:ext cx="56165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800" dirty="0"/>
              <a:t>Flor eklenen toplumda diş çürümesi / eksikliği ve dolgulu diş sayısında azalma</a:t>
            </a:r>
          </a:p>
        </p:txBody>
      </p:sp>
      <p:sp>
        <p:nvSpPr>
          <p:cNvPr id="51213" name="Text Box 17"/>
          <p:cNvSpPr txBox="1">
            <a:spLocks noChangeArrowheads="1"/>
          </p:cNvSpPr>
          <p:nvPr/>
        </p:nvSpPr>
        <p:spPr bwMode="auto">
          <a:xfrm>
            <a:off x="5651500" y="3068638"/>
            <a:ext cx="2881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dirty="0"/>
              <a:t>Hiçbir katkı yapılmamış</a:t>
            </a:r>
          </a:p>
        </p:txBody>
      </p:sp>
    </p:spTree>
    <p:extLst>
      <p:ext uri="{BB962C8B-B14F-4D97-AF65-F5344CB8AC3E}">
        <p14:creationId xmlns:p14="http://schemas.microsoft.com/office/powerpoint/2010/main" val="27958398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ChangeArrowheads="1"/>
          </p:cNvSpPr>
          <p:nvPr/>
        </p:nvSpPr>
        <p:spPr bwMode="auto">
          <a:xfrm>
            <a:off x="107950" y="115888"/>
            <a:ext cx="8893175" cy="65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1075" name="Rectangle 3"/>
          <p:cNvSpPr>
            <a:spLocks noGrp="1" noChangeArrowheads="1"/>
          </p:cNvSpPr>
          <p:nvPr>
            <p:ph type="title"/>
          </p:nvPr>
        </p:nvSpPr>
        <p:spPr>
          <a:xfrm>
            <a:off x="468313" y="0"/>
            <a:ext cx="8229600" cy="850900"/>
          </a:xfrm>
        </p:spPr>
        <p:txBody>
          <a:bodyPr>
            <a:normAutofit fontScale="90000"/>
          </a:bodyPr>
          <a:lstStyle/>
          <a:p>
            <a:pPr eaLnBrk="1" hangingPunct="1">
              <a:defRPr/>
            </a:pPr>
            <a:r>
              <a:rPr lang="tr-TR" smtClean="0">
                <a:solidFill>
                  <a:schemeClr val="accent2"/>
                </a:solidFill>
              </a:rPr>
              <a:t/>
            </a:r>
            <a:br>
              <a:rPr lang="tr-TR" smtClean="0">
                <a:solidFill>
                  <a:schemeClr val="accent2"/>
                </a:solidFill>
              </a:rPr>
            </a:br>
            <a:r>
              <a:rPr lang="tr-TR" smtClean="0">
                <a:solidFill>
                  <a:schemeClr val="accent2"/>
                </a:solidFill>
              </a:rPr>
              <a:t>Tedaviye Yönelik Çalışmalar</a:t>
            </a:r>
          </a:p>
        </p:txBody>
      </p:sp>
      <p:sp>
        <p:nvSpPr>
          <p:cNvPr id="52228" name="Rectangle 4"/>
          <p:cNvSpPr>
            <a:spLocks noGrp="1" noChangeArrowheads="1"/>
          </p:cNvSpPr>
          <p:nvPr>
            <p:ph idx="1"/>
          </p:nvPr>
        </p:nvSpPr>
        <p:spPr>
          <a:xfrm>
            <a:off x="1518804" y="534194"/>
            <a:ext cx="8351838" cy="5689600"/>
          </a:xfrm>
        </p:spPr>
        <p:txBody>
          <a:bodyPr/>
          <a:lstStyle/>
          <a:p>
            <a:pPr eaLnBrk="1" hangingPunct="1">
              <a:lnSpc>
                <a:spcPct val="120000"/>
              </a:lnSpc>
              <a:buFontTx/>
              <a:buNone/>
            </a:pPr>
            <a:r>
              <a:rPr lang="tr-TR" altLang="en-US" b="1" dirty="0" smtClean="0">
                <a:solidFill>
                  <a:srgbClr val="A50021"/>
                </a:solidFill>
              </a:rPr>
              <a:t>			(</a:t>
            </a:r>
            <a:r>
              <a:rPr lang="tr-TR" altLang="en-US" b="1" dirty="0" err="1" smtClean="0">
                <a:solidFill>
                  <a:srgbClr val="A50021"/>
                </a:solidFill>
              </a:rPr>
              <a:t>Therapeutric</a:t>
            </a:r>
            <a:r>
              <a:rPr lang="tr-TR" altLang="en-US" b="1" dirty="0" smtClean="0">
                <a:solidFill>
                  <a:srgbClr val="A50021"/>
                </a:solidFill>
              </a:rPr>
              <a:t> </a:t>
            </a:r>
            <a:r>
              <a:rPr lang="tr-TR" altLang="en-US" b="1" dirty="0" err="1" smtClean="0">
                <a:solidFill>
                  <a:srgbClr val="A50021"/>
                </a:solidFill>
              </a:rPr>
              <a:t>Trials</a:t>
            </a:r>
            <a:r>
              <a:rPr lang="tr-TR" altLang="en-US" b="1" dirty="0" smtClean="0">
                <a:solidFill>
                  <a:srgbClr val="A50021"/>
                </a:solidFill>
              </a:rPr>
              <a:t>)</a:t>
            </a:r>
          </a:p>
          <a:p>
            <a:pPr eaLnBrk="1" hangingPunct="1">
              <a:lnSpc>
                <a:spcPct val="120000"/>
              </a:lnSpc>
              <a:buFontTx/>
              <a:buNone/>
            </a:pPr>
            <a:endParaRPr lang="tr-TR" altLang="en-US" dirty="0" smtClean="0">
              <a:solidFill>
                <a:srgbClr val="2409AD"/>
              </a:solidFill>
            </a:endParaRPr>
          </a:p>
          <a:p>
            <a:pPr eaLnBrk="1" hangingPunct="1">
              <a:lnSpc>
                <a:spcPct val="120000"/>
              </a:lnSpc>
              <a:buFontTx/>
              <a:buNone/>
            </a:pPr>
            <a:r>
              <a:rPr lang="tr-TR" altLang="en-US" dirty="0" smtClean="0"/>
              <a:t>Hastalarda bir ilacın / prosedürün;</a:t>
            </a:r>
          </a:p>
          <a:p>
            <a:pPr lvl="1" eaLnBrk="1" hangingPunct="1">
              <a:lnSpc>
                <a:spcPct val="120000"/>
              </a:lnSpc>
            </a:pPr>
            <a:r>
              <a:rPr lang="tr-TR" altLang="en-US" b="1" dirty="0" smtClean="0"/>
              <a:t>Etkinliğini görmek,</a:t>
            </a:r>
          </a:p>
          <a:p>
            <a:pPr lvl="1" eaLnBrk="1" hangingPunct="1">
              <a:lnSpc>
                <a:spcPct val="120000"/>
              </a:lnSpc>
            </a:pPr>
            <a:r>
              <a:rPr lang="tr-TR" altLang="en-US" b="1" dirty="0" smtClean="0"/>
              <a:t>Semptomları ortadan kaldırmasını,</a:t>
            </a:r>
          </a:p>
          <a:p>
            <a:pPr lvl="1" eaLnBrk="1" hangingPunct="1">
              <a:lnSpc>
                <a:spcPct val="120000"/>
              </a:lnSpc>
            </a:pPr>
            <a:r>
              <a:rPr lang="tr-TR" altLang="en-US" b="1" dirty="0" err="1" smtClean="0"/>
              <a:t>Rekürrensi</a:t>
            </a:r>
            <a:r>
              <a:rPr lang="tr-TR" altLang="en-US" b="1" dirty="0" smtClean="0"/>
              <a:t> önlemesini,</a:t>
            </a:r>
          </a:p>
          <a:p>
            <a:pPr lvl="1" eaLnBrk="1" hangingPunct="1">
              <a:lnSpc>
                <a:spcPct val="120000"/>
              </a:lnSpc>
            </a:pPr>
            <a:r>
              <a:rPr lang="tr-TR" altLang="en-US" b="1" dirty="0" smtClean="0"/>
              <a:t>Hastalıktan ölüm riskini azaltmasını</a:t>
            </a:r>
          </a:p>
          <a:p>
            <a:pPr eaLnBrk="1" hangingPunct="1">
              <a:lnSpc>
                <a:spcPct val="120000"/>
              </a:lnSpc>
              <a:buFontTx/>
              <a:buNone/>
            </a:pPr>
            <a:r>
              <a:rPr lang="tr-TR" altLang="en-US" dirty="0" smtClean="0"/>
              <a:t>incelemek amacıyla uygulanır.</a:t>
            </a:r>
          </a:p>
        </p:txBody>
      </p:sp>
    </p:spTree>
    <p:extLst>
      <p:ext uri="{BB962C8B-B14F-4D97-AF65-F5344CB8AC3E}">
        <p14:creationId xmlns:p14="http://schemas.microsoft.com/office/powerpoint/2010/main" val="12741665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title" idx="4294967295"/>
          </p:nvPr>
        </p:nvSpPr>
        <p:spPr>
          <a:xfrm>
            <a:off x="0" y="269875"/>
            <a:ext cx="6981825" cy="585788"/>
          </a:xfrm>
        </p:spPr>
        <p:txBody>
          <a:bodyPr lIns="45720" rIns="45720" anchor="t">
            <a:normAutofit fontScale="90000"/>
          </a:bodyPr>
          <a:lstStyle/>
          <a:p>
            <a:r>
              <a:rPr lang="en-US" altLang="en-US" smtClean="0"/>
              <a:t>SYNTAX Randomized Trial</a:t>
            </a:r>
          </a:p>
        </p:txBody>
      </p:sp>
      <p:sp>
        <p:nvSpPr>
          <p:cNvPr id="2548740" name="Rectangle 4"/>
          <p:cNvSpPr>
            <a:spLocks noChangeArrowheads="1"/>
          </p:cNvSpPr>
          <p:nvPr/>
        </p:nvSpPr>
        <p:spPr bwMode="auto">
          <a:xfrm>
            <a:off x="1381125" y="2043113"/>
            <a:ext cx="2741613" cy="91440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solidFill>
              <a:srgbClr val="FF9900"/>
            </a:solidFill>
            <a:miter lim="800000"/>
            <a:headEnd/>
            <a:tailEnd/>
          </a:ln>
          <a:effectLst/>
        </p:spPr>
        <p:txBody>
          <a:bodyPr lIns="86462" tIns="43231" rIns="86462" bIns="43231" anchor="ctr"/>
          <a:lstStyle/>
          <a:p>
            <a:pPr eaLnBrk="0" hangingPunct="0">
              <a:defRPr/>
            </a:pPr>
            <a:r>
              <a:rPr lang="en-US" sz="2300" b="1" dirty="0">
                <a:solidFill>
                  <a:schemeClr val="bg2"/>
                </a:solidFill>
                <a:effectLst>
                  <a:outerShdw blurRad="38100" dist="38100" dir="2700000" algn="tl">
                    <a:srgbClr val="FFFFFF"/>
                  </a:outerShdw>
                </a:effectLst>
                <a:latin typeface="Arial" charset="0"/>
              </a:rPr>
              <a:t>Left main disease</a:t>
            </a:r>
          </a:p>
          <a:p>
            <a:pPr eaLnBrk="0" hangingPunct="0">
              <a:defRPr/>
            </a:pPr>
            <a:r>
              <a:rPr lang="en-US" sz="2300" b="1" dirty="0">
                <a:solidFill>
                  <a:schemeClr val="bg2"/>
                </a:solidFill>
                <a:effectLst>
                  <a:outerShdw blurRad="38100" dist="38100" dir="2700000" algn="tl">
                    <a:srgbClr val="FFFFFF"/>
                  </a:outerShdw>
                </a:effectLst>
                <a:latin typeface="Arial" charset="0"/>
              </a:rPr>
              <a:t>(minimum 710)</a:t>
            </a:r>
          </a:p>
        </p:txBody>
      </p:sp>
      <p:sp>
        <p:nvSpPr>
          <p:cNvPr id="2548741" name="Rectangle 5"/>
          <p:cNvSpPr>
            <a:spLocks noChangeArrowheads="1"/>
          </p:cNvSpPr>
          <p:nvPr/>
        </p:nvSpPr>
        <p:spPr bwMode="auto">
          <a:xfrm>
            <a:off x="5021263" y="2043113"/>
            <a:ext cx="2741612" cy="91440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solidFill>
              <a:srgbClr val="FF9900"/>
            </a:solidFill>
            <a:miter lim="800000"/>
            <a:headEnd/>
            <a:tailEnd/>
          </a:ln>
          <a:effectLst/>
        </p:spPr>
        <p:txBody>
          <a:bodyPr lIns="86462" tIns="43231" rIns="86462" bIns="43231" anchor="ctr"/>
          <a:lstStyle/>
          <a:p>
            <a:pPr eaLnBrk="0" hangingPunct="0">
              <a:defRPr/>
            </a:pPr>
            <a:r>
              <a:rPr lang="en-US" sz="2300" b="1">
                <a:solidFill>
                  <a:schemeClr val="bg2"/>
                </a:solidFill>
                <a:effectLst>
                  <a:outerShdw blurRad="38100" dist="38100" dir="2700000" algn="tl">
                    <a:srgbClr val="FFFFFF"/>
                  </a:outerShdw>
                </a:effectLst>
                <a:latin typeface="Arial" charset="0"/>
              </a:rPr>
              <a:t>3-vessel disease</a:t>
            </a:r>
          </a:p>
        </p:txBody>
      </p:sp>
      <p:sp>
        <p:nvSpPr>
          <p:cNvPr id="2548742" name="Text Box 6"/>
          <p:cNvSpPr txBox="1">
            <a:spLocks noChangeArrowheads="1"/>
          </p:cNvSpPr>
          <p:nvPr/>
        </p:nvSpPr>
        <p:spPr bwMode="auto">
          <a:xfrm>
            <a:off x="234950" y="1095375"/>
            <a:ext cx="8662988" cy="523875"/>
          </a:xfrm>
          <a:prstGeom prst="rect">
            <a:avLst/>
          </a:prstGeom>
          <a:solidFill>
            <a:schemeClr val="bg1"/>
          </a:solidFill>
          <a:ln w="9525">
            <a:noFill/>
            <a:miter lim="800000"/>
            <a:headEnd/>
            <a:tailEnd/>
          </a:ln>
          <a:effectLst/>
        </p:spPr>
        <p:txBody>
          <a:bodyPr lIns="86462" tIns="43231" rIns="86462" bIns="43231">
            <a:spAutoFit/>
          </a:bodyPr>
          <a:lstStyle/>
          <a:p>
            <a:pPr eaLnBrk="0" hangingPunct="0">
              <a:lnSpc>
                <a:spcPct val="110000"/>
              </a:lnSpc>
              <a:defRPr/>
            </a:pPr>
            <a:r>
              <a:rPr lang="en-US" sz="2800" b="1" dirty="0">
                <a:solidFill>
                  <a:schemeClr val="tx2"/>
                </a:solidFill>
                <a:effectLst>
                  <a:outerShdw blurRad="38100" dist="38100" dir="2700000" algn="tl">
                    <a:srgbClr val="000000"/>
                  </a:outerShdw>
                </a:effectLst>
                <a:latin typeface="Arial" charset="0"/>
              </a:rPr>
              <a:t>De novo disease acceptable for revascularization</a:t>
            </a:r>
          </a:p>
        </p:txBody>
      </p:sp>
      <p:sp>
        <p:nvSpPr>
          <p:cNvPr id="2548744" name="Rectangle 8"/>
          <p:cNvSpPr>
            <a:spLocks noChangeArrowheads="1"/>
          </p:cNvSpPr>
          <p:nvPr/>
        </p:nvSpPr>
        <p:spPr bwMode="auto">
          <a:xfrm>
            <a:off x="6110288" y="5711825"/>
            <a:ext cx="2992437" cy="701675"/>
          </a:xfrm>
          <a:prstGeom prst="rect">
            <a:avLst/>
          </a:prstGeom>
          <a:noFill/>
          <a:ln w="9525">
            <a:noFill/>
            <a:miter lim="800000"/>
            <a:headEnd/>
            <a:tailEnd/>
          </a:ln>
          <a:effectLst/>
        </p:spPr>
        <p:txBody>
          <a:bodyPr>
            <a:spAutoFit/>
          </a:bodyPr>
          <a:lstStyle/>
          <a:p>
            <a:pPr algn="r">
              <a:defRPr/>
            </a:pPr>
            <a:r>
              <a:rPr lang="en-US" sz="2000">
                <a:solidFill>
                  <a:schemeClr val="tx2"/>
                </a:solidFill>
                <a:effectLst>
                  <a:outerShdw blurRad="38100" dist="38100" dir="2700000" algn="tl">
                    <a:srgbClr val="000000"/>
                  </a:outerShdw>
                </a:effectLst>
                <a:latin typeface="Arial" charset="0"/>
              </a:rPr>
              <a:t>PIs: Patrick Serruys and Frederick Mohr</a:t>
            </a:r>
          </a:p>
        </p:txBody>
      </p:sp>
      <p:sp>
        <p:nvSpPr>
          <p:cNvPr id="2548745" name="Text Box 9"/>
          <p:cNvSpPr txBox="1">
            <a:spLocks noChangeArrowheads="1"/>
          </p:cNvSpPr>
          <p:nvPr/>
        </p:nvSpPr>
        <p:spPr bwMode="auto">
          <a:xfrm>
            <a:off x="4121150" y="2255838"/>
            <a:ext cx="874713" cy="457200"/>
          </a:xfrm>
          <a:prstGeom prst="rect">
            <a:avLst/>
          </a:prstGeom>
          <a:noFill/>
          <a:ln w="9525" algn="ctr">
            <a:noFill/>
            <a:miter lim="800000"/>
            <a:headEnd/>
            <a:tailEnd/>
          </a:ln>
          <a:effectLst/>
        </p:spPr>
        <p:txBody>
          <a:bodyPr lIns="54864" tIns="43231" rIns="86462" bIns="43231" anchor="ctr"/>
          <a:lstStyle/>
          <a:p>
            <a:pPr eaLnBrk="0" hangingPunct="0">
              <a:lnSpc>
                <a:spcPct val="85000"/>
              </a:lnSpc>
              <a:defRPr/>
            </a:pPr>
            <a:r>
              <a:rPr lang="en-US" sz="2600">
                <a:solidFill>
                  <a:schemeClr val="tx2"/>
                </a:solidFill>
                <a:effectLst>
                  <a:outerShdw blurRad="38100" dist="38100" dir="2700000" algn="tl">
                    <a:srgbClr val="000000"/>
                  </a:outerShdw>
                </a:effectLst>
                <a:latin typeface="Arial" charset="0"/>
              </a:rPr>
              <a:t>and</a:t>
            </a:r>
          </a:p>
          <a:p>
            <a:pPr eaLnBrk="0" hangingPunct="0">
              <a:lnSpc>
                <a:spcPct val="85000"/>
              </a:lnSpc>
              <a:defRPr/>
            </a:pPr>
            <a:r>
              <a:rPr lang="en-US" sz="2600">
                <a:solidFill>
                  <a:schemeClr val="tx2"/>
                </a:solidFill>
                <a:effectLst>
                  <a:outerShdw blurRad="38100" dist="38100" dir="2700000" algn="tl">
                    <a:srgbClr val="000000"/>
                  </a:outerShdw>
                </a:effectLst>
                <a:latin typeface="Arial" charset="0"/>
              </a:rPr>
              <a:t>/or</a:t>
            </a:r>
          </a:p>
        </p:txBody>
      </p:sp>
      <p:grpSp>
        <p:nvGrpSpPr>
          <p:cNvPr id="53256" name="Group 10"/>
          <p:cNvGrpSpPr>
            <a:grpSpLocks/>
          </p:cNvGrpSpPr>
          <p:nvPr/>
        </p:nvGrpSpPr>
        <p:grpSpPr bwMode="auto">
          <a:xfrm>
            <a:off x="2400300" y="2982913"/>
            <a:ext cx="4489450" cy="1954212"/>
            <a:chOff x="1512" y="1945"/>
            <a:chExt cx="2828" cy="1231"/>
          </a:xfrm>
        </p:grpSpPr>
        <p:sp>
          <p:nvSpPr>
            <p:cNvPr id="2548747" name="Text Box 11"/>
            <p:cNvSpPr txBox="1">
              <a:spLocks noChangeArrowheads="1"/>
            </p:cNvSpPr>
            <p:nvPr/>
          </p:nvSpPr>
          <p:spPr bwMode="auto">
            <a:xfrm>
              <a:off x="1512" y="2812"/>
              <a:ext cx="1417" cy="35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lgn="ctr">
              <a:solidFill>
                <a:srgbClr val="FF9900"/>
              </a:solidFill>
              <a:miter lim="800000"/>
              <a:headEnd/>
              <a:tailEnd/>
            </a:ln>
            <a:effectLst/>
          </p:spPr>
          <p:txBody>
            <a:bodyPr lIns="86462" rIns="86462" bIns="43231" anchor="ctr"/>
            <a:lstStyle/>
            <a:p>
              <a:pPr eaLnBrk="0" hangingPunct="0">
                <a:defRPr/>
              </a:pPr>
              <a:r>
                <a:rPr lang="en-US" sz="2800" b="1">
                  <a:solidFill>
                    <a:schemeClr val="bg2"/>
                  </a:solidFill>
                  <a:effectLst>
                    <a:outerShdw blurRad="38100" dist="38100" dir="2700000" algn="tl">
                      <a:srgbClr val="FFFFFF"/>
                    </a:outerShdw>
                  </a:effectLst>
                  <a:latin typeface="Arial" charset="0"/>
                </a:rPr>
                <a:t>TAXUS PCI</a:t>
              </a:r>
            </a:p>
          </p:txBody>
        </p:sp>
        <p:sp>
          <p:nvSpPr>
            <p:cNvPr id="2548748" name="Text Box 12"/>
            <p:cNvSpPr txBox="1">
              <a:spLocks noChangeArrowheads="1"/>
            </p:cNvSpPr>
            <p:nvPr/>
          </p:nvSpPr>
          <p:spPr bwMode="auto">
            <a:xfrm>
              <a:off x="3229" y="2821"/>
              <a:ext cx="1111" cy="35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lgn="ctr">
              <a:solidFill>
                <a:srgbClr val="FF9900"/>
              </a:solidFill>
              <a:miter lim="800000"/>
              <a:headEnd/>
              <a:tailEnd/>
            </a:ln>
            <a:effectLst/>
          </p:spPr>
          <p:txBody>
            <a:bodyPr lIns="86462" rIns="86462" bIns="43231" anchor="ctr"/>
            <a:lstStyle/>
            <a:p>
              <a:pPr eaLnBrk="0" hangingPunct="0">
                <a:defRPr/>
              </a:pPr>
              <a:r>
                <a:rPr lang="en-US" sz="2800" b="1">
                  <a:solidFill>
                    <a:schemeClr val="bg2"/>
                  </a:solidFill>
                  <a:effectLst>
                    <a:outerShdw blurRad="38100" dist="38100" dir="2700000" algn="tl">
                      <a:srgbClr val="FFFFFF"/>
                    </a:outerShdw>
                  </a:effectLst>
                  <a:latin typeface="Arial" charset="0"/>
                </a:rPr>
                <a:t>CABG</a:t>
              </a:r>
            </a:p>
          </p:txBody>
        </p:sp>
        <p:sp>
          <p:nvSpPr>
            <p:cNvPr id="2548749" name="Line 13"/>
            <p:cNvSpPr>
              <a:spLocks noChangeShapeType="1"/>
            </p:cNvSpPr>
            <p:nvPr/>
          </p:nvSpPr>
          <p:spPr bwMode="auto">
            <a:xfrm flipH="1">
              <a:off x="2421" y="2531"/>
              <a:ext cx="459" cy="265"/>
            </a:xfrm>
            <a:prstGeom prst="line">
              <a:avLst/>
            </a:prstGeom>
            <a:noFill/>
            <a:ln w="38100">
              <a:solidFill>
                <a:schemeClr val="hlink"/>
              </a:solidFill>
              <a:round/>
              <a:headEnd/>
              <a:tailEnd type="triangle" w="med" len="med"/>
            </a:ln>
            <a:effectLst>
              <a:outerShdw dist="17961" dir="2700000" algn="ctr" rotWithShape="0">
                <a:schemeClr val="bg2"/>
              </a:outerShdw>
            </a:effectLst>
          </p:spPr>
          <p:txBody>
            <a:bodyPr/>
            <a:lstStyle/>
            <a:p>
              <a:pPr algn="r">
                <a:defRPr/>
              </a:pPr>
              <a:endParaRPr lang="en-US" sz="2400" b="1">
                <a:effectLst>
                  <a:outerShdw blurRad="38100" dist="38100" dir="2700000" algn="tl">
                    <a:srgbClr val="000000">
                      <a:alpha val="43137"/>
                    </a:srgbClr>
                  </a:outerShdw>
                </a:effectLst>
                <a:latin typeface="Arial" charset="0"/>
              </a:endParaRPr>
            </a:p>
          </p:txBody>
        </p:sp>
        <p:sp>
          <p:nvSpPr>
            <p:cNvPr id="2548750" name="Line 14"/>
            <p:cNvSpPr>
              <a:spLocks noChangeShapeType="1"/>
            </p:cNvSpPr>
            <p:nvPr/>
          </p:nvSpPr>
          <p:spPr bwMode="auto">
            <a:xfrm>
              <a:off x="2888" y="2531"/>
              <a:ext cx="459" cy="265"/>
            </a:xfrm>
            <a:prstGeom prst="line">
              <a:avLst/>
            </a:prstGeom>
            <a:noFill/>
            <a:ln w="38100">
              <a:solidFill>
                <a:schemeClr val="hlink"/>
              </a:solidFill>
              <a:round/>
              <a:headEnd/>
              <a:tailEnd type="triangle" w="med" len="med"/>
            </a:ln>
            <a:effectLst>
              <a:outerShdw dist="17961" dir="2700000" algn="ctr" rotWithShape="0">
                <a:schemeClr val="bg2"/>
              </a:outerShdw>
            </a:effectLst>
          </p:spPr>
          <p:txBody>
            <a:bodyPr/>
            <a:lstStyle/>
            <a:p>
              <a:pPr algn="r">
                <a:defRPr/>
              </a:pPr>
              <a:endParaRPr lang="en-US" sz="2400" b="1">
                <a:effectLst>
                  <a:outerShdw blurRad="38100" dist="38100" dir="2700000" algn="tl">
                    <a:srgbClr val="000000">
                      <a:alpha val="43137"/>
                    </a:srgbClr>
                  </a:outerShdw>
                </a:effectLst>
                <a:latin typeface="Arial" charset="0"/>
              </a:endParaRPr>
            </a:p>
          </p:txBody>
        </p:sp>
        <p:grpSp>
          <p:nvGrpSpPr>
            <p:cNvPr id="53266" name="Group 15"/>
            <p:cNvGrpSpPr>
              <a:grpSpLocks/>
            </p:cNvGrpSpPr>
            <p:nvPr/>
          </p:nvGrpSpPr>
          <p:grpSpPr bwMode="auto">
            <a:xfrm>
              <a:off x="1793" y="1945"/>
              <a:ext cx="2158" cy="580"/>
              <a:chOff x="1793" y="1945"/>
              <a:chExt cx="2158" cy="580"/>
            </a:xfrm>
          </p:grpSpPr>
          <p:sp>
            <p:nvSpPr>
              <p:cNvPr id="2548752" name="Line 16"/>
              <p:cNvSpPr>
                <a:spLocks noChangeShapeType="1"/>
              </p:cNvSpPr>
              <p:nvPr/>
            </p:nvSpPr>
            <p:spPr bwMode="auto">
              <a:xfrm>
                <a:off x="1793" y="1945"/>
                <a:ext cx="0" cy="293"/>
              </a:xfrm>
              <a:prstGeom prst="line">
                <a:avLst/>
              </a:prstGeom>
              <a:noFill/>
              <a:ln w="28575">
                <a:solidFill>
                  <a:schemeClr val="hlink"/>
                </a:solidFill>
                <a:round/>
                <a:headEnd/>
                <a:tailEnd/>
              </a:ln>
              <a:effectLst>
                <a:outerShdw dist="17961" dir="2700000" algn="ctr" rotWithShape="0">
                  <a:schemeClr val="bg2"/>
                </a:outerShdw>
              </a:effectLst>
            </p:spPr>
            <p:txBody>
              <a:bodyPr/>
              <a:lstStyle/>
              <a:p>
                <a:pPr algn="r">
                  <a:defRPr/>
                </a:pPr>
                <a:endParaRPr lang="en-US" sz="2400" b="1">
                  <a:effectLst>
                    <a:outerShdw blurRad="38100" dist="38100" dir="2700000" algn="tl">
                      <a:srgbClr val="000000">
                        <a:alpha val="43137"/>
                      </a:srgbClr>
                    </a:outerShdw>
                  </a:effectLst>
                  <a:latin typeface="Arial" charset="0"/>
                </a:endParaRPr>
              </a:p>
            </p:txBody>
          </p:sp>
          <p:sp>
            <p:nvSpPr>
              <p:cNvPr id="2548753" name="Line 17"/>
              <p:cNvSpPr>
                <a:spLocks noChangeShapeType="1"/>
              </p:cNvSpPr>
              <p:nvPr/>
            </p:nvSpPr>
            <p:spPr bwMode="auto">
              <a:xfrm rot="-5400000">
                <a:off x="2872" y="1159"/>
                <a:ext cx="0" cy="2158"/>
              </a:xfrm>
              <a:prstGeom prst="line">
                <a:avLst/>
              </a:prstGeom>
              <a:noFill/>
              <a:ln w="38100">
                <a:solidFill>
                  <a:schemeClr val="hlink"/>
                </a:solidFill>
                <a:round/>
                <a:headEnd/>
                <a:tailEnd/>
              </a:ln>
              <a:effectLst>
                <a:outerShdw dist="17961" dir="2700000" algn="ctr" rotWithShape="0">
                  <a:schemeClr val="bg2"/>
                </a:outerShdw>
              </a:effectLst>
            </p:spPr>
            <p:txBody>
              <a:bodyPr/>
              <a:lstStyle/>
              <a:p>
                <a:pPr algn="r">
                  <a:defRPr/>
                </a:pPr>
                <a:endParaRPr lang="en-US" sz="2400" b="1">
                  <a:effectLst>
                    <a:outerShdw blurRad="38100" dist="38100" dir="2700000" algn="tl">
                      <a:srgbClr val="000000">
                        <a:alpha val="43137"/>
                      </a:srgbClr>
                    </a:outerShdw>
                  </a:effectLst>
                  <a:latin typeface="Arial" charset="0"/>
                </a:endParaRPr>
              </a:p>
            </p:txBody>
          </p:sp>
          <p:sp>
            <p:nvSpPr>
              <p:cNvPr id="2548754" name="Line 18"/>
              <p:cNvSpPr>
                <a:spLocks noChangeShapeType="1"/>
              </p:cNvSpPr>
              <p:nvPr/>
            </p:nvSpPr>
            <p:spPr bwMode="auto">
              <a:xfrm>
                <a:off x="3951" y="1945"/>
                <a:ext cx="0" cy="293"/>
              </a:xfrm>
              <a:prstGeom prst="line">
                <a:avLst/>
              </a:prstGeom>
              <a:noFill/>
              <a:ln w="28575">
                <a:solidFill>
                  <a:schemeClr val="hlink"/>
                </a:solidFill>
                <a:round/>
                <a:headEnd/>
                <a:tailEnd/>
              </a:ln>
              <a:effectLst>
                <a:outerShdw dist="17961" dir="2700000" algn="ctr" rotWithShape="0">
                  <a:schemeClr val="bg2"/>
                </a:outerShdw>
              </a:effectLst>
            </p:spPr>
            <p:txBody>
              <a:bodyPr/>
              <a:lstStyle/>
              <a:p>
                <a:pPr algn="r">
                  <a:defRPr/>
                </a:pPr>
                <a:endParaRPr lang="en-US" sz="2400" b="1">
                  <a:effectLst>
                    <a:outerShdw blurRad="38100" dist="38100" dir="2700000" algn="tl">
                      <a:srgbClr val="000000">
                        <a:alpha val="43137"/>
                      </a:srgbClr>
                    </a:outerShdw>
                  </a:effectLst>
                  <a:latin typeface="Arial" charset="0"/>
                </a:endParaRPr>
              </a:p>
            </p:txBody>
          </p:sp>
          <p:sp>
            <p:nvSpPr>
              <p:cNvPr id="53270" name="Text Box 19"/>
              <p:cNvSpPr txBox="1">
                <a:spLocks noChangeArrowheads="1"/>
              </p:cNvSpPr>
              <p:nvPr/>
            </p:nvSpPr>
            <p:spPr bwMode="auto">
              <a:xfrm>
                <a:off x="2065" y="2237"/>
                <a:ext cx="1636" cy="288"/>
              </a:xfrm>
              <a:prstGeom prst="rect">
                <a:avLst/>
              </a:prstGeom>
              <a:solidFill>
                <a:srgbClr val="000000">
                  <a:alpha val="50195"/>
                </a:srgbClr>
              </a:solidFill>
              <a:ln w="12700" algn="ctr">
                <a:solidFill>
                  <a:schemeClr val="hlink"/>
                </a:solidFill>
                <a:miter lim="800000"/>
                <a:headEnd/>
                <a:tailEnd/>
              </a:ln>
            </p:spPr>
            <p:txBody>
              <a:bodyPr lIns="45720" rIns="45720" bIns="43231"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FF0000"/>
                    </a:solidFill>
                  </a:rPr>
                  <a:t>Randomize 1800</a:t>
                </a:r>
              </a:p>
            </p:txBody>
          </p:sp>
        </p:grpSp>
      </p:grpSp>
      <p:sp>
        <p:nvSpPr>
          <p:cNvPr id="2548756" name="Text Box 20"/>
          <p:cNvSpPr txBox="1">
            <a:spLocks noChangeArrowheads="1"/>
          </p:cNvSpPr>
          <p:nvPr/>
        </p:nvSpPr>
        <p:spPr bwMode="auto">
          <a:xfrm>
            <a:off x="-254000" y="5332413"/>
            <a:ext cx="5664200" cy="1103312"/>
          </a:xfrm>
          <a:prstGeom prst="rect">
            <a:avLst/>
          </a:prstGeom>
          <a:noFill/>
          <a:ln w="9525">
            <a:noFill/>
            <a:miter lim="800000"/>
            <a:headEnd/>
            <a:tailEnd/>
          </a:ln>
          <a:effectLst/>
        </p:spPr>
        <p:txBody>
          <a:bodyPr lIns="86462" tIns="43231" rIns="86462" bIns="43231">
            <a:spAutoFit/>
          </a:bodyPr>
          <a:lstStyle/>
          <a:p>
            <a:pPr eaLnBrk="0" hangingPunct="0">
              <a:defRPr/>
            </a:pPr>
            <a:r>
              <a:rPr lang="en-US" sz="2200" b="1" dirty="0">
                <a:solidFill>
                  <a:schemeClr val="tx2"/>
                </a:solidFill>
                <a:effectLst>
                  <a:outerShdw blurRad="38100" dist="38100" dir="2700000" algn="tl">
                    <a:srgbClr val="000000"/>
                  </a:outerShdw>
                </a:effectLst>
                <a:latin typeface="Arial" charset="0"/>
              </a:rPr>
              <a:t>Primary NI endpoint – 1 year MACCE</a:t>
            </a:r>
          </a:p>
          <a:p>
            <a:pPr eaLnBrk="0" hangingPunct="0">
              <a:defRPr/>
            </a:pPr>
            <a:r>
              <a:rPr lang="en-US" sz="2200" b="1" dirty="0">
                <a:effectLst>
                  <a:outerShdw blurRad="38100" dist="38100" dir="2700000" algn="tl">
                    <a:srgbClr val="000000"/>
                  </a:outerShdw>
                </a:effectLst>
                <a:latin typeface="Arial" charset="0"/>
              </a:rPr>
              <a:t> All cause death, MI, cerebrovascular events, repeat revascularization </a:t>
            </a:r>
          </a:p>
        </p:txBody>
      </p:sp>
      <p:grpSp>
        <p:nvGrpSpPr>
          <p:cNvPr id="53258" name="Group 21"/>
          <p:cNvGrpSpPr>
            <a:grpSpLocks/>
          </p:cNvGrpSpPr>
          <p:nvPr/>
        </p:nvGrpSpPr>
        <p:grpSpPr bwMode="auto">
          <a:xfrm>
            <a:off x="-200025" y="3678238"/>
            <a:ext cx="9601200" cy="1196975"/>
            <a:chOff x="-126" y="2383"/>
            <a:chExt cx="6048" cy="754"/>
          </a:xfrm>
        </p:grpSpPr>
        <p:sp>
          <p:nvSpPr>
            <p:cNvPr id="2548758" name="Line 22"/>
            <p:cNvSpPr>
              <a:spLocks noChangeShapeType="1"/>
            </p:cNvSpPr>
            <p:nvPr/>
          </p:nvSpPr>
          <p:spPr bwMode="auto">
            <a:xfrm rot="-5400000">
              <a:off x="2981" y="375"/>
              <a:ext cx="0" cy="4313"/>
            </a:xfrm>
            <a:prstGeom prst="line">
              <a:avLst/>
            </a:prstGeom>
            <a:noFill/>
            <a:ln w="38100">
              <a:solidFill>
                <a:schemeClr val="hlink"/>
              </a:solidFill>
              <a:round/>
              <a:headEnd type="arrow" w="med" len="med"/>
              <a:tailEnd type="arrow" w="med" len="med"/>
            </a:ln>
            <a:effectLst>
              <a:outerShdw dist="17961" dir="2700000" algn="ctr" rotWithShape="0">
                <a:schemeClr val="bg2"/>
              </a:outerShdw>
            </a:effectLst>
          </p:spPr>
          <p:txBody>
            <a:bodyPr/>
            <a:lstStyle/>
            <a:p>
              <a:pPr algn="r">
                <a:defRPr/>
              </a:pPr>
              <a:endParaRPr lang="en-US" sz="2400">
                <a:effectLst>
                  <a:outerShdw blurRad="38100" dist="38100" dir="2700000" algn="tl">
                    <a:srgbClr val="000000">
                      <a:alpha val="43137"/>
                    </a:srgbClr>
                  </a:outerShdw>
                </a:effectLst>
                <a:latin typeface="Arial" charset="0"/>
              </a:endParaRPr>
            </a:p>
          </p:txBody>
        </p:sp>
        <p:sp>
          <p:nvSpPr>
            <p:cNvPr id="2548759" name="Text Box 23"/>
            <p:cNvSpPr txBox="1">
              <a:spLocks noChangeArrowheads="1"/>
            </p:cNvSpPr>
            <p:nvPr/>
          </p:nvSpPr>
          <p:spPr bwMode="auto">
            <a:xfrm>
              <a:off x="4733" y="2383"/>
              <a:ext cx="1189" cy="753"/>
            </a:xfrm>
            <a:prstGeom prst="rect">
              <a:avLst/>
            </a:prstGeom>
            <a:noFill/>
            <a:ln w="9525">
              <a:noFill/>
              <a:miter lim="800000"/>
              <a:headEnd/>
              <a:tailEnd/>
            </a:ln>
            <a:effectLst/>
          </p:spPr>
          <p:txBody>
            <a:bodyPr lIns="86462" tIns="43231" rIns="86462" bIns="43231">
              <a:spAutoFit/>
            </a:bodyPr>
            <a:lstStyle/>
            <a:p>
              <a:pPr eaLnBrk="0" hangingPunct="0">
                <a:defRPr/>
              </a:pPr>
              <a:r>
                <a:rPr lang="en-US" sz="2400" b="1">
                  <a:solidFill>
                    <a:schemeClr val="tx2"/>
                  </a:solidFill>
                  <a:effectLst>
                    <a:outerShdw blurRad="38100" dist="38100" dir="2700000" algn="tl">
                      <a:srgbClr val="000000"/>
                    </a:outerShdw>
                  </a:effectLst>
                  <a:latin typeface="Arial" charset="0"/>
                </a:rPr>
                <a:t> PCI</a:t>
              </a:r>
            </a:p>
            <a:p>
              <a:pPr eaLnBrk="0" hangingPunct="0">
                <a:defRPr/>
              </a:pPr>
              <a:r>
                <a:rPr lang="en-US" sz="2400" b="1">
                  <a:solidFill>
                    <a:schemeClr val="tx2"/>
                  </a:solidFill>
                  <a:effectLst>
                    <a:outerShdw blurRad="38100" dist="38100" dir="2700000" algn="tl">
                      <a:srgbClr val="000000"/>
                    </a:outerShdw>
                  </a:effectLst>
                  <a:latin typeface="Arial" charset="0"/>
                </a:rPr>
                <a:t>Registry</a:t>
              </a:r>
              <a:r>
                <a:rPr lang="en-US" sz="2400" b="1">
                  <a:effectLst>
                    <a:outerShdw blurRad="38100" dist="38100" dir="2700000" algn="tl">
                      <a:srgbClr val="000000"/>
                    </a:outerShdw>
                  </a:effectLst>
                  <a:latin typeface="Arial" charset="0"/>
                </a:rPr>
                <a:t> </a:t>
              </a:r>
            </a:p>
            <a:p>
              <a:pPr eaLnBrk="0" hangingPunct="0">
                <a:buFontTx/>
                <a:buChar char="•"/>
                <a:defRPr/>
              </a:pPr>
              <a:endParaRPr lang="en-US" sz="2400" b="1">
                <a:effectLst>
                  <a:outerShdw blurRad="38100" dist="38100" dir="2700000" algn="tl">
                    <a:srgbClr val="000000"/>
                  </a:outerShdw>
                </a:effectLst>
                <a:latin typeface="Arial" charset="0"/>
              </a:endParaRPr>
            </a:p>
          </p:txBody>
        </p:sp>
        <p:sp>
          <p:nvSpPr>
            <p:cNvPr id="2548760" name="Text Box 24"/>
            <p:cNvSpPr txBox="1">
              <a:spLocks noChangeArrowheads="1"/>
            </p:cNvSpPr>
            <p:nvPr/>
          </p:nvSpPr>
          <p:spPr bwMode="auto">
            <a:xfrm>
              <a:off x="-126" y="2384"/>
              <a:ext cx="1189" cy="753"/>
            </a:xfrm>
            <a:prstGeom prst="rect">
              <a:avLst/>
            </a:prstGeom>
            <a:noFill/>
            <a:ln w="9525">
              <a:noFill/>
              <a:miter lim="800000"/>
              <a:headEnd/>
              <a:tailEnd/>
            </a:ln>
            <a:effectLst/>
          </p:spPr>
          <p:txBody>
            <a:bodyPr lIns="86462" tIns="43231" rIns="86462" bIns="43231">
              <a:spAutoFit/>
            </a:bodyPr>
            <a:lstStyle/>
            <a:p>
              <a:pPr eaLnBrk="0" hangingPunct="0">
                <a:defRPr/>
              </a:pPr>
              <a:r>
                <a:rPr lang="en-US" sz="2400" b="1" dirty="0">
                  <a:solidFill>
                    <a:schemeClr val="tx2"/>
                  </a:solidFill>
                  <a:effectLst>
                    <a:outerShdw blurRad="38100" dist="38100" dir="2700000" algn="tl">
                      <a:srgbClr val="000000"/>
                    </a:outerShdw>
                  </a:effectLst>
                  <a:latin typeface="Arial" charset="0"/>
                </a:rPr>
                <a:t> CABG</a:t>
              </a:r>
            </a:p>
            <a:p>
              <a:pPr eaLnBrk="0" hangingPunct="0">
                <a:defRPr/>
              </a:pPr>
              <a:r>
                <a:rPr lang="en-US" sz="2400" b="1" dirty="0">
                  <a:solidFill>
                    <a:schemeClr val="tx2"/>
                  </a:solidFill>
                  <a:effectLst>
                    <a:outerShdw blurRad="38100" dist="38100" dir="2700000" algn="tl">
                      <a:srgbClr val="000000"/>
                    </a:outerShdw>
                  </a:effectLst>
                  <a:latin typeface="Arial" charset="0"/>
                </a:rPr>
                <a:t>Registry</a:t>
              </a:r>
              <a:r>
                <a:rPr lang="en-US" sz="2400" b="1" dirty="0">
                  <a:effectLst>
                    <a:outerShdw blurRad="38100" dist="38100" dir="2700000" algn="tl">
                      <a:srgbClr val="000000"/>
                    </a:outerShdw>
                  </a:effectLst>
                  <a:latin typeface="Arial" charset="0"/>
                </a:rPr>
                <a:t> </a:t>
              </a:r>
            </a:p>
            <a:p>
              <a:pPr eaLnBrk="0" hangingPunct="0">
                <a:buFontTx/>
                <a:buChar char="•"/>
                <a:defRPr/>
              </a:pPr>
              <a:endParaRPr lang="en-US" sz="2400" b="1" dirty="0">
                <a:effectLst>
                  <a:outerShdw blurRad="38100" dist="38100" dir="2700000" algn="tl">
                    <a:srgbClr val="000000"/>
                  </a:outerShdw>
                </a:effectLst>
                <a:latin typeface="Arial" charset="0"/>
              </a:endParaRPr>
            </a:p>
          </p:txBody>
        </p:sp>
      </p:grpSp>
    </p:spTree>
    <p:extLst>
      <p:ext uri="{BB962C8B-B14F-4D97-AF65-F5344CB8AC3E}">
        <p14:creationId xmlns:p14="http://schemas.microsoft.com/office/powerpoint/2010/main" val="193629903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Başlık"/>
          <p:cNvSpPr>
            <a:spLocks noGrp="1"/>
          </p:cNvSpPr>
          <p:nvPr>
            <p:ph type="title"/>
          </p:nvPr>
        </p:nvSpPr>
        <p:spPr/>
        <p:txBody>
          <a:bodyPr/>
          <a:lstStyle/>
          <a:p>
            <a:endParaRPr lang="en-US" altLang="en-US" smtClean="0"/>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
            <a:ext cx="91440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53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4625"/>
            <a:ext cx="47339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5301"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678363" y="2714625"/>
            <a:ext cx="4465637" cy="2214563"/>
          </a:xfrm>
          <a:noFill/>
        </p:spPr>
      </p:pic>
    </p:spTree>
    <p:extLst>
      <p:ext uri="{BB962C8B-B14F-4D97-AF65-F5344CB8AC3E}">
        <p14:creationId xmlns:p14="http://schemas.microsoft.com/office/powerpoint/2010/main" val="9388922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p:txBody>
          <a:bodyPr/>
          <a:lstStyle/>
          <a:p>
            <a:endParaRPr lang="en-US" altLang="en-US" smtClean="0"/>
          </a:p>
        </p:txBody>
      </p:sp>
      <p:sp>
        <p:nvSpPr>
          <p:cNvPr id="56323" name="2 İçerik Yer Tutucusu"/>
          <p:cNvSpPr>
            <a:spLocks noGrp="1"/>
          </p:cNvSpPr>
          <p:nvPr>
            <p:ph idx="1"/>
          </p:nvPr>
        </p:nvSpPr>
        <p:spPr/>
        <p:txBody>
          <a:bodyPr/>
          <a:lstStyle/>
          <a:p>
            <a:endParaRPr lang="en-US" altLang="en-US" smtClean="0"/>
          </a:p>
        </p:txBody>
      </p:sp>
      <p:pic>
        <p:nvPicPr>
          <p:cNvPr id="563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6988" cy="645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821291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71563" y="0"/>
            <a:ext cx="7793037" cy="1462088"/>
          </a:xfrm>
          <a:noFill/>
        </p:spPr>
        <p:txBody>
          <a:bodyPr/>
          <a:lstStyle/>
          <a:p>
            <a:pPr eaLnBrk="1" hangingPunct="1"/>
            <a:r>
              <a:rPr lang="tr-TR" altLang="en-US" smtClean="0">
                <a:solidFill>
                  <a:srgbClr val="FF3399"/>
                </a:solidFill>
              </a:rPr>
              <a:t>Tanımlayıcı Araştırmalar</a:t>
            </a:r>
          </a:p>
        </p:txBody>
      </p:sp>
      <p:sp>
        <p:nvSpPr>
          <p:cNvPr id="80899" name="Rectangle 3"/>
          <p:cNvSpPr>
            <a:spLocks noGrp="1" noChangeArrowheads="1"/>
          </p:cNvSpPr>
          <p:nvPr>
            <p:ph idx="1"/>
          </p:nvPr>
        </p:nvSpPr>
        <p:spPr>
          <a:xfrm>
            <a:off x="1071563" y="1299152"/>
            <a:ext cx="8229600" cy="5184775"/>
          </a:xfrm>
          <a:ln w="38100"/>
        </p:spPr>
        <p:txBody>
          <a:bodyPr>
            <a:normAutofit fontScale="92500"/>
          </a:bodyPr>
          <a:lstStyle/>
          <a:p>
            <a:pPr eaLnBrk="1" hangingPunct="1">
              <a:lnSpc>
                <a:spcPct val="120000"/>
              </a:lnSpc>
              <a:buFontTx/>
              <a:buNone/>
              <a:defRPr/>
            </a:pPr>
            <a:r>
              <a:rPr lang="tr-TR" sz="2800" dirty="0" smtClean="0">
                <a:solidFill>
                  <a:srgbClr val="A50021"/>
                </a:solidFill>
              </a:rPr>
              <a:t>Kullanım Alanı:</a:t>
            </a:r>
            <a:r>
              <a:rPr lang="tr-TR" sz="2800" dirty="0" smtClean="0"/>
              <a:t> </a:t>
            </a:r>
          </a:p>
          <a:p>
            <a:pPr eaLnBrk="1" hangingPunct="1">
              <a:lnSpc>
                <a:spcPct val="120000"/>
              </a:lnSpc>
              <a:defRPr/>
            </a:pPr>
            <a:r>
              <a:rPr lang="tr-TR" sz="2800" dirty="0" smtClean="0"/>
              <a:t>Tanımlarken nedene yönelik bazı bilgiler elde edilebilir.</a:t>
            </a:r>
            <a:endParaRPr lang="tr-TR" sz="2800" dirty="0" smtClean="0">
              <a:solidFill>
                <a:srgbClr val="FF3399"/>
              </a:solidFill>
            </a:endParaRPr>
          </a:p>
          <a:p>
            <a:pPr eaLnBrk="1" hangingPunct="1">
              <a:lnSpc>
                <a:spcPct val="120000"/>
              </a:lnSpc>
              <a:defRPr/>
            </a:pPr>
            <a:r>
              <a:rPr lang="tr-TR" sz="2800" dirty="0" smtClean="0"/>
              <a:t>Sağlık hizmetlerinin planlanmasında önceliklerin saptanmasında</a:t>
            </a:r>
          </a:p>
          <a:p>
            <a:pPr eaLnBrk="1" hangingPunct="1">
              <a:lnSpc>
                <a:spcPct val="120000"/>
              </a:lnSpc>
              <a:buFontTx/>
              <a:buNone/>
              <a:defRPr/>
            </a:pPr>
            <a:r>
              <a:rPr lang="tr-TR" sz="2800" dirty="0" smtClean="0">
                <a:solidFill>
                  <a:srgbClr val="A50021"/>
                </a:solidFill>
              </a:rPr>
              <a:t>Avantajı:</a:t>
            </a:r>
          </a:p>
          <a:p>
            <a:pPr eaLnBrk="1" hangingPunct="1">
              <a:lnSpc>
                <a:spcPct val="120000"/>
              </a:lnSpc>
              <a:buFontTx/>
              <a:buNone/>
              <a:defRPr/>
            </a:pPr>
            <a:r>
              <a:rPr lang="tr-TR" sz="2800" dirty="0" smtClean="0"/>
              <a:t>Rutin kayıtlar da kullanılabileceğinden;</a:t>
            </a:r>
          </a:p>
          <a:p>
            <a:pPr eaLnBrk="1" hangingPunct="1">
              <a:lnSpc>
                <a:spcPct val="120000"/>
              </a:lnSpc>
              <a:defRPr/>
            </a:pPr>
            <a:r>
              <a:rPr lang="tr-TR" sz="2800" dirty="0" smtClean="0"/>
              <a:t>Ucuz ve </a:t>
            </a:r>
          </a:p>
          <a:p>
            <a:pPr eaLnBrk="1" hangingPunct="1">
              <a:lnSpc>
                <a:spcPct val="120000"/>
              </a:lnSpc>
              <a:defRPr/>
            </a:pPr>
            <a:r>
              <a:rPr lang="tr-TR" sz="2800" dirty="0" smtClean="0"/>
              <a:t>Zaman kazandırıcıdır</a:t>
            </a:r>
          </a:p>
        </p:txBody>
      </p:sp>
    </p:spTree>
    <p:extLst>
      <p:ext uri="{BB962C8B-B14F-4D97-AF65-F5344CB8AC3E}">
        <p14:creationId xmlns:p14="http://schemas.microsoft.com/office/powerpoint/2010/main" val="13257659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p:txBody>
          <a:bodyPr/>
          <a:lstStyle/>
          <a:p>
            <a:endParaRPr lang="en-US" altLang="en-US" smtClean="0"/>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73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1785938"/>
            <a:ext cx="484822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7349"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248150" y="4929188"/>
            <a:ext cx="4895850" cy="971550"/>
          </a:xfrm>
          <a:noFill/>
        </p:spPr>
      </p:pic>
      <p:pic>
        <p:nvPicPr>
          <p:cNvPr id="573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28813"/>
            <a:ext cx="4129088"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735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43313"/>
            <a:ext cx="42148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4121214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p:txBody>
          <a:bodyPr/>
          <a:lstStyle/>
          <a:p>
            <a:endParaRPr lang="en-US" altLang="en-US" smtClean="0"/>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713"/>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83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785938"/>
            <a:ext cx="39909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8373"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643438" y="1714500"/>
            <a:ext cx="3981450" cy="3676650"/>
          </a:xfrm>
          <a:noFill/>
        </p:spPr>
      </p:pic>
      <p:pic>
        <p:nvPicPr>
          <p:cNvPr id="5837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3676650"/>
            <a:ext cx="40481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837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229225"/>
            <a:ext cx="39719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1032888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endParaRPr lang="en-US" altLang="en-US" smtClean="0"/>
          </a:p>
        </p:txBody>
      </p:sp>
      <p:pic>
        <p:nvPicPr>
          <p:cNvPr id="593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4900" y="195263"/>
            <a:ext cx="6253163" cy="6662737"/>
          </a:xfrm>
          <a:noFill/>
        </p:spPr>
      </p:pic>
    </p:spTree>
    <p:extLst>
      <p:ext uri="{BB962C8B-B14F-4D97-AF65-F5344CB8AC3E}">
        <p14:creationId xmlns:p14="http://schemas.microsoft.com/office/powerpoint/2010/main" val="33327068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50825" y="144463"/>
            <a:ext cx="864235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123" name="Rectangle 4"/>
          <p:cNvSpPr>
            <a:spLocks noGrp="1" noChangeArrowheads="1"/>
          </p:cNvSpPr>
          <p:nvPr>
            <p:ph type="title"/>
          </p:nvPr>
        </p:nvSpPr>
        <p:spPr>
          <a:xfrm>
            <a:off x="914400" y="571500"/>
            <a:ext cx="8229600" cy="633413"/>
          </a:xfrm>
        </p:spPr>
        <p:txBody>
          <a:bodyPr>
            <a:normAutofit fontScale="90000"/>
          </a:bodyPr>
          <a:lstStyle/>
          <a:p>
            <a:pPr>
              <a:defRPr/>
            </a:pP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en-US" sz="3600" dirty="0">
                <a:solidFill>
                  <a:srgbClr val="FF0000"/>
                </a:solidFill>
              </a:rPr>
              <a:t>M</a:t>
            </a:r>
            <a:r>
              <a:rPr lang="tr-TR" sz="3600" dirty="0" err="1">
                <a:solidFill>
                  <a:srgbClr val="FF0000"/>
                </a:solidFill>
              </a:rPr>
              <a:t>üdahale</a:t>
            </a:r>
            <a:r>
              <a:rPr lang="tr-TR" sz="3600" dirty="0">
                <a:solidFill>
                  <a:srgbClr val="FF0000"/>
                </a:solidFill>
              </a:rPr>
              <a:t> Araştırmalarında</a:t>
            </a:r>
            <a:br>
              <a:rPr lang="tr-TR" sz="3600" dirty="0">
                <a:solidFill>
                  <a:srgbClr val="FF0000"/>
                </a:solidFill>
              </a:rPr>
            </a:br>
            <a:r>
              <a:rPr lang="tr-TR" sz="3600" dirty="0">
                <a:solidFill>
                  <a:srgbClr val="FF0000"/>
                </a:solidFill>
              </a:rPr>
              <a:t>elde edilen Ölçütler</a:t>
            </a:r>
            <a:br>
              <a:rPr lang="tr-TR" sz="3600" dirty="0">
                <a:solidFill>
                  <a:srgbClr val="FF0000"/>
                </a:solidFill>
              </a:rPr>
            </a:b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endParaRPr lang="tr-TR" sz="3600" dirty="0" smtClean="0">
              <a:solidFill>
                <a:srgbClr val="FF0000"/>
              </a:solidFill>
            </a:endParaRPr>
          </a:p>
        </p:txBody>
      </p:sp>
      <p:sp>
        <p:nvSpPr>
          <p:cNvPr id="54276" name="Text Box 5"/>
          <p:cNvSpPr txBox="1">
            <a:spLocks noChangeArrowheads="1"/>
          </p:cNvSpPr>
          <p:nvPr/>
        </p:nvSpPr>
        <p:spPr bwMode="auto">
          <a:xfrm>
            <a:off x="1979613" y="1819275"/>
            <a:ext cx="6553200" cy="457200"/>
          </a:xfrm>
          <a:prstGeom prst="rect">
            <a:avLst/>
          </a:prstGeom>
          <a:noFill/>
          <a:ln w="9525">
            <a:noFill/>
            <a:miter lim="800000"/>
            <a:headEnd/>
            <a:tailEnd/>
          </a:ln>
        </p:spPr>
        <p:txBody>
          <a:bodyPr>
            <a:spAutoFit/>
          </a:bodyPr>
          <a:lstStyle/>
          <a:p>
            <a:pPr algn="l">
              <a:spcBef>
                <a:spcPct val="20000"/>
              </a:spcBef>
              <a:defRPr/>
            </a:pPr>
            <a:r>
              <a:rPr lang="tr-TR" sz="2400" b="1" dirty="0">
                <a:latin typeface="+mj-lt"/>
              </a:rPr>
              <a:t>Müdahale grubunda hastalığa yakalananlar</a:t>
            </a:r>
          </a:p>
        </p:txBody>
      </p:sp>
      <p:sp>
        <p:nvSpPr>
          <p:cNvPr id="60421" name="Line 6"/>
          <p:cNvSpPr>
            <a:spLocks noChangeShapeType="1"/>
          </p:cNvSpPr>
          <p:nvPr/>
        </p:nvSpPr>
        <p:spPr bwMode="auto">
          <a:xfrm>
            <a:off x="2124075" y="2276475"/>
            <a:ext cx="62642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2" name="Text Box 8"/>
          <p:cNvSpPr txBox="1">
            <a:spLocks noChangeArrowheads="1"/>
          </p:cNvSpPr>
          <p:nvPr/>
        </p:nvSpPr>
        <p:spPr bwMode="auto">
          <a:xfrm>
            <a:off x="8316913" y="2060575"/>
            <a:ext cx="719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dirty="0"/>
              <a:t>x k</a:t>
            </a:r>
          </a:p>
        </p:txBody>
      </p:sp>
      <p:sp>
        <p:nvSpPr>
          <p:cNvPr id="54279" name="Text Box 9"/>
          <p:cNvSpPr txBox="1">
            <a:spLocks noChangeArrowheads="1"/>
          </p:cNvSpPr>
          <p:nvPr/>
        </p:nvSpPr>
        <p:spPr bwMode="auto">
          <a:xfrm>
            <a:off x="357982" y="1579563"/>
            <a:ext cx="1944688" cy="1282700"/>
          </a:xfrm>
          <a:prstGeom prst="rect">
            <a:avLst/>
          </a:prstGeom>
          <a:noFill/>
          <a:ln w="9525">
            <a:noFill/>
            <a:miter lim="800000"/>
            <a:headEnd/>
            <a:tailEnd/>
          </a:ln>
        </p:spPr>
        <p:txBody>
          <a:bodyPr>
            <a:spAutoFit/>
          </a:bodyPr>
          <a:lstStyle/>
          <a:p>
            <a:pPr algn="l">
              <a:spcBef>
                <a:spcPct val="50000"/>
              </a:spcBef>
              <a:defRPr/>
            </a:pPr>
            <a:r>
              <a:rPr lang="tr-TR" sz="2600" b="1" dirty="0">
                <a:solidFill>
                  <a:srgbClr val="FF0000"/>
                </a:solidFill>
                <a:latin typeface="+mj-lt"/>
              </a:rPr>
              <a:t>Müdahale grubunda : </a:t>
            </a:r>
            <a:r>
              <a:rPr lang="tr-TR" sz="2600" b="1" dirty="0" err="1">
                <a:solidFill>
                  <a:srgbClr val="FF0000"/>
                </a:solidFill>
                <a:latin typeface="+mj-lt"/>
              </a:rPr>
              <a:t>insidans</a:t>
            </a:r>
            <a:endParaRPr lang="tr-TR" sz="2600" b="1" dirty="0">
              <a:solidFill>
                <a:srgbClr val="FF0000"/>
              </a:solidFill>
              <a:latin typeface="+mj-lt"/>
            </a:endParaRPr>
          </a:p>
        </p:txBody>
      </p:sp>
      <p:sp>
        <p:nvSpPr>
          <p:cNvPr id="54280" name="Text Box 18"/>
          <p:cNvSpPr txBox="1">
            <a:spLocks noChangeArrowheads="1"/>
          </p:cNvSpPr>
          <p:nvPr/>
        </p:nvSpPr>
        <p:spPr bwMode="auto">
          <a:xfrm>
            <a:off x="1978819" y="2276475"/>
            <a:ext cx="6265863" cy="457200"/>
          </a:xfrm>
          <a:prstGeom prst="rect">
            <a:avLst/>
          </a:prstGeom>
          <a:noFill/>
          <a:ln w="9525">
            <a:noFill/>
            <a:miter lim="800000"/>
            <a:headEnd/>
            <a:tailEnd/>
          </a:ln>
        </p:spPr>
        <p:txBody>
          <a:bodyPr>
            <a:spAutoFit/>
          </a:bodyPr>
          <a:lstStyle/>
          <a:p>
            <a:pPr algn="l">
              <a:spcBef>
                <a:spcPct val="20000"/>
              </a:spcBef>
              <a:defRPr/>
            </a:pPr>
            <a:r>
              <a:rPr lang="tr-TR" sz="2400" b="1" dirty="0">
                <a:latin typeface="+mj-lt"/>
              </a:rPr>
              <a:t>Müdahale grubundaki toplam kişi sayısı</a:t>
            </a:r>
          </a:p>
        </p:txBody>
      </p:sp>
      <p:sp>
        <p:nvSpPr>
          <p:cNvPr id="54281" name="Text Box 19"/>
          <p:cNvSpPr txBox="1">
            <a:spLocks noChangeArrowheads="1"/>
          </p:cNvSpPr>
          <p:nvPr/>
        </p:nvSpPr>
        <p:spPr bwMode="auto">
          <a:xfrm>
            <a:off x="250825" y="3933825"/>
            <a:ext cx="1944688" cy="1282700"/>
          </a:xfrm>
          <a:prstGeom prst="rect">
            <a:avLst/>
          </a:prstGeom>
          <a:noFill/>
          <a:ln w="9525">
            <a:noFill/>
            <a:miter lim="800000"/>
            <a:headEnd/>
            <a:tailEnd/>
          </a:ln>
        </p:spPr>
        <p:txBody>
          <a:bodyPr>
            <a:spAutoFit/>
          </a:bodyPr>
          <a:lstStyle/>
          <a:p>
            <a:pPr algn="l">
              <a:spcBef>
                <a:spcPct val="50000"/>
              </a:spcBef>
              <a:defRPr/>
            </a:pPr>
            <a:r>
              <a:rPr lang="tr-TR" sz="2600" b="1" dirty="0">
                <a:solidFill>
                  <a:srgbClr val="FF0000"/>
                </a:solidFill>
                <a:latin typeface="+mn-lt"/>
              </a:rPr>
              <a:t>Kontrol grubunda : </a:t>
            </a:r>
            <a:r>
              <a:rPr lang="tr-TR" sz="2600" b="1" dirty="0" err="1">
                <a:solidFill>
                  <a:srgbClr val="FF0000"/>
                </a:solidFill>
                <a:latin typeface="+mn-lt"/>
              </a:rPr>
              <a:t>insidans</a:t>
            </a:r>
            <a:endParaRPr lang="tr-TR" sz="2600" b="1" dirty="0">
              <a:solidFill>
                <a:srgbClr val="FF0000"/>
              </a:solidFill>
              <a:latin typeface="+mn-lt"/>
            </a:endParaRPr>
          </a:p>
        </p:txBody>
      </p:sp>
      <p:sp>
        <p:nvSpPr>
          <p:cNvPr id="54282" name="Text Box 20"/>
          <p:cNvSpPr txBox="1">
            <a:spLocks noChangeArrowheads="1"/>
          </p:cNvSpPr>
          <p:nvPr/>
        </p:nvSpPr>
        <p:spPr bwMode="auto">
          <a:xfrm>
            <a:off x="2051050" y="4124325"/>
            <a:ext cx="6553200" cy="457200"/>
          </a:xfrm>
          <a:prstGeom prst="rect">
            <a:avLst/>
          </a:prstGeom>
          <a:noFill/>
          <a:ln w="9525">
            <a:noFill/>
            <a:miter lim="800000"/>
            <a:headEnd/>
            <a:tailEnd/>
          </a:ln>
        </p:spPr>
        <p:txBody>
          <a:bodyPr>
            <a:spAutoFit/>
          </a:bodyPr>
          <a:lstStyle/>
          <a:p>
            <a:pPr algn="l">
              <a:spcBef>
                <a:spcPct val="20000"/>
              </a:spcBef>
              <a:defRPr/>
            </a:pPr>
            <a:r>
              <a:rPr lang="tr-TR" sz="2400" b="1" dirty="0">
                <a:latin typeface="+mj-lt"/>
              </a:rPr>
              <a:t>Kontrol grubunda hastalığa yakalananlar</a:t>
            </a:r>
          </a:p>
        </p:txBody>
      </p:sp>
      <p:sp>
        <p:nvSpPr>
          <p:cNvPr id="60427" name="Text Box 21"/>
          <p:cNvSpPr txBox="1">
            <a:spLocks noChangeArrowheads="1"/>
          </p:cNvSpPr>
          <p:nvPr/>
        </p:nvSpPr>
        <p:spPr bwMode="auto">
          <a:xfrm>
            <a:off x="8172450" y="4411663"/>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dirty="0"/>
              <a:t>x k</a:t>
            </a:r>
          </a:p>
        </p:txBody>
      </p:sp>
      <p:sp>
        <p:nvSpPr>
          <p:cNvPr id="54284" name="Text Box 22"/>
          <p:cNvSpPr txBox="1">
            <a:spLocks noChangeArrowheads="1"/>
          </p:cNvSpPr>
          <p:nvPr/>
        </p:nvSpPr>
        <p:spPr bwMode="auto">
          <a:xfrm>
            <a:off x="2124075" y="4652963"/>
            <a:ext cx="6265863" cy="457200"/>
          </a:xfrm>
          <a:prstGeom prst="rect">
            <a:avLst/>
          </a:prstGeom>
          <a:noFill/>
          <a:ln w="9525">
            <a:noFill/>
            <a:miter lim="800000"/>
            <a:headEnd/>
            <a:tailEnd/>
          </a:ln>
        </p:spPr>
        <p:txBody>
          <a:bodyPr>
            <a:spAutoFit/>
          </a:bodyPr>
          <a:lstStyle/>
          <a:p>
            <a:pPr algn="l">
              <a:spcBef>
                <a:spcPct val="20000"/>
              </a:spcBef>
              <a:defRPr/>
            </a:pPr>
            <a:r>
              <a:rPr lang="tr-TR" sz="2400" b="1" dirty="0">
                <a:latin typeface="+mj-lt"/>
              </a:rPr>
              <a:t>Kontrol grubundaki toplam kişi sayısı</a:t>
            </a:r>
          </a:p>
        </p:txBody>
      </p:sp>
      <p:sp>
        <p:nvSpPr>
          <p:cNvPr id="60429" name="Line 23"/>
          <p:cNvSpPr>
            <a:spLocks noChangeShapeType="1"/>
          </p:cNvSpPr>
          <p:nvPr/>
        </p:nvSpPr>
        <p:spPr bwMode="auto">
          <a:xfrm>
            <a:off x="2124075" y="4652963"/>
            <a:ext cx="60483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902417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50825" y="144463"/>
            <a:ext cx="864235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4147" name="Rectangle 3"/>
          <p:cNvSpPr>
            <a:spLocks noGrp="1" noChangeArrowheads="1"/>
          </p:cNvSpPr>
          <p:nvPr>
            <p:ph type="title"/>
          </p:nvPr>
        </p:nvSpPr>
        <p:spPr>
          <a:xfrm>
            <a:off x="1428750" y="642938"/>
            <a:ext cx="8229600" cy="633412"/>
          </a:xfrm>
        </p:spPr>
        <p:txBody>
          <a:bodyPr>
            <a:normAutofit fontScale="90000"/>
          </a:bodyPr>
          <a:lstStyle/>
          <a:p>
            <a:pPr eaLnBrk="1" hangingPunct="1">
              <a:defRPr/>
            </a:pPr>
            <a:r>
              <a:rPr lang="en-US" sz="3600" dirty="0" smtClean="0">
                <a:solidFill>
                  <a:srgbClr val="FF0000"/>
                </a:solidFill>
              </a:rPr>
              <a:t>M</a:t>
            </a:r>
            <a:r>
              <a:rPr lang="tr-TR" sz="3600" dirty="0" smtClean="0">
                <a:solidFill>
                  <a:srgbClr val="FF0000"/>
                </a:solidFill>
              </a:rPr>
              <a:t>üdahale Araştırmalarında</a:t>
            </a:r>
            <a:br>
              <a:rPr lang="tr-TR" sz="3600" dirty="0" smtClean="0">
                <a:solidFill>
                  <a:srgbClr val="FF0000"/>
                </a:solidFill>
              </a:rPr>
            </a:br>
            <a:r>
              <a:rPr lang="tr-TR" sz="3600" dirty="0" smtClean="0">
                <a:solidFill>
                  <a:srgbClr val="FF0000"/>
                </a:solidFill>
              </a:rPr>
              <a:t>elde edilen Ölçütler</a:t>
            </a:r>
          </a:p>
        </p:txBody>
      </p:sp>
      <p:sp>
        <p:nvSpPr>
          <p:cNvPr id="61444" name="Text Box 4"/>
          <p:cNvSpPr txBox="1">
            <a:spLocks noChangeArrowheads="1"/>
          </p:cNvSpPr>
          <p:nvPr/>
        </p:nvSpPr>
        <p:spPr bwMode="auto">
          <a:xfrm>
            <a:off x="3203575" y="1819275"/>
            <a:ext cx="532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tr-TR" altLang="en-US" sz="2400" b="1">
                <a:solidFill>
                  <a:srgbClr val="000066"/>
                </a:solidFill>
              </a:rPr>
              <a:t>Kontrol grubunda insidans hızı</a:t>
            </a:r>
          </a:p>
        </p:txBody>
      </p:sp>
      <p:sp>
        <p:nvSpPr>
          <p:cNvPr id="61445" name="Line 5"/>
          <p:cNvSpPr>
            <a:spLocks noChangeShapeType="1"/>
          </p:cNvSpPr>
          <p:nvPr/>
        </p:nvSpPr>
        <p:spPr bwMode="auto">
          <a:xfrm>
            <a:off x="3059113" y="2276475"/>
            <a:ext cx="51133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6" name="Text Box 6"/>
          <p:cNvSpPr txBox="1">
            <a:spLocks noChangeArrowheads="1"/>
          </p:cNvSpPr>
          <p:nvPr/>
        </p:nvSpPr>
        <p:spPr bwMode="auto">
          <a:xfrm>
            <a:off x="8243888" y="2060575"/>
            <a:ext cx="719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solidFill>
                  <a:srgbClr val="000066"/>
                </a:solidFill>
              </a:rPr>
              <a:t>x k</a:t>
            </a:r>
          </a:p>
        </p:txBody>
      </p:sp>
      <p:sp>
        <p:nvSpPr>
          <p:cNvPr id="61447" name="Text Box 7"/>
          <p:cNvSpPr txBox="1">
            <a:spLocks noChangeArrowheads="1"/>
          </p:cNvSpPr>
          <p:nvPr/>
        </p:nvSpPr>
        <p:spPr bwMode="auto">
          <a:xfrm>
            <a:off x="250825" y="4149725"/>
            <a:ext cx="33861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600" b="1">
                <a:solidFill>
                  <a:srgbClr val="FF0000"/>
                </a:solidFill>
              </a:rPr>
              <a:t>Rölatif Etkinlik =</a:t>
            </a:r>
          </a:p>
          <a:p>
            <a:pPr algn="l" eaLnBrk="1" hangingPunct="1"/>
            <a:r>
              <a:rPr lang="tr-TR" altLang="en-US" sz="2600" b="1">
                <a:solidFill>
                  <a:srgbClr val="FF0000"/>
                </a:solidFill>
              </a:rPr>
              <a:t>(Klinik araştırma) </a:t>
            </a:r>
          </a:p>
        </p:txBody>
      </p:sp>
      <p:sp>
        <p:nvSpPr>
          <p:cNvPr id="61448" name="Text Box 8"/>
          <p:cNvSpPr txBox="1">
            <a:spLocks noChangeArrowheads="1"/>
          </p:cNvSpPr>
          <p:nvPr/>
        </p:nvSpPr>
        <p:spPr bwMode="auto">
          <a:xfrm>
            <a:off x="3419475" y="2349500"/>
            <a:ext cx="5040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tr-TR" altLang="en-US" sz="2400" b="1">
                <a:solidFill>
                  <a:srgbClr val="000066"/>
                </a:solidFill>
              </a:rPr>
              <a:t>Müdahale grubunda insidans hızı</a:t>
            </a:r>
          </a:p>
        </p:txBody>
      </p:sp>
      <p:sp>
        <p:nvSpPr>
          <p:cNvPr id="61449" name="Text Box 11"/>
          <p:cNvSpPr txBox="1">
            <a:spLocks noChangeArrowheads="1"/>
          </p:cNvSpPr>
          <p:nvPr/>
        </p:nvSpPr>
        <p:spPr bwMode="auto">
          <a:xfrm>
            <a:off x="8316913" y="4149725"/>
            <a:ext cx="719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solidFill>
                  <a:srgbClr val="000066"/>
                </a:solidFill>
              </a:rPr>
              <a:t>x k</a:t>
            </a:r>
          </a:p>
        </p:txBody>
      </p:sp>
      <p:sp>
        <p:nvSpPr>
          <p:cNvPr id="61450" name="Line 13"/>
          <p:cNvSpPr>
            <a:spLocks noChangeShapeType="1"/>
          </p:cNvSpPr>
          <p:nvPr/>
        </p:nvSpPr>
        <p:spPr bwMode="auto">
          <a:xfrm>
            <a:off x="3132138" y="4437063"/>
            <a:ext cx="51117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1" name="Text Box 14"/>
          <p:cNvSpPr txBox="1">
            <a:spLocks noChangeArrowheads="1"/>
          </p:cNvSpPr>
          <p:nvPr/>
        </p:nvSpPr>
        <p:spPr bwMode="auto">
          <a:xfrm>
            <a:off x="250825" y="1966913"/>
            <a:ext cx="33861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600" b="1">
                <a:solidFill>
                  <a:srgbClr val="FF0000"/>
                </a:solidFill>
              </a:rPr>
              <a:t>Rölatif Etkinlik =</a:t>
            </a:r>
          </a:p>
          <a:p>
            <a:pPr algn="l" eaLnBrk="1" hangingPunct="1"/>
            <a:r>
              <a:rPr lang="tr-TR" altLang="en-US" sz="2600" b="1">
                <a:solidFill>
                  <a:srgbClr val="FF0000"/>
                </a:solidFill>
              </a:rPr>
              <a:t>(Saha araştırması) </a:t>
            </a:r>
          </a:p>
        </p:txBody>
      </p:sp>
      <p:sp>
        <p:nvSpPr>
          <p:cNvPr id="61452" name="Text Box 15"/>
          <p:cNvSpPr txBox="1">
            <a:spLocks noChangeArrowheads="1"/>
          </p:cNvSpPr>
          <p:nvPr/>
        </p:nvSpPr>
        <p:spPr bwMode="auto">
          <a:xfrm>
            <a:off x="3276600" y="3541713"/>
            <a:ext cx="44640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tr-TR" altLang="en-US" sz="2400" b="1">
                <a:solidFill>
                  <a:srgbClr val="000066"/>
                </a:solidFill>
              </a:rPr>
              <a:t>Kontrol grubunda</a:t>
            </a:r>
          </a:p>
          <a:p>
            <a:pPr algn="l" eaLnBrk="1" hangingPunct="1">
              <a:spcBef>
                <a:spcPct val="20000"/>
              </a:spcBef>
            </a:pPr>
            <a:r>
              <a:rPr lang="tr-TR" altLang="en-US" sz="2400" b="1">
                <a:solidFill>
                  <a:srgbClr val="000066"/>
                </a:solidFill>
              </a:rPr>
              <a:t>fatalite / komplikasyon hızı</a:t>
            </a:r>
          </a:p>
        </p:txBody>
      </p:sp>
      <p:sp>
        <p:nvSpPr>
          <p:cNvPr id="61453" name="Text Box 16"/>
          <p:cNvSpPr txBox="1">
            <a:spLocks noChangeArrowheads="1"/>
          </p:cNvSpPr>
          <p:nvPr/>
        </p:nvSpPr>
        <p:spPr bwMode="auto">
          <a:xfrm>
            <a:off x="3492500" y="4405313"/>
            <a:ext cx="44640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tr-TR" altLang="en-US" sz="2400" b="1">
                <a:solidFill>
                  <a:srgbClr val="000066"/>
                </a:solidFill>
              </a:rPr>
              <a:t>Müdahale grubunda</a:t>
            </a:r>
          </a:p>
          <a:p>
            <a:pPr algn="l" eaLnBrk="1" hangingPunct="1">
              <a:spcBef>
                <a:spcPct val="20000"/>
              </a:spcBef>
            </a:pPr>
            <a:r>
              <a:rPr lang="tr-TR" altLang="en-US" sz="2400" b="1">
                <a:solidFill>
                  <a:srgbClr val="000066"/>
                </a:solidFill>
              </a:rPr>
              <a:t>fatalite / komplikasyon hızı</a:t>
            </a:r>
          </a:p>
        </p:txBody>
      </p:sp>
      <p:sp>
        <p:nvSpPr>
          <p:cNvPr id="61454" name="Text Box 17"/>
          <p:cNvSpPr txBox="1">
            <a:spLocks noChangeArrowheads="1"/>
          </p:cNvSpPr>
          <p:nvPr/>
        </p:nvSpPr>
        <p:spPr bwMode="auto">
          <a:xfrm>
            <a:off x="466725" y="5734050"/>
            <a:ext cx="82819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600" b="1" dirty="0">
                <a:solidFill>
                  <a:srgbClr val="940000"/>
                </a:solidFill>
              </a:rPr>
              <a:t>1’den ne kadar büyükse müdahale o kadar etkilidir.</a:t>
            </a:r>
          </a:p>
        </p:txBody>
      </p:sp>
    </p:spTree>
    <p:extLst>
      <p:ext uri="{BB962C8B-B14F-4D97-AF65-F5344CB8AC3E}">
        <p14:creationId xmlns:p14="http://schemas.microsoft.com/office/powerpoint/2010/main" val="11495701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07950" y="117475"/>
            <a:ext cx="88931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6323" name="Rectangle 3"/>
          <p:cNvSpPr>
            <a:spLocks noGrp="1" noChangeArrowheads="1"/>
          </p:cNvSpPr>
          <p:nvPr>
            <p:ph type="title"/>
          </p:nvPr>
        </p:nvSpPr>
        <p:spPr>
          <a:xfrm>
            <a:off x="914400" y="785813"/>
            <a:ext cx="8229600" cy="850900"/>
          </a:xfrm>
        </p:spPr>
        <p:txBody>
          <a:bodyPr/>
          <a:lstStyle/>
          <a:p>
            <a:pPr eaLnBrk="1" hangingPunct="1">
              <a:defRPr/>
            </a:pPr>
            <a:r>
              <a:rPr lang="tr-TR" dirty="0" smtClean="0">
                <a:solidFill>
                  <a:schemeClr val="accent5">
                    <a:lumMod val="50000"/>
                  </a:schemeClr>
                </a:solidFill>
              </a:rPr>
              <a:t>Uyumun değerlendirilmesi</a:t>
            </a:r>
          </a:p>
        </p:txBody>
      </p:sp>
      <p:sp>
        <p:nvSpPr>
          <p:cNvPr id="62468" name="Rectangle 4"/>
          <p:cNvSpPr>
            <a:spLocks noGrp="1" noChangeArrowheads="1"/>
          </p:cNvSpPr>
          <p:nvPr>
            <p:ph idx="1"/>
          </p:nvPr>
        </p:nvSpPr>
        <p:spPr>
          <a:xfrm>
            <a:off x="1404504" y="1636713"/>
            <a:ext cx="6596495" cy="4597400"/>
          </a:xfrm>
        </p:spPr>
        <p:txBody>
          <a:bodyPr/>
          <a:lstStyle/>
          <a:p>
            <a:pPr eaLnBrk="1" hangingPunct="1">
              <a:lnSpc>
                <a:spcPct val="120000"/>
              </a:lnSpc>
              <a:buFontTx/>
              <a:buNone/>
            </a:pPr>
            <a:r>
              <a:rPr lang="tr-TR" altLang="en-US" sz="2200" b="1" dirty="0" smtClean="0">
                <a:solidFill>
                  <a:srgbClr val="940000"/>
                </a:solidFill>
              </a:rPr>
              <a:t>       </a:t>
            </a:r>
          </a:p>
          <a:p>
            <a:pPr eaLnBrk="1" hangingPunct="1">
              <a:lnSpc>
                <a:spcPct val="120000"/>
              </a:lnSpc>
              <a:buFontTx/>
              <a:buNone/>
            </a:pPr>
            <a:r>
              <a:rPr lang="tr-TR" altLang="en-US" b="1" dirty="0" smtClean="0">
                <a:solidFill>
                  <a:srgbClr val="940000"/>
                </a:solidFill>
              </a:rPr>
              <a:t>Bireylerin protokolden ayrılma nedenleri</a:t>
            </a:r>
          </a:p>
          <a:p>
            <a:pPr lvl="1" eaLnBrk="1" hangingPunct="1">
              <a:lnSpc>
                <a:spcPct val="120000"/>
              </a:lnSpc>
            </a:pPr>
            <a:r>
              <a:rPr lang="tr-TR" altLang="en-US" b="1" dirty="0" smtClean="0"/>
              <a:t>Yan etkiler,		</a:t>
            </a:r>
          </a:p>
          <a:p>
            <a:pPr lvl="1" eaLnBrk="1" hangingPunct="1">
              <a:lnSpc>
                <a:spcPct val="120000"/>
              </a:lnSpc>
            </a:pPr>
            <a:r>
              <a:rPr lang="tr-TR" altLang="en-US" b="1" dirty="0" smtClean="0"/>
              <a:t>İsteklerinin değişmesi,</a:t>
            </a:r>
          </a:p>
          <a:p>
            <a:pPr lvl="1" eaLnBrk="1" hangingPunct="1">
              <a:lnSpc>
                <a:spcPct val="120000"/>
              </a:lnSpc>
            </a:pPr>
            <a:r>
              <a:rPr lang="tr-TR" altLang="en-US" b="1" dirty="0" smtClean="0"/>
              <a:t>Unutma,			</a:t>
            </a:r>
          </a:p>
          <a:p>
            <a:pPr lvl="1" eaLnBrk="1" hangingPunct="1">
              <a:lnSpc>
                <a:spcPct val="120000"/>
              </a:lnSpc>
            </a:pPr>
            <a:r>
              <a:rPr lang="tr-TR" altLang="en-US" b="1" dirty="0" smtClean="0"/>
              <a:t>Uygun olmaktan çıkmaları</a:t>
            </a:r>
          </a:p>
          <a:p>
            <a:pPr eaLnBrk="1" hangingPunct="1">
              <a:lnSpc>
                <a:spcPct val="120000"/>
              </a:lnSpc>
              <a:buFontTx/>
              <a:buNone/>
            </a:pPr>
            <a:endParaRPr lang="tr-TR" altLang="en-US" sz="1200" b="1" dirty="0" smtClean="0">
              <a:solidFill>
                <a:srgbClr val="940000"/>
              </a:solidFill>
            </a:endParaRPr>
          </a:p>
          <a:p>
            <a:pPr eaLnBrk="1" hangingPunct="1">
              <a:lnSpc>
                <a:spcPct val="120000"/>
              </a:lnSpc>
              <a:buFontTx/>
              <a:buNone/>
            </a:pPr>
            <a:endParaRPr lang="tr-TR" altLang="en-US" sz="2200" b="1" dirty="0" smtClean="0">
              <a:solidFill>
                <a:srgbClr val="2409AD"/>
              </a:solidFill>
            </a:endParaRPr>
          </a:p>
        </p:txBody>
      </p:sp>
    </p:spTree>
    <p:extLst>
      <p:ext uri="{BB962C8B-B14F-4D97-AF65-F5344CB8AC3E}">
        <p14:creationId xmlns:p14="http://schemas.microsoft.com/office/powerpoint/2010/main" val="12405600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2 İçerik Yer Tutucusu"/>
          <p:cNvSpPr>
            <a:spLocks noGrp="1"/>
          </p:cNvSpPr>
          <p:nvPr>
            <p:ph idx="1"/>
          </p:nvPr>
        </p:nvSpPr>
        <p:spPr>
          <a:xfrm>
            <a:off x="1182688" y="2017713"/>
            <a:ext cx="7772400" cy="4554537"/>
          </a:xfrm>
        </p:spPr>
        <p:txBody>
          <a:bodyPr/>
          <a:lstStyle/>
          <a:p>
            <a:pPr eaLnBrk="1" hangingPunct="1">
              <a:lnSpc>
                <a:spcPct val="120000"/>
              </a:lnSpc>
              <a:buFontTx/>
              <a:buNone/>
            </a:pPr>
            <a:r>
              <a:rPr lang="tr-TR" altLang="en-US" b="1" dirty="0" smtClean="0">
                <a:solidFill>
                  <a:srgbClr val="940000"/>
                </a:solidFill>
              </a:rPr>
              <a:t>Uyumun ölçülmesi:</a:t>
            </a:r>
          </a:p>
          <a:p>
            <a:pPr lvl="2" eaLnBrk="1" hangingPunct="1">
              <a:lnSpc>
                <a:spcPct val="120000"/>
              </a:lnSpc>
            </a:pPr>
            <a:r>
              <a:rPr lang="tr-TR" altLang="en-US" b="1" dirty="0" smtClean="0"/>
              <a:t>Self-</a:t>
            </a:r>
            <a:r>
              <a:rPr lang="tr-TR" altLang="en-US" b="1" dirty="0" err="1" smtClean="0"/>
              <a:t>report</a:t>
            </a:r>
            <a:r>
              <a:rPr lang="tr-TR" altLang="en-US" b="1" dirty="0" smtClean="0"/>
              <a:t>	</a:t>
            </a:r>
          </a:p>
          <a:p>
            <a:pPr lvl="2" eaLnBrk="1" hangingPunct="1">
              <a:lnSpc>
                <a:spcPct val="120000"/>
              </a:lnSpc>
            </a:pPr>
            <a:r>
              <a:rPr lang="tr-TR" altLang="en-US" b="1" dirty="0" smtClean="0"/>
              <a:t>Hap sayaçları</a:t>
            </a:r>
          </a:p>
          <a:p>
            <a:pPr lvl="2" eaLnBrk="1" hangingPunct="1">
              <a:lnSpc>
                <a:spcPct val="120000"/>
              </a:lnSpc>
            </a:pPr>
            <a:r>
              <a:rPr lang="tr-TR" altLang="en-US" b="1" dirty="0" smtClean="0"/>
              <a:t>Laboratuvar parametreleri</a:t>
            </a:r>
            <a:endParaRPr lang="tr-TR" altLang="en-US" dirty="0" smtClean="0"/>
          </a:p>
          <a:p>
            <a:pPr eaLnBrk="1" hangingPunct="1">
              <a:lnSpc>
                <a:spcPct val="120000"/>
              </a:lnSpc>
              <a:buFontTx/>
              <a:buNone/>
            </a:pPr>
            <a:r>
              <a:rPr lang="tr-TR" altLang="en-US" b="1" dirty="0" smtClean="0">
                <a:solidFill>
                  <a:srgbClr val="940000"/>
                </a:solidFill>
              </a:rPr>
              <a:t>Uyumu artırmak için:</a:t>
            </a:r>
          </a:p>
          <a:p>
            <a:pPr lvl="2" eaLnBrk="1" hangingPunct="1">
              <a:lnSpc>
                <a:spcPct val="120000"/>
              </a:lnSpc>
            </a:pPr>
            <a:r>
              <a:rPr lang="tr-TR" altLang="en-US" b="1" dirty="0" smtClean="0"/>
              <a:t>İstekli – güvenilir katılımcı		</a:t>
            </a:r>
          </a:p>
          <a:p>
            <a:pPr lvl="2" eaLnBrk="1" hangingPunct="1">
              <a:lnSpc>
                <a:spcPct val="120000"/>
              </a:lnSpc>
            </a:pPr>
            <a:r>
              <a:rPr lang="tr-TR" altLang="en-US" b="1" dirty="0" smtClean="0">
                <a:sym typeface="Wingdings" panose="05000000000000000000" pitchFamily="2" charset="2"/>
              </a:rPr>
              <a:t>Özel, ilaç kutular</a:t>
            </a:r>
            <a:r>
              <a:rPr lang="tr-TR" altLang="en-US" b="1" dirty="0" smtClean="0"/>
              <a:t>ı</a:t>
            </a:r>
            <a:endParaRPr lang="tr-TR" altLang="en-US" b="1" dirty="0" smtClean="0">
              <a:sym typeface="Wingdings" panose="05000000000000000000" pitchFamily="2" charset="2"/>
            </a:endParaRPr>
          </a:p>
          <a:p>
            <a:pPr lvl="2" eaLnBrk="1" hangingPunct="1">
              <a:lnSpc>
                <a:spcPct val="120000"/>
              </a:lnSpc>
            </a:pPr>
            <a:r>
              <a:rPr lang="tr-TR" altLang="en-US" b="1" dirty="0" smtClean="0"/>
              <a:t>Ayrıntılı bilgi</a:t>
            </a:r>
          </a:p>
        </p:txBody>
      </p:sp>
      <p:sp>
        <p:nvSpPr>
          <p:cNvPr id="4" name="Rectangle 3"/>
          <p:cNvSpPr>
            <a:spLocks noGrp="1" noChangeArrowheads="1"/>
          </p:cNvSpPr>
          <p:nvPr>
            <p:ph type="title"/>
          </p:nvPr>
        </p:nvSpPr>
        <p:spPr/>
        <p:txBody>
          <a:bodyPr/>
          <a:lstStyle/>
          <a:p>
            <a:pPr eaLnBrk="1" hangingPunct="1">
              <a:defRPr/>
            </a:pPr>
            <a:r>
              <a:rPr lang="tr-TR" dirty="0" smtClean="0">
                <a:solidFill>
                  <a:schemeClr val="accent5">
                    <a:lumMod val="50000"/>
                  </a:schemeClr>
                </a:solidFill>
              </a:rPr>
              <a:t>Uyumun değerlendirilmesi</a:t>
            </a:r>
          </a:p>
        </p:txBody>
      </p:sp>
    </p:spTree>
    <p:extLst>
      <p:ext uri="{BB962C8B-B14F-4D97-AF65-F5344CB8AC3E}">
        <p14:creationId xmlns:p14="http://schemas.microsoft.com/office/powerpoint/2010/main" val="2598222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07950" y="117475"/>
            <a:ext cx="88931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195" name="Rectangle 3"/>
          <p:cNvSpPr>
            <a:spLocks noGrp="1" noChangeArrowheads="1"/>
          </p:cNvSpPr>
          <p:nvPr>
            <p:ph type="title"/>
          </p:nvPr>
        </p:nvSpPr>
        <p:spPr>
          <a:xfrm>
            <a:off x="771525" y="100807"/>
            <a:ext cx="8229600" cy="850900"/>
          </a:xfrm>
        </p:spPr>
        <p:txBody>
          <a:bodyPr>
            <a:noAutofit/>
          </a:bodyPr>
          <a:lstStyle/>
          <a:p>
            <a:pPr eaLnBrk="1" hangingPunct="1">
              <a:defRPr/>
            </a:pPr>
            <a:r>
              <a:rPr lang="tr-TR" sz="3200" dirty="0" smtClean="0">
                <a:solidFill>
                  <a:srgbClr val="940000"/>
                </a:solidFill>
              </a:rPr>
              <a:t/>
            </a:r>
            <a:br>
              <a:rPr lang="tr-TR" sz="3200" dirty="0" smtClean="0">
                <a:solidFill>
                  <a:srgbClr val="940000"/>
                </a:solidFill>
              </a:rPr>
            </a:br>
            <a:r>
              <a:rPr lang="tr-TR" sz="3200" dirty="0" smtClean="0">
                <a:solidFill>
                  <a:srgbClr val="940000"/>
                </a:solidFill>
              </a:rPr>
              <a:t>Müdahale araştırmalarında görülen sorunlar:</a:t>
            </a:r>
          </a:p>
        </p:txBody>
      </p:sp>
      <p:sp>
        <p:nvSpPr>
          <p:cNvPr id="64516" name="Rectangle 4"/>
          <p:cNvSpPr>
            <a:spLocks noGrp="1" noChangeArrowheads="1"/>
          </p:cNvSpPr>
          <p:nvPr>
            <p:ph idx="1"/>
          </p:nvPr>
        </p:nvSpPr>
        <p:spPr>
          <a:xfrm>
            <a:off x="1623580" y="1074341"/>
            <a:ext cx="6616654" cy="5545137"/>
          </a:xfrm>
        </p:spPr>
        <p:txBody>
          <a:bodyPr>
            <a:normAutofit lnSpcReduction="10000"/>
          </a:bodyPr>
          <a:lstStyle/>
          <a:p>
            <a:pPr eaLnBrk="1" hangingPunct="1">
              <a:lnSpc>
                <a:spcPct val="120000"/>
              </a:lnSpc>
              <a:buFontTx/>
              <a:buNone/>
            </a:pPr>
            <a:r>
              <a:rPr lang="tr-TR" altLang="en-US" sz="2200" b="1" dirty="0" smtClean="0">
                <a:solidFill>
                  <a:srgbClr val="940000"/>
                </a:solidFill>
              </a:rPr>
              <a:t>Etik sorunlar:</a:t>
            </a:r>
          </a:p>
          <a:p>
            <a:pPr lvl="1" eaLnBrk="1" hangingPunct="1">
              <a:lnSpc>
                <a:spcPct val="120000"/>
              </a:lnSpc>
              <a:buFontTx/>
              <a:buChar char="-"/>
            </a:pPr>
            <a:r>
              <a:rPr lang="tr-TR" altLang="en-US" sz="2200" b="1" dirty="0" smtClean="0"/>
              <a:t>Kişiye zarar vermemek,</a:t>
            </a:r>
          </a:p>
          <a:p>
            <a:pPr lvl="1" eaLnBrk="1" hangingPunct="1">
              <a:lnSpc>
                <a:spcPct val="120000"/>
              </a:lnSpc>
              <a:buFontTx/>
              <a:buChar char="-"/>
            </a:pPr>
            <a:r>
              <a:rPr lang="tr-TR" altLang="en-US" sz="2200" b="1" dirty="0" smtClean="0"/>
              <a:t>İzinler,</a:t>
            </a:r>
          </a:p>
          <a:p>
            <a:pPr lvl="1" eaLnBrk="1" hangingPunct="1">
              <a:lnSpc>
                <a:spcPct val="120000"/>
              </a:lnSpc>
              <a:buFontTx/>
              <a:buChar char="-"/>
            </a:pPr>
            <a:r>
              <a:rPr lang="tr-TR" altLang="en-US" sz="2200" b="1" dirty="0" smtClean="0"/>
              <a:t>Sürekli analiz</a:t>
            </a:r>
          </a:p>
          <a:p>
            <a:pPr eaLnBrk="1" hangingPunct="1">
              <a:lnSpc>
                <a:spcPct val="120000"/>
              </a:lnSpc>
              <a:buFontTx/>
              <a:buNone/>
            </a:pPr>
            <a:endParaRPr lang="tr-TR" altLang="en-US" sz="1200" b="1" dirty="0" smtClean="0">
              <a:solidFill>
                <a:srgbClr val="940000"/>
              </a:solidFill>
            </a:endParaRPr>
          </a:p>
          <a:p>
            <a:pPr eaLnBrk="1" hangingPunct="1">
              <a:lnSpc>
                <a:spcPct val="120000"/>
              </a:lnSpc>
              <a:buFontTx/>
              <a:buNone/>
            </a:pPr>
            <a:r>
              <a:rPr lang="tr-TR" altLang="en-US" sz="2200" b="1" dirty="0" smtClean="0">
                <a:solidFill>
                  <a:srgbClr val="940000"/>
                </a:solidFill>
              </a:rPr>
              <a:t>Uygulanabilirlik:</a:t>
            </a:r>
          </a:p>
          <a:p>
            <a:pPr eaLnBrk="1" hangingPunct="1">
              <a:lnSpc>
                <a:spcPct val="120000"/>
              </a:lnSpc>
              <a:buFontTx/>
              <a:buNone/>
            </a:pPr>
            <a:r>
              <a:rPr lang="tr-TR" altLang="en-US" sz="2200" b="1" dirty="0" smtClean="0">
                <a:solidFill>
                  <a:srgbClr val="2409AD"/>
                </a:solidFill>
              </a:rPr>
              <a:t>	- </a:t>
            </a:r>
            <a:r>
              <a:rPr lang="tr-TR" altLang="en-US" sz="2200" b="1" dirty="0" smtClean="0"/>
              <a:t>İstekli katılımcı bulma</a:t>
            </a:r>
          </a:p>
          <a:p>
            <a:pPr eaLnBrk="1" hangingPunct="1">
              <a:lnSpc>
                <a:spcPct val="120000"/>
              </a:lnSpc>
              <a:buFontTx/>
              <a:buNone/>
            </a:pPr>
            <a:r>
              <a:rPr lang="tr-TR" altLang="en-US" sz="2200" b="1" dirty="0" smtClean="0"/>
              <a:t>	</a:t>
            </a:r>
            <a:r>
              <a:rPr lang="tr-TR" altLang="en-US" sz="2200" b="1" dirty="0" smtClean="0">
                <a:sym typeface="Wingdings" panose="05000000000000000000" pitchFamily="2" charset="2"/>
              </a:rPr>
              <a:t>- Uzun süre</a:t>
            </a:r>
          </a:p>
          <a:p>
            <a:pPr eaLnBrk="1" hangingPunct="1">
              <a:lnSpc>
                <a:spcPct val="120000"/>
              </a:lnSpc>
              <a:buFontTx/>
              <a:buNone/>
            </a:pPr>
            <a:r>
              <a:rPr lang="tr-TR" altLang="en-US" sz="2200" b="1" dirty="0" smtClean="0"/>
              <a:t>	- Standardizasyon</a:t>
            </a:r>
          </a:p>
          <a:p>
            <a:pPr eaLnBrk="1" hangingPunct="1">
              <a:lnSpc>
                <a:spcPct val="120000"/>
              </a:lnSpc>
              <a:buFontTx/>
              <a:buNone/>
            </a:pPr>
            <a:r>
              <a:rPr lang="tr-TR" altLang="en-US" sz="2200" b="1" dirty="0" smtClean="0"/>
              <a:t>	- Araştırmayı terk eder</a:t>
            </a:r>
          </a:p>
          <a:p>
            <a:pPr eaLnBrk="1" hangingPunct="1">
              <a:lnSpc>
                <a:spcPct val="120000"/>
              </a:lnSpc>
              <a:buFontTx/>
              <a:buNone/>
            </a:pPr>
            <a:r>
              <a:rPr lang="tr-TR" altLang="en-US" sz="2200" b="1" dirty="0" smtClean="0">
                <a:solidFill>
                  <a:srgbClr val="940000"/>
                </a:solidFill>
              </a:rPr>
              <a:t>Maliyet:</a:t>
            </a:r>
            <a:endParaRPr lang="tr-TR" altLang="en-US" sz="2200" b="1" dirty="0" smtClean="0">
              <a:solidFill>
                <a:srgbClr val="2409AD"/>
              </a:solidFill>
            </a:endParaRPr>
          </a:p>
        </p:txBody>
      </p:sp>
    </p:spTree>
    <p:extLst>
      <p:ext uri="{BB962C8B-B14F-4D97-AF65-F5344CB8AC3E}">
        <p14:creationId xmlns:p14="http://schemas.microsoft.com/office/powerpoint/2010/main" val="13103116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07950" y="117475"/>
            <a:ext cx="88931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539" name="Rectangle 4"/>
          <p:cNvSpPr>
            <a:spLocks noGrp="1" noChangeArrowheads="1"/>
          </p:cNvSpPr>
          <p:nvPr>
            <p:ph idx="1"/>
          </p:nvPr>
        </p:nvSpPr>
        <p:spPr>
          <a:xfrm>
            <a:off x="1928813" y="0"/>
            <a:ext cx="6891337" cy="6813550"/>
          </a:xfrm>
        </p:spPr>
        <p:txBody>
          <a:bodyPr>
            <a:normAutofit/>
          </a:bodyPr>
          <a:lstStyle/>
          <a:p>
            <a:pPr eaLnBrk="1" hangingPunct="1">
              <a:lnSpc>
                <a:spcPct val="120000"/>
              </a:lnSpc>
              <a:buFontTx/>
              <a:buNone/>
            </a:pPr>
            <a:r>
              <a:rPr lang="tr-TR" altLang="en-US" sz="2200" b="1" dirty="0" smtClean="0">
                <a:solidFill>
                  <a:srgbClr val="940000"/>
                </a:solidFill>
              </a:rPr>
              <a:t>        </a:t>
            </a:r>
            <a:endParaRPr lang="tr-TR" altLang="en-US" sz="2200" b="1" dirty="0" smtClean="0">
              <a:solidFill>
                <a:srgbClr val="2409AD"/>
              </a:solidFill>
            </a:endParaRPr>
          </a:p>
          <a:p>
            <a:pPr eaLnBrk="1" hangingPunct="1">
              <a:lnSpc>
                <a:spcPct val="120000"/>
              </a:lnSpc>
              <a:buFontTx/>
              <a:buNone/>
            </a:pPr>
            <a:r>
              <a:rPr lang="tr-TR" altLang="en-US" sz="2200" b="1" dirty="0" smtClean="0">
                <a:solidFill>
                  <a:srgbClr val="940000"/>
                </a:solidFill>
              </a:rPr>
              <a:t>Örneklem Büyüklüğü:</a:t>
            </a:r>
          </a:p>
          <a:p>
            <a:pPr eaLnBrk="1" hangingPunct="1">
              <a:lnSpc>
                <a:spcPct val="120000"/>
              </a:lnSpc>
              <a:buFontTx/>
              <a:buNone/>
            </a:pPr>
            <a:r>
              <a:rPr lang="tr-TR" altLang="en-US" sz="2200" b="1" dirty="0" smtClean="0">
                <a:solidFill>
                  <a:srgbClr val="2409AD"/>
                </a:solidFill>
              </a:rPr>
              <a:t>	</a:t>
            </a:r>
            <a:r>
              <a:rPr lang="tr-TR" altLang="en-US" sz="2200" b="1" dirty="0" smtClean="0"/>
              <a:t>- Yeterli olmalı</a:t>
            </a:r>
          </a:p>
          <a:p>
            <a:pPr eaLnBrk="1" hangingPunct="1">
              <a:lnSpc>
                <a:spcPct val="120000"/>
              </a:lnSpc>
              <a:buFontTx/>
              <a:buNone/>
            </a:pPr>
            <a:r>
              <a:rPr lang="tr-TR" altLang="en-US" sz="2200" b="1" dirty="0" smtClean="0">
                <a:solidFill>
                  <a:srgbClr val="940000"/>
                </a:solidFill>
              </a:rPr>
              <a:t>Uygun hedefler için:</a:t>
            </a:r>
          </a:p>
          <a:p>
            <a:pPr eaLnBrk="1" hangingPunct="1">
              <a:lnSpc>
                <a:spcPct val="120000"/>
              </a:lnSpc>
              <a:buFontTx/>
              <a:buNone/>
            </a:pPr>
            <a:r>
              <a:rPr lang="tr-TR" altLang="en-US" sz="2200" b="1" dirty="0" smtClean="0">
                <a:solidFill>
                  <a:srgbClr val="2409AD"/>
                </a:solidFill>
              </a:rPr>
              <a:t>	</a:t>
            </a:r>
            <a:r>
              <a:rPr lang="tr-TR" altLang="en-US" sz="2200" b="1" dirty="0" smtClean="0"/>
              <a:t>- Yüksek riskli </a:t>
            </a:r>
            <a:r>
              <a:rPr lang="tr-TR" altLang="en-US" sz="2200" b="1" dirty="0" err="1" smtClean="0"/>
              <a:t>populasyon</a:t>
            </a:r>
            <a:r>
              <a:rPr lang="tr-TR" altLang="en-US" sz="2200" b="1" dirty="0" smtClean="0"/>
              <a:t> seçmek</a:t>
            </a:r>
          </a:p>
          <a:p>
            <a:pPr eaLnBrk="1" hangingPunct="1">
              <a:lnSpc>
                <a:spcPct val="120000"/>
              </a:lnSpc>
              <a:buFontTx/>
              <a:buNone/>
            </a:pPr>
            <a:r>
              <a:rPr lang="tr-TR" altLang="en-US" sz="2200" b="1" dirty="0" smtClean="0"/>
              <a:t>	- Uygun izlem süresi</a:t>
            </a:r>
          </a:p>
          <a:p>
            <a:pPr eaLnBrk="1" hangingPunct="1">
              <a:lnSpc>
                <a:spcPct val="120000"/>
              </a:lnSpc>
              <a:buFontTx/>
              <a:buNone/>
            </a:pPr>
            <a:r>
              <a:rPr lang="tr-TR" altLang="en-US" sz="2600" b="1" u="sng" dirty="0" smtClean="0">
                <a:solidFill>
                  <a:srgbClr val="940000"/>
                </a:solidFill>
              </a:rPr>
              <a:t>Analiz:</a:t>
            </a:r>
          </a:p>
          <a:p>
            <a:pPr eaLnBrk="1" hangingPunct="1">
              <a:lnSpc>
                <a:spcPct val="120000"/>
              </a:lnSpc>
              <a:buFontTx/>
              <a:buNone/>
            </a:pPr>
            <a:r>
              <a:rPr lang="tr-TR" altLang="en-US" sz="2200" b="1" dirty="0" smtClean="0">
                <a:solidFill>
                  <a:srgbClr val="2409AD"/>
                </a:solidFill>
              </a:rPr>
              <a:t>	- </a:t>
            </a:r>
            <a:r>
              <a:rPr lang="tr-TR" altLang="en-US" sz="2200" b="1" dirty="0" smtClean="0"/>
              <a:t>önemli</a:t>
            </a:r>
          </a:p>
          <a:p>
            <a:pPr eaLnBrk="1" hangingPunct="1">
              <a:lnSpc>
                <a:spcPct val="120000"/>
              </a:lnSpc>
              <a:buFontTx/>
              <a:buNone/>
            </a:pPr>
            <a:r>
              <a:rPr lang="tr-TR" altLang="en-US" sz="500" b="1" dirty="0" smtClean="0"/>
              <a:t>	</a:t>
            </a:r>
          </a:p>
          <a:p>
            <a:pPr eaLnBrk="1" hangingPunct="1">
              <a:lnSpc>
                <a:spcPct val="120000"/>
              </a:lnSpc>
              <a:buFontTx/>
              <a:buNone/>
            </a:pPr>
            <a:endParaRPr lang="tr-TR" altLang="en-US" sz="500" b="1" dirty="0" smtClean="0"/>
          </a:p>
          <a:p>
            <a:pPr eaLnBrk="1" hangingPunct="1">
              <a:lnSpc>
                <a:spcPct val="120000"/>
              </a:lnSpc>
              <a:buFontTx/>
              <a:buNone/>
            </a:pPr>
            <a:endParaRPr lang="tr-TR" altLang="en-US" sz="500" b="1" dirty="0" smtClean="0"/>
          </a:p>
          <a:p>
            <a:pPr eaLnBrk="1" hangingPunct="1">
              <a:lnSpc>
                <a:spcPct val="120000"/>
              </a:lnSpc>
              <a:buFontTx/>
              <a:buNone/>
            </a:pPr>
            <a:r>
              <a:rPr lang="tr-TR" altLang="en-US" sz="500" b="1" dirty="0" smtClean="0"/>
              <a:t>	</a:t>
            </a:r>
            <a:r>
              <a:rPr lang="tr-TR" altLang="en-US" sz="2200" b="1" dirty="0" smtClean="0"/>
              <a:t>Müdahale araştırmaları; </a:t>
            </a:r>
          </a:p>
          <a:p>
            <a:pPr eaLnBrk="1" hangingPunct="1">
              <a:lnSpc>
                <a:spcPct val="120000"/>
              </a:lnSpc>
              <a:buFontTx/>
              <a:buNone/>
            </a:pPr>
            <a:r>
              <a:rPr lang="tr-TR" altLang="en-US" sz="2200" b="1" dirty="0" smtClean="0"/>
              <a:t>ETKİ </a:t>
            </a:r>
            <a:r>
              <a:rPr lang="tr-TR" altLang="en-US" sz="2200" b="1" dirty="0" smtClean="0">
                <a:sym typeface="Wingdings" panose="05000000000000000000" pitchFamily="2" charset="2"/>
              </a:rPr>
              <a:t> SONUÇ ilişkisini ortaya koyan güçlü epidemiyolojik kan</a:t>
            </a:r>
            <a:r>
              <a:rPr lang="tr-TR" altLang="en-US" sz="2200" b="1" dirty="0" smtClean="0"/>
              <a:t>ı</a:t>
            </a:r>
            <a:r>
              <a:rPr lang="tr-TR" altLang="en-US" sz="2200" b="1" dirty="0" smtClean="0">
                <a:sym typeface="Wingdings" panose="05000000000000000000" pitchFamily="2" charset="2"/>
              </a:rPr>
              <a:t>tlar sa</a:t>
            </a:r>
            <a:r>
              <a:rPr lang="tr-TR" altLang="en-US" sz="2200" b="1" dirty="0" smtClean="0"/>
              <a:t>ğ</a:t>
            </a:r>
            <a:r>
              <a:rPr lang="tr-TR" altLang="en-US" sz="2200" b="1" dirty="0" smtClean="0">
                <a:sym typeface="Wingdings" panose="05000000000000000000" pitchFamily="2" charset="2"/>
              </a:rPr>
              <a:t>lar.</a:t>
            </a:r>
          </a:p>
        </p:txBody>
      </p:sp>
    </p:spTree>
    <p:extLst>
      <p:ext uri="{BB962C8B-B14F-4D97-AF65-F5344CB8AC3E}">
        <p14:creationId xmlns:p14="http://schemas.microsoft.com/office/powerpoint/2010/main" val="21740934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p:txBody>
          <a:bodyPr/>
          <a:lstStyle/>
          <a:p>
            <a:r>
              <a:rPr lang="tr-TR" altLang="en-US" b="1" smtClean="0">
                <a:solidFill>
                  <a:srgbClr val="940000"/>
                </a:solidFill>
              </a:rPr>
              <a:t>Sonlandırma Kuralları:</a:t>
            </a:r>
            <a:br>
              <a:rPr lang="tr-TR" altLang="en-US" b="1" smtClean="0">
                <a:solidFill>
                  <a:srgbClr val="940000"/>
                </a:solidFill>
              </a:rPr>
            </a:br>
            <a:endParaRPr lang="tr-TR" altLang="en-US" smtClean="0"/>
          </a:p>
        </p:txBody>
      </p:sp>
      <p:sp>
        <p:nvSpPr>
          <p:cNvPr id="66563" name="2 İçerik Yer Tutucusu"/>
          <p:cNvSpPr>
            <a:spLocks noGrp="1"/>
          </p:cNvSpPr>
          <p:nvPr>
            <p:ph idx="1"/>
          </p:nvPr>
        </p:nvSpPr>
        <p:spPr>
          <a:xfrm>
            <a:off x="1075651" y="1627909"/>
            <a:ext cx="7704667" cy="3332816"/>
          </a:xfrm>
        </p:spPr>
        <p:txBody>
          <a:bodyPr/>
          <a:lstStyle/>
          <a:p>
            <a:pPr eaLnBrk="1" hangingPunct="1">
              <a:lnSpc>
                <a:spcPct val="120000"/>
              </a:lnSpc>
            </a:pPr>
            <a:r>
              <a:rPr lang="tr-TR" altLang="en-US" b="1" dirty="0" smtClean="0"/>
              <a:t>Tedaviler açık olarak yararlı / zararlı olursa düşünülebilir</a:t>
            </a:r>
          </a:p>
        </p:txBody>
      </p:sp>
    </p:spTree>
    <p:extLst>
      <p:ext uri="{BB962C8B-B14F-4D97-AF65-F5344CB8AC3E}">
        <p14:creationId xmlns:p14="http://schemas.microsoft.com/office/powerpoint/2010/main" val="357704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50938" y="214313"/>
            <a:ext cx="7793037" cy="928687"/>
          </a:xfrm>
          <a:noFill/>
        </p:spPr>
        <p:txBody>
          <a:bodyPr/>
          <a:lstStyle/>
          <a:p>
            <a:pPr eaLnBrk="1" hangingPunct="1"/>
            <a:r>
              <a:rPr lang="tr-TR" altLang="en-US" dirty="0" smtClean="0">
                <a:solidFill>
                  <a:srgbClr val="FF3399"/>
                </a:solidFill>
              </a:rPr>
              <a:t>Olgu raporu</a:t>
            </a:r>
            <a:endParaRPr lang="tr-TR" altLang="en-US" sz="3200" dirty="0" smtClean="0">
              <a:solidFill>
                <a:srgbClr val="FF3399"/>
              </a:solidFill>
            </a:endParaRPr>
          </a:p>
        </p:txBody>
      </p:sp>
      <p:sp>
        <p:nvSpPr>
          <p:cNvPr id="89091" name="Rectangle 3"/>
          <p:cNvSpPr>
            <a:spLocks noGrp="1" noChangeArrowheads="1"/>
          </p:cNvSpPr>
          <p:nvPr>
            <p:ph idx="1"/>
          </p:nvPr>
        </p:nvSpPr>
        <p:spPr>
          <a:xfrm>
            <a:off x="1028700" y="1143000"/>
            <a:ext cx="8229600" cy="5184775"/>
          </a:xfrm>
          <a:ln w="38100"/>
        </p:spPr>
        <p:txBody>
          <a:bodyPr>
            <a:normAutofit/>
          </a:bodyPr>
          <a:lstStyle/>
          <a:p>
            <a:pPr eaLnBrk="1" hangingPunct="1">
              <a:lnSpc>
                <a:spcPct val="120000"/>
              </a:lnSpc>
              <a:buFontTx/>
              <a:buNone/>
              <a:defRPr/>
            </a:pPr>
            <a:r>
              <a:rPr lang="tr-TR" sz="2800" b="1" dirty="0" smtClean="0">
                <a:solidFill>
                  <a:srgbClr val="FF3399"/>
                </a:solidFill>
              </a:rPr>
              <a:t>	</a:t>
            </a:r>
            <a:r>
              <a:rPr lang="tr-TR" sz="3000" dirty="0" err="1" smtClean="0"/>
              <a:t>Klinisyenin</a:t>
            </a:r>
            <a:r>
              <a:rPr lang="tr-TR" sz="3000" dirty="0" smtClean="0"/>
              <a:t> alışılmamış görünümü belirleyebildiği çalışmalardır.</a:t>
            </a:r>
            <a:endParaRPr lang="tr-TR" sz="3000" dirty="0" smtClean="0">
              <a:solidFill>
                <a:srgbClr val="FF3399"/>
              </a:solidFill>
            </a:endParaRPr>
          </a:p>
          <a:p>
            <a:pPr eaLnBrk="1" hangingPunct="1">
              <a:lnSpc>
                <a:spcPct val="120000"/>
              </a:lnSpc>
              <a:defRPr/>
            </a:pPr>
            <a:r>
              <a:rPr lang="tr-TR" sz="3000" dirty="0" smtClean="0"/>
              <a:t>Yeni hipotezlerin </a:t>
            </a:r>
            <a:r>
              <a:rPr lang="tr-TR" sz="3000" dirty="0" err="1" smtClean="0"/>
              <a:t>formulasyonuna</a:t>
            </a:r>
            <a:r>
              <a:rPr lang="tr-TR" sz="3000" dirty="0" smtClean="0"/>
              <a:t> yol açabilir.</a:t>
            </a:r>
          </a:p>
          <a:p>
            <a:pPr lvl="1" eaLnBrk="1" hangingPunct="1">
              <a:lnSpc>
                <a:spcPct val="120000"/>
              </a:lnSpc>
              <a:defRPr/>
            </a:pPr>
            <a:r>
              <a:rPr lang="tr-TR" sz="2400" b="1" dirty="0" smtClean="0"/>
              <a:t>Yeni bir hastalık ya da etkeni ortaya koyabilir </a:t>
            </a:r>
          </a:p>
          <a:p>
            <a:pPr lvl="1">
              <a:lnSpc>
                <a:spcPct val="120000"/>
              </a:lnSpc>
              <a:buNone/>
              <a:defRPr/>
            </a:pPr>
            <a:r>
              <a:rPr lang="tr-TR" sz="2400" b="1" dirty="0" smtClean="0"/>
              <a:t>				(</a:t>
            </a:r>
            <a:r>
              <a:rPr lang="tr-TR" sz="2400" b="1" dirty="0" err="1" smtClean="0"/>
              <a:t>Kaposi</a:t>
            </a:r>
            <a:r>
              <a:rPr lang="tr-TR" sz="2400" b="1" dirty="0" smtClean="0"/>
              <a:t> Sarkomu </a:t>
            </a:r>
            <a:r>
              <a:rPr lang="tr-TR" sz="2400" b="1" dirty="0">
                <a:sym typeface="Wingdings" pitchFamily="2" charset="2"/>
              </a:rPr>
              <a:t></a:t>
            </a:r>
            <a:r>
              <a:rPr lang="tr-TR" sz="2400" b="1" dirty="0" smtClean="0"/>
              <a:t>   HIV)</a:t>
            </a:r>
          </a:p>
          <a:p>
            <a:pPr lvl="1" eaLnBrk="1" hangingPunct="1">
              <a:lnSpc>
                <a:spcPct val="120000"/>
              </a:lnSpc>
              <a:buFontTx/>
              <a:buNone/>
              <a:defRPr/>
            </a:pPr>
            <a:r>
              <a:rPr lang="tr-TR" sz="2400" b="1" dirty="0" smtClean="0"/>
              <a:t>				(Oral </a:t>
            </a:r>
            <a:r>
              <a:rPr lang="tr-TR" sz="2400" b="1" dirty="0" err="1" smtClean="0"/>
              <a:t>kontraseptif</a:t>
            </a:r>
            <a:r>
              <a:rPr lang="tr-TR" sz="2400" b="1" dirty="0" smtClean="0"/>
              <a:t> </a:t>
            </a:r>
            <a:r>
              <a:rPr lang="tr-TR" sz="2400" b="1" dirty="0" smtClean="0">
                <a:sym typeface="Wingdings" pitchFamily="2" charset="2"/>
              </a:rPr>
              <a:t> </a:t>
            </a:r>
            <a:r>
              <a:rPr lang="tr-TR" sz="2400" b="1" dirty="0" err="1" smtClean="0">
                <a:sym typeface="Wingdings" pitchFamily="2" charset="2"/>
              </a:rPr>
              <a:t>Tromboemboli</a:t>
            </a:r>
            <a:r>
              <a:rPr lang="tr-TR" sz="2400" b="1" dirty="0" smtClean="0">
                <a:sym typeface="Wingdings" pitchFamily="2" charset="2"/>
              </a:rPr>
              <a:t>)</a:t>
            </a:r>
            <a:endParaRPr lang="tr-TR" sz="2400" b="1" dirty="0" smtClean="0"/>
          </a:p>
          <a:p>
            <a:pPr eaLnBrk="1" hangingPunct="1">
              <a:lnSpc>
                <a:spcPct val="120000"/>
              </a:lnSpc>
              <a:buFontTx/>
              <a:buNone/>
              <a:defRPr/>
            </a:pPr>
            <a:endParaRPr lang="tr-TR" sz="2400" b="1" dirty="0" smtClean="0">
              <a:solidFill>
                <a:srgbClr val="A50021"/>
              </a:solidFill>
            </a:endParaRPr>
          </a:p>
          <a:p>
            <a:pPr eaLnBrk="1" hangingPunct="1">
              <a:lnSpc>
                <a:spcPct val="120000"/>
              </a:lnSpc>
              <a:buFontTx/>
              <a:buNone/>
              <a:defRPr/>
            </a:pPr>
            <a:r>
              <a:rPr lang="tr-TR" sz="2400" b="1" dirty="0" smtClean="0">
                <a:solidFill>
                  <a:srgbClr val="A50021"/>
                </a:solidFill>
              </a:rPr>
              <a:t>	Hipotezleri test etmede kullanılmazlar.</a:t>
            </a:r>
            <a:endParaRPr lang="tr-TR" sz="2400" b="1" dirty="0" smtClean="0"/>
          </a:p>
        </p:txBody>
      </p:sp>
    </p:spTree>
    <p:extLst>
      <p:ext uri="{BB962C8B-B14F-4D97-AF65-F5344CB8AC3E}">
        <p14:creationId xmlns:p14="http://schemas.microsoft.com/office/powerpoint/2010/main" val="28461915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a:xfrm>
            <a:off x="642938" y="214313"/>
            <a:ext cx="8501062" cy="1462087"/>
          </a:xfrm>
        </p:spPr>
        <p:txBody>
          <a:bodyPr/>
          <a:lstStyle/>
          <a:p>
            <a:r>
              <a:rPr lang="en-US" altLang="en-US" smtClean="0"/>
              <a:t>The UK Neonatal ECMO Trial</a:t>
            </a:r>
            <a:r>
              <a:rPr lang="tr-TR" altLang="en-US" smtClean="0"/>
              <a:t>: </a:t>
            </a:r>
            <a:r>
              <a:rPr lang="en-US" altLang="en-US" smtClean="0"/>
              <a:t>a prospective randomized study</a:t>
            </a:r>
          </a:p>
        </p:txBody>
      </p:sp>
      <p:sp>
        <p:nvSpPr>
          <p:cNvPr id="190467" name="Rectangle 1027"/>
          <p:cNvSpPr>
            <a:spLocks noGrp="1" noChangeArrowheads="1"/>
          </p:cNvSpPr>
          <p:nvPr>
            <p:ph type="body" idx="1"/>
          </p:nvPr>
        </p:nvSpPr>
        <p:spPr/>
        <p:txBody>
          <a:bodyPr/>
          <a:lstStyle/>
          <a:p>
            <a:pPr>
              <a:spcAft>
                <a:spcPct val="40000"/>
              </a:spcAft>
            </a:pPr>
            <a:r>
              <a:rPr lang="en-US" altLang="en-US" smtClean="0"/>
              <a:t>1993-1995: 124 neonates randomized to ECMO</a:t>
            </a:r>
            <a:r>
              <a:rPr lang="tr-TR" altLang="en-US" smtClean="0"/>
              <a:t> (</a:t>
            </a:r>
            <a:r>
              <a:rPr lang="en-US" altLang="en-US" smtClean="0"/>
              <a:t>Extracorporeal membrane oxygenation</a:t>
            </a:r>
            <a:r>
              <a:rPr lang="tr-TR" altLang="en-US" smtClean="0"/>
              <a:t>)</a:t>
            </a:r>
            <a:r>
              <a:rPr lang="en-US" altLang="en-US" smtClean="0"/>
              <a:t> vs CMT</a:t>
            </a:r>
            <a:r>
              <a:rPr lang="tr-TR" altLang="en-US" smtClean="0"/>
              <a:t> (</a:t>
            </a:r>
            <a:r>
              <a:rPr lang="en-US" altLang="en-US" smtClean="0"/>
              <a:t>conventional medical therapy</a:t>
            </a:r>
            <a:r>
              <a:rPr lang="tr-TR" altLang="en-US" smtClean="0"/>
              <a:t>) </a:t>
            </a:r>
            <a:r>
              <a:rPr lang="en-US" altLang="en-US" smtClean="0"/>
              <a:t>in neonates with persistent pulmonary hypertension of the newborn</a:t>
            </a:r>
          </a:p>
          <a:p>
            <a:r>
              <a:rPr lang="en-US" altLang="en-US" smtClean="0"/>
              <a:t>Trial stopped early, </a:t>
            </a:r>
          </a:p>
          <a:p>
            <a:pPr lvl="1"/>
            <a:r>
              <a:rPr lang="en-US" altLang="en-US" smtClean="0"/>
              <a:t>ECMO survival 60/93 = 65%</a:t>
            </a:r>
          </a:p>
          <a:p>
            <a:pPr lvl="1">
              <a:spcAft>
                <a:spcPct val="40000"/>
              </a:spcAft>
            </a:pPr>
            <a:r>
              <a:rPr lang="en-US" altLang="en-US" smtClean="0"/>
              <a:t>CMT survival 38/92 = 41%, p&lt;0.0005</a:t>
            </a:r>
          </a:p>
        </p:txBody>
      </p:sp>
      <p:sp>
        <p:nvSpPr>
          <p:cNvPr id="190468" name="Comment 1028"/>
          <p:cNvSpPr>
            <a:spLocks noChangeArrowheads="1"/>
          </p:cNvSpPr>
          <p:nvPr/>
        </p:nvSpPr>
        <p:spPr bwMode="auto">
          <a:xfrm>
            <a:off x="9347200" y="3657600"/>
            <a:ext cx="1625600" cy="1082675"/>
          </a:xfrm>
          <a:prstGeom prst="rect">
            <a:avLst/>
          </a:prstGeom>
          <a:solidFill>
            <a:srgbClr val="FCFDC6"/>
          </a:solidFill>
          <a:ln w="12700">
            <a:solidFill>
              <a:schemeClr val="tx1"/>
            </a:solidFill>
            <a:miter lim="800000"/>
            <a:headEnd type="none" w="sm" len="sm"/>
            <a:tailEnd type="none" w="med" len="lg"/>
          </a:ln>
          <a:effectLst>
            <a:outerShdw dist="107763" dir="2700000" algn="ctr" rotWithShape="0">
              <a:schemeClr val="bg2"/>
            </a:outerShdw>
          </a:effectLst>
        </p:spPr>
        <p:txBody>
          <a:bodyPr>
            <a:spAutoFit/>
          </a:bodyPr>
          <a:lstStyle/>
          <a:p>
            <a:pPr>
              <a:spcBef>
                <a:spcPct val="50000"/>
              </a:spcBef>
              <a:defRPr/>
            </a:pPr>
            <a:r>
              <a:rPr lang="en-US" sz="1600">
                <a:solidFill>
                  <a:srgbClr val="000000"/>
                </a:solidFill>
              </a:rPr>
              <a:t>See RM 2153 and 2668 for analysis of this study</a:t>
            </a:r>
          </a:p>
        </p:txBody>
      </p:sp>
    </p:spTree>
    <p:extLst>
      <p:ext uri="{BB962C8B-B14F-4D97-AF65-F5344CB8AC3E}">
        <p14:creationId xmlns:p14="http://schemas.microsoft.com/office/powerpoint/2010/main" val="40300004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04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0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p:nvPr>
        </p:nvSpPr>
        <p:spPr/>
        <p:txBody>
          <a:bodyPr/>
          <a:lstStyle/>
          <a:p>
            <a:endParaRPr lang="en-US" altLang="en-US" smtClean="0"/>
          </a:p>
        </p:txBody>
      </p:sp>
      <p:sp>
        <p:nvSpPr>
          <p:cNvPr id="68611" name="2 İçerik Yer Tutucusu"/>
          <p:cNvSpPr>
            <a:spLocks noGrp="1"/>
          </p:cNvSpPr>
          <p:nvPr>
            <p:ph idx="1"/>
          </p:nvPr>
        </p:nvSpPr>
        <p:spPr/>
        <p:txBody>
          <a:bodyPr/>
          <a:lstStyle/>
          <a:p>
            <a:endParaRPr lang="en-US" altLang="en-US" smtClean="0"/>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38"/>
            <a:ext cx="91440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686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7438"/>
            <a:ext cx="90868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68614" name="5 Oval"/>
          <p:cNvSpPr>
            <a:spLocks noChangeArrowheads="1"/>
          </p:cNvSpPr>
          <p:nvPr/>
        </p:nvSpPr>
        <p:spPr bwMode="auto">
          <a:xfrm>
            <a:off x="3500438" y="3929063"/>
            <a:ext cx="5357812" cy="785812"/>
          </a:xfrm>
          <a:prstGeom prst="ellipse">
            <a:avLst/>
          </a:prstGeom>
          <a:noFill/>
          <a:ln w="9525" algn="ctr">
            <a:solidFill>
              <a:srgbClr val="CE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endParaRPr lang="en-US" altLang="en-US"/>
          </a:p>
        </p:txBody>
      </p:sp>
    </p:spTree>
    <p:extLst>
      <p:ext uri="{BB962C8B-B14F-4D97-AF65-F5344CB8AC3E}">
        <p14:creationId xmlns:p14="http://schemas.microsoft.com/office/powerpoint/2010/main" val="17621617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p:txBody>
          <a:bodyPr/>
          <a:lstStyle/>
          <a:p>
            <a:endParaRPr lang="en-US" altLang="en-US" smtClean="0"/>
          </a:p>
        </p:txBody>
      </p:sp>
      <p:pic>
        <p:nvPicPr>
          <p:cNvPr id="696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0" y="0"/>
            <a:ext cx="7170738" cy="6910388"/>
          </a:xfrm>
          <a:noFill/>
        </p:spPr>
      </p:pic>
    </p:spTree>
    <p:extLst>
      <p:ext uri="{BB962C8B-B14F-4D97-AF65-F5344CB8AC3E}">
        <p14:creationId xmlns:p14="http://schemas.microsoft.com/office/powerpoint/2010/main" val="15820282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2544669580"/>
              </p:ext>
            </p:extLst>
          </p:nvPr>
        </p:nvGraphicFramePr>
        <p:xfrm>
          <a:off x="285720" y="500042"/>
          <a:ext cx="885828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7820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07950" y="71438"/>
            <a:ext cx="8893175"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9267" name="Rectangle 3"/>
          <p:cNvSpPr>
            <a:spLocks noChangeArrowheads="1"/>
          </p:cNvSpPr>
          <p:nvPr/>
        </p:nvSpPr>
        <p:spPr bwMode="auto">
          <a:xfrm>
            <a:off x="1163277" y="176213"/>
            <a:ext cx="7502741"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en-US" sz="4800" dirty="0">
                <a:solidFill>
                  <a:schemeClr val="accent2"/>
                </a:solidFill>
              </a:rPr>
              <a:t>Metodolojik Araştırmalar</a:t>
            </a:r>
            <a:endParaRPr lang="en-US" altLang="en-US" sz="4000" b="1" dirty="0"/>
          </a:p>
        </p:txBody>
      </p:sp>
      <p:sp>
        <p:nvSpPr>
          <p:cNvPr id="139268" name="Text Box 5"/>
          <p:cNvSpPr txBox="1">
            <a:spLocks noChangeArrowheads="1"/>
          </p:cNvSpPr>
          <p:nvPr/>
        </p:nvSpPr>
        <p:spPr bwMode="auto">
          <a:xfrm>
            <a:off x="1619250" y="1484313"/>
            <a:ext cx="6048375" cy="669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3600"/>
              <a:t>Gözlemin – Ölçümün Niteliği</a:t>
            </a:r>
          </a:p>
        </p:txBody>
      </p:sp>
      <p:sp>
        <p:nvSpPr>
          <p:cNvPr id="139269" name="Line 6"/>
          <p:cNvSpPr>
            <a:spLocks noChangeShapeType="1"/>
          </p:cNvSpPr>
          <p:nvPr/>
        </p:nvSpPr>
        <p:spPr bwMode="auto">
          <a:xfrm flipH="1">
            <a:off x="1763713" y="2205038"/>
            <a:ext cx="1728787" cy="7921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9270" name="Line 7"/>
          <p:cNvSpPr>
            <a:spLocks noChangeShapeType="1"/>
          </p:cNvSpPr>
          <p:nvPr/>
        </p:nvSpPr>
        <p:spPr bwMode="auto">
          <a:xfrm>
            <a:off x="5651500" y="2205038"/>
            <a:ext cx="1225550" cy="7191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9271" name="Text Box 10"/>
          <p:cNvSpPr txBox="1">
            <a:spLocks noChangeArrowheads="1"/>
          </p:cNvSpPr>
          <p:nvPr/>
        </p:nvSpPr>
        <p:spPr bwMode="auto">
          <a:xfrm>
            <a:off x="560099" y="2924175"/>
            <a:ext cx="302577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dirty="0"/>
              <a:t>1- Yöntemin Geçerliliği</a:t>
            </a:r>
          </a:p>
          <a:p>
            <a:pPr eaLnBrk="1" hangingPunct="1">
              <a:spcBef>
                <a:spcPct val="50000"/>
              </a:spcBef>
            </a:pPr>
            <a:r>
              <a:rPr lang="tr-TR" altLang="en-US" sz="2400" b="1" dirty="0"/>
              <a:t>Ne ölçüde doğru sonuç verdiği</a:t>
            </a:r>
          </a:p>
        </p:txBody>
      </p:sp>
      <p:sp>
        <p:nvSpPr>
          <p:cNvPr id="139272" name="Text Box 11"/>
          <p:cNvSpPr txBox="1">
            <a:spLocks noChangeArrowheads="1"/>
          </p:cNvSpPr>
          <p:nvPr/>
        </p:nvSpPr>
        <p:spPr bwMode="auto">
          <a:xfrm>
            <a:off x="4356100" y="2924175"/>
            <a:ext cx="396081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dirty="0"/>
              <a:t>2- Yöntemin – Ölçümün tutarlılığı – güvenilirliği</a:t>
            </a:r>
          </a:p>
          <a:p>
            <a:pPr eaLnBrk="1" hangingPunct="1">
              <a:spcBef>
                <a:spcPct val="50000"/>
              </a:spcBef>
            </a:pPr>
            <a:r>
              <a:rPr lang="tr-TR" altLang="en-US" sz="2400" b="1" dirty="0"/>
              <a:t>Tekrarlandığında aynı sonucu verme boyutu</a:t>
            </a:r>
          </a:p>
        </p:txBody>
      </p:sp>
      <p:sp>
        <p:nvSpPr>
          <p:cNvPr id="139273" name="Text Box 12"/>
          <p:cNvSpPr txBox="1">
            <a:spLocks noChangeArrowheads="1"/>
          </p:cNvSpPr>
          <p:nvPr/>
        </p:nvSpPr>
        <p:spPr bwMode="auto">
          <a:xfrm>
            <a:off x="250825" y="5241925"/>
            <a:ext cx="172878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90000"/>
              </a:lnSpc>
              <a:spcBef>
                <a:spcPct val="50000"/>
              </a:spcBef>
            </a:pPr>
            <a:r>
              <a:rPr lang="tr-TR" altLang="en-US" sz="2000" b="1" dirty="0" err="1"/>
              <a:t>Sensitivite</a:t>
            </a:r>
            <a:r>
              <a:rPr lang="tr-TR" altLang="en-US" sz="2000" b="1" dirty="0"/>
              <a:t> (hassasiyet) Hastaları ayırma yeteneği</a:t>
            </a:r>
          </a:p>
        </p:txBody>
      </p:sp>
      <p:sp>
        <p:nvSpPr>
          <p:cNvPr id="139274" name="Line 13"/>
          <p:cNvSpPr>
            <a:spLocks noChangeShapeType="1"/>
          </p:cNvSpPr>
          <p:nvPr/>
        </p:nvSpPr>
        <p:spPr bwMode="auto">
          <a:xfrm flipH="1">
            <a:off x="900113" y="4868863"/>
            <a:ext cx="431800" cy="360362"/>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75" name="Text Box 14"/>
          <p:cNvSpPr txBox="1">
            <a:spLocks noChangeArrowheads="1"/>
          </p:cNvSpPr>
          <p:nvPr/>
        </p:nvSpPr>
        <p:spPr bwMode="auto">
          <a:xfrm>
            <a:off x="2124075" y="5276850"/>
            <a:ext cx="172878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90000"/>
              </a:lnSpc>
              <a:spcBef>
                <a:spcPct val="50000"/>
              </a:spcBef>
            </a:pPr>
            <a:r>
              <a:rPr lang="tr-TR" altLang="en-US" sz="2000" b="1" dirty="0" err="1"/>
              <a:t>Spesifivite</a:t>
            </a:r>
            <a:r>
              <a:rPr lang="tr-TR" altLang="en-US" sz="2000" b="1" dirty="0"/>
              <a:t> (seçicilik) Sağlamları ayırma yeteneği</a:t>
            </a:r>
          </a:p>
        </p:txBody>
      </p:sp>
      <p:sp>
        <p:nvSpPr>
          <p:cNvPr id="139276" name="Line 15"/>
          <p:cNvSpPr>
            <a:spLocks noChangeShapeType="1"/>
          </p:cNvSpPr>
          <p:nvPr/>
        </p:nvSpPr>
        <p:spPr bwMode="auto">
          <a:xfrm>
            <a:off x="1908175" y="4868863"/>
            <a:ext cx="647700" cy="360362"/>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77" name="Text Box 16"/>
          <p:cNvSpPr txBox="1">
            <a:spLocks noChangeArrowheads="1"/>
          </p:cNvSpPr>
          <p:nvPr/>
        </p:nvSpPr>
        <p:spPr bwMode="auto">
          <a:xfrm>
            <a:off x="4140200" y="4941888"/>
            <a:ext cx="4932363" cy="14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70000"/>
              </a:lnSpc>
              <a:spcBef>
                <a:spcPct val="50000"/>
              </a:spcBef>
              <a:buFontTx/>
              <a:buChar char="-"/>
            </a:pPr>
            <a:r>
              <a:rPr lang="tr-TR" altLang="en-US" sz="2000" b="1" dirty="0"/>
              <a:t>Biyolojik varyasyon</a:t>
            </a:r>
          </a:p>
          <a:p>
            <a:pPr algn="l" eaLnBrk="1" hangingPunct="1">
              <a:lnSpc>
                <a:spcPct val="70000"/>
              </a:lnSpc>
              <a:spcBef>
                <a:spcPct val="50000"/>
              </a:spcBef>
              <a:buFontTx/>
              <a:buChar char="-"/>
            </a:pPr>
            <a:r>
              <a:rPr lang="tr-TR" altLang="en-US" sz="2000" b="1" dirty="0"/>
              <a:t>Test ve aracın kendisiyle ilgili faktörler</a:t>
            </a:r>
          </a:p>
          <a:p>
            <a:pPr algn="l" eaLnBrk="1" hangingPunct="1">
              <a:lnSpc>
                <a:spcPct val="70000"/>
              </a:lnSpc>
              <a:spcBef>
                <a:spcPct val="50000"/>
              </a:spcBef>
              <a:buFontTx/>
              <a:buChar char="-"/>
            </a:pPr>
            <a:r>
              <a:rPr lang="tr-TR" altLang="en-US" sz="2000" b="1" dirty="0"/>
              <a:t>Gözlemci-içi varyasyon</a:t>
            </a:r>
          </a:p>
          <a:p>
            <a:pPr algn="l" eaLnBrk="1" hangingPunct="1">
              <a:lnSpc>
                <a:spcPct val="70000"/>
              </a:lnSpc>
              <a:spcBef>
                <a:spcPct val="50000"/>
              </a:spcBef>
              <a:buFontTx/>
              <a:buChar char="-"/>
            </a:pPr>
            <a:r>
              <a:rPr lang="tr-TR" altLang="en-US" sz="2000" b="1" dirty="0"/>
              <a:t>Gözlemciler arası varyasyon</a:t>
            </a:r>
          </a:p>
        </p:txBody>
      </p:sp>
    </p:spTree>
    <p:extLst>
      <p:ext uri="{BB962C8B-B14F-4D97-AF65-F5344CB8AC3E}">
        <p14:creationId xmlns:p14="http://schemas.microsoft.com/office/powerpoint/2010/main" val="31414838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Text Box 3"/>
          <p:cNvSpPr txBox="1">
            <a:spLocks noChangeArrowheads="1"/>
          </p:cNvSpPr>
          <p:nvPr/>
        </p:nvSpPr>
        <p:spPr bwMode="auto">
          <a:xfrm>
            <a:off x="250825" y="4818063"/>
            <a:ext cx="88931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3200" b="1" dirty="0" err="1">
                <a:solidFill>
                  <a:srgbClr val="A50021"/>
                </a:solidFill>
              </a:rPr>
              <a:t>Sensitivite</a:t>
            </a:r>
            <a:r>
              <a:rPr lang="tr-TR" altLang="en-US" sz="3200" b="1" dirty="0">
                <a:solidFill>
                  <a:srgbClr val="A50021"/>
                </a:solidFill>
              </a:rPr>
              <a:t> </a:t>
            </a:r>
            <a:r>
              <a:rPr lang="tr-TR" altLang="en-US" sz="3200" b="1" dirty="0" smtClean="0">
                <a:solidFill>
                  <a:srgbClr val="A50021"/>
                </a:solidFill>
              </a:rPr>
              <a:t>=           </a:t>
            </a:r>
            <a:r>
              <a:rPr lang="tr-TR" altLang="en-US" sz="3200" b="1" dirty="0">
                <a:solidFill>
                  <a:srgbClr val="A50021"/>
                </a:solidFill>
              </a:rPr>
              <a:t>		</a:t>
            </a:r>
            <a:r>
              <a:rPr lang="tr-TR" altLang="en-US" sz="3200" b="1" dirty="0">
                <a:solidFill>
                  <a:schemeClr val="accent2"/>
                </a:solidFill>
              </a:rPr>
              <a:t>	  </a:t>
            </a:r>
            <a:r>
              <a:rPr lang="tr-TR" altLang="en-US" sz="3200" b="1" dirty="0" err="1">
                <a:solidFill>
                  <a:schemeClr val="accent2"/>
                </a:solidFill>
              </a:rPr>
              <a:t>xk</a:t>
            </a:r>
            <a:r>
              <a:rPr lang="tr-TR" altLang="en-US" sz="3200" b="1" dirty="0">
                <a:solidFill>
                  <a:schemeClr val="accent2"/>
                </a:solidFill>
              </a:rPr>
              <a:t>=    	</a:t>
            </a:r>
            <a:r>
              <a:rPr lang="tr-TR" altLang="en-US" sz="3200" b="1" dirty="0" smtClean="0">
                <a:solidFill>
                  <a:schemeClr val="accent2"/>
                </a:solidFill>
              </a:rPr>
              <a:t>    x100=  </a:t>
            </a:r>
            <a:r>
              <a:rPr lang="tr-TR" altLang="en-US" sz="3200" b="1" dirty="0">
                <a:solidFill>
                  <a:schemeClr val="accent2"/>
                </a:solidFill>
              </a:rPr>
              <a:t>%96</a:t>
            </a:r>
          </a:p>
        </p:txBody>
      </p:sp>
      <p:sp>
        <p:nvSpPr>
          <p:cNvPr id="140292" name="Text Box 4"/>
          <p:cNvSpPr txBox="1">
            <a:spLocks noChangeArrowheads="1"/>
          </p:cNvSpPr>
          <p:nvPr/>
        </p:nvSpPr>
        <p:spPr bwMode="auto">
          <a:xfrm>
            <a:off x="2555875" y="4997450"/>
            <a:ext cx="4249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dirty="0">
                <a:solidFill>
                  <a:schemeClr val="accent2"/>
                </a:solidFill>
              </a:rPr>
              <a:t>Toplam Hastalar</a:t>
            </a:r>
            <a:r>
              <a:rPr lang="tr-TR" altLang="en-US" sz="2800" b="1" dirty="0">
                <a:solidFill>
                  <a:schemeClr val="accent2"/>
                </a:solidFill>
              </a:rPr>
              <a:t>         100</a:t>
            </a:r>
          </a:p>
        </p:txBody>
      </p:sp>
      <p:sp>
        <p:nvSpPr>
          <p:cNvPr id="140293" name="Text Box 5"/>
          <p:cNvSpPr txBox="1">
            <a:spLocks noChangeArrowheads="1"/>
          </p:cNvSpPr>
          <p:nvPr/>
        </p:nvSpPr>
        <p:spPr bwMode="auto">
          <a:xfrm>
            <a:off x="2987675" y="4480581"/>
            <a:ext cx="3744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dirty="0">
                <a:solidFill>
                  <a:schemeClr val="accent2"/>
                </a:solidFill>
              </a:rPr>
              <a:t>Doğru (+)</a:t>
            </a:r>
            <a:r>
              <a:rPr lang="tr-TR" altLang="en-US" sz="2400" b="1" dirty="0" err="1">
                <a:solidFill>
                  <a:schemeClr val="accent2"/>
                </a:solidFill>
              </a:rPr>
              <a:t>ler</a:t>
            </a:r>
            <a:r>
              <a:rPr lang="tr-TR" altLang="en-US" sz="2800" b="1" dirty="0">
                <a:solidFill>
                  <a:schemeClr val="accent2"/>
                </a:solidFill>
              </a:rPr>
              <a:t>          </a:t>
            </a:r>
            <a:r>
              <a:rPr lang="tr-TR" altLang="en-US" sz="2800" b="1" dirty="0" smtClean="0">
                <a:solidFill>
                  <a:schemeClr val="accent2"/>
                </a:solidFill>
              </a:rPr>
              <a:t>    </a:t>
            </a:r>
            <a:r>
              <a:rPr lang="tr-TR" altLang="en-US" sz="2800" b="1" dirty="0">
                <a:solidFill>
                  <a:schemeClr val="accent2"/>
                </a:solidFill>
              </a:rPr>
              <a:t>96</a:t>
            </a:r>
            <a:endParaRPr lang="tr-TR" altLang="en-US" sz="2800" b="1" dirty="0">
              <a:solidFill>
                <a:srgbClr val="009900"/>
              </a:solidFill>
            </a:endParaRPr>
          </a:p>
        </p:txBody>
      </p:sp>
      <p:sp>
        <p:nvSpPr>
          <p:cNvPr id="140294" name="Line 6"/>
          <p:cNvSpPr>
            <a:spLocks noChangeShapeType="1"/>
          </p:cNvSpPr>
          <p:nvPr/>
        </p:nvSpPr>
        <p:spPr bwMode="auto">
          <a:xfrm flipV="1">
            <a:off x="6011863" y="5013325"/>
            <a:ext cx="6477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295" name="Rectangle 7"/>
          <p:cNvSpPr>
            <a:spLocks noChangeArrowheads="1"/>
          </p:cNvSpPr>
          <p:nvPr/>
        </p:nvSpPr>
        <p:spPr bwMode="auto">
          <a:xfrm>
            <a:off x="755650" y="206375"/>
            <a:ext cx="7200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US" sz="2800" u="sng">
                <a:solidFill>
                  <a:srgbClr val="940000"/>
                </a:solidFill>
              </a:rPr>
              <a:t>Geçerlilik:</a:t>
            </a:r>
            <a:endParaRPr lang="tr-TR" altLang="en-US" sz="2800" u="sng">
              <a:solidFill>
                <a:schemeClr val="accent2"/>
              </a:solidFill>
            </a:endParaRPr>
          </a:p>
        </p:txBody>
      </p:sp>
      <p:graphicFrame>
        <p:nvGraphicFramePr>
          <p:cNvPr id="126069" name="Rectangle 117"/>
          <p:cNvGraphicFramePr>
            <a:graphicFrameLocks noGrp="1"/>
          </p:cNvGraphicFramePr>
          <p:nvPr>
            <p:ph/>
          </p:nvPr>
        </p:nvGraphicFramePr>
        <p:xfrm>
          <a:off x="252413" y="981075"/>
          <a:ext cx="8712200" cy="2286000"/>
        </p:xfrm>
        <a:graphic>
          <a:graphicData uri="http://schemas.openxmlformats.org/drawingml/2006/table">
            <a:tbl>
              <a:tblPr/>
              <a:tblGrid>
                <a:gridCol w="1366837"/>
                <a:gridCol w="1873250"/>
                <a:gridCol w="1871663"/>
                <a:gridCol w="2016125"/>
                <a:gridCol w="1584325"/>
              </a:tblGrid>
              <a:tr h="341313">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smtClean="0">
                        <a:ln>
                          <a:noFill/>
                        </a:ln>
                        <a:solidFill>
                          <a:srgbClr val="CE0000"/>
                        </a:solidFill>
                        <a:effectLst/>
                        <a:latin typeface="Arial"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CE0000"/>
                          </a:solidFill>
                          <a:effectLst/>
                          <a:latin typeface="Arial" charset="0"/>
                        </a:rPr>
                        <a:t>Referans Test (Biyopsi)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341313">
                <a:tc gridSpan="2" vMerge="1">
                  <a:txBody>
                    <a:bodyPr/>
                    <a:lstStyle/>
                    <a:p>
                      <a:endParaRPr lang="tr-TR"/>
                    </a:p>
                  </a:txBody>
                  <a:tcPr/>
                </a:tc>
                <a:tc hMerge="1"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Kanser Var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Kanser Yok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Toplam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CE0000"/>
                          </a:solidFill>
                          <a:effectLst/>
                          <a:latin typeface="Arial" charset="0"/>
                        </a:rPr>
                        <a:t>Yeni Test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CE0000"/>
                          </a:solidFill>
                          <a:effectLst/>
                          <a:latin typeface="Arial" charset="0"/>
                        </a:rPr>
                        <a:t>(Smear)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Kanser Var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346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vMerge="1">
                  <a:txBody>
                    <a:bodyPr/>
                    <a:lstStyle/>
                    <a:p>
                      <a:endParaRPr lang="tr-TR"/>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Kanser Yok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254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vMerge="1">
                  <a:txBody>
                    <a:bodyPr/>
                    <a:lstStyle/>
                    <a:p>
                      <a:endParaRPr lang="tr-TR"/>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Toplam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accent2"/>
                          </a:solidFill>
                          <a:effectLst/>
                          <a:latin typeface="Arial" charset="0"/>
                        </a:rPr>
                        <a:t>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0327" name="Text Box 38"/>
          <p:cNvSpPr txBox="1">
            <a:spLocks noChangeArrowheads="1"/>
          </p:cNvSpPr>
          <p:nvPr/>
        </p:nvSpPr>
        <p:spPr bwMode="auto">
          <a:xfrm>
            <a:off x="395288" y="3500438"/>
            <a:ext cx="849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tr-TR" altLang="en-US" sz="2400" b="1"/>
              <a:t>Smear yönteminin sensitivite ve spesifitesi:</a:t>
            </a:r>
          </a:p>
        </p:txBody>
      </p:sp>
      <p:sp>
        <p:nvSpPr>
          <p:cNvPr id="140328" name="Line 118"/>
          <p:cNvSpPr>
            <a:spLocks noChangeShapeType="1"/>
          </p:cNvSpPr>
          <p:nvPr/>
        </p:nvSpPr>
        <p:spPr bwMode="auto">
          <a:xfrm flipV="1">
            <a:off x="2916238" y="5084763"/>
            <a:ext cx="22320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29" name="Text Box 119"/>
          <p:cNvSpPr txBox="1">
            <a:spLocks noChangeArrowheads="1"/>
          </p:cNvSpPr>
          <p:nvPr/>
        </p:nvSpPr>
        <p:spPr bwMode="auto">
          <a:xfrm>
            <a:off x="215900" y="6021388"/>
            <a:ext cx="88931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3200" b="1" dirty="0" err="1" smtClean="0">
                <a:solidFill>
                  <a:srgbClr val="A50021"/>
                </a:solidFill>
              </a:rPr>
              <a:t>Spesifivite</a:t>
            </a:r>
            <a:r>
              <a:rPr lang="tr-TR" altLang="en-US" sz="3200" b="1" dirty="0" smtClean="0">
                <a:solidFill>
                  <a:srgbClr val="A50021"/>
                </a:solidFill>
              </a:rPr>
              <a:t> =  </a:t>
            </a:r>
            <a:r>
              <a:rPr lang="tr-TR" altLang="en-US" sz="3200" b="1" dirty="0">
                <a:solidFill>
                  <a:srgbClr val="A50021"/>
                </a:solidFill>
              </a:rPr>
              <a:t>		</a:t>
            </a:r>
            <a:r>
              <a:rPr lang="tr-TR" altLang="en-US" sz="3200" b="1" dirty="0">
                <a:solidFill>
                  <a:schemeClr val="accent2"/>
                </a:solidFill>
              </a:rPr>
              <a:t>	     </a:t>
            </a:r>
            <a:r>
              <a:rPr lang="tr-TR" altLang="en-US" sz="3200" b="1" dirty="0" smtClean="0">
                <a:solidFill>
                  <a:schemeClr val="accent2"/>
                </a:solidFill>
              </a:rPr>
              <a:t>        </a:t>
            </a:r>
            <a:r>
              <a:rPr lang="tr-TR" altLang="en-US" sz="3200" b="1" dirty="0" err="1" smtClean="0">
                <a:solidFill>
                  <a:schemeClr val="accent2"/>
                </a:solidFill>
              </a:rPr>
              <a:t>xk</a:t>
            </a:r>
            <a:r>
              <a:rPr lang="tr-TR" altLang="en-US" sz="3200" b="1" dirty="0">
                <a:solidFill>
                  <a:schemeClr val="accent2"/>
                </a:solidFill>
              </a:rPr>
              <a:t>=    	  x100= %50</a:t>
            </a:r>
          </a:p>
        </p:txBody>
      </p:sp>
      <p:sp>
        <p:nvSpPr>
          <p:cNvPr id="140330" name="Text Box 120"/>
          <p:cNvSpPr txBox="1">
            <a:spLocks noChangeArrowheads="1"/>
          </p:cNvSpPr>
          <p:nvPr/>
        </p:nvSpPr>
        <p:spPr bwMode="auto">
          <a:xfrm>
            <a:off x="2987675" y="5718175"/>
            <a:ext cx="396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dirty="0">
                <a:solidFill>
                  <a:schemeClr val="accent2"/>
                </a:solidFill>
              </a:rPr>
              <a:t>Doğru (–)</a:t>
            </a:r>
            <a:r>
              <a:rPr lang="tr-TR" altLang="en-US" sz="2400" b="1" dirty="0" err="1">
                <a:solidFill>
                  <a:schemeClr val="accent2"/>
                </a:solidFill>
              </a:rPr>
              <a:t>ler</a:t>
            </a:r>
            <a:r>
              <a:rPr lang="tr-TR" altLang="en-US" sz="2800" b="1" dirty="0">
                <a:solidFill>
                  <a:schemeClr val="accent2"/>
                </a:solidFill>
              </a:rPr>
              <a:t>             250</a:t>
            </a:r>
          </a:p>
        </p:txBody>
      </p:sp>
      <p:sp>
        <p:nvSpPr>
          <p:cNvPr id="140331" name="Text Box 121"/>
          <p:cNvSpPr txBox="1">
            <a:spLocks noChangeArrowheads="1"/>
          </p:cNvSpPr>
          <p:nvPr/>
        </p:nvSpPr>
        <p:spPr bwMode="auto">
          <a:xfrm>
            <a:off x="2555875" y="6237288"/>
            <a:ext cx="4537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b="1">
                <a:solidFill>
                  <a:schemeClr val="accent2"/>
                </a:solidFill>
              </a:rPr>
              <a:t>Toplam sağlamlar</a:t>
            </a:r>
            <a:r>
              <a:rPr lang="tr-TR" altLang="en-US" sz="2800" b="1">
                <a:solidFill>
                  <a:schemeClr val="accent2"/>
                </a:solidFill>
              </a:rPr>
              <a:t>        500</a:t>
            </a:r>
          </a:p>
        </p:txBody>
      </p:sp>
      <p:sp>
        <p:nvSpPr>
          <p:cNvPr id="140332" name="Line 122"/>
          <p:cNvSpPr>
            <a:spLocks noChangeShapeType="1"/>
          </p:cNvSpPr>
          <p:nvPr/>
        </p:nvSpPr>
        <p:spPr bwMode="auto">
          <a:xfrm flipV="1">
            <a:off x="2843213" y="6237288"/>
            <a:ext cx="25209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33" name="Line 123"/>
          <p:cNvSpPr>
            <a:spLocks noChangeShapeType="1"/>
          </p:cNvSpPr>
          <p:nvPr/>
        </p:nvSpPr>
        <p:spPr bwMode="auto">
          <a:xfrm flipV="1">
            <a:off x="6156325" y="6237288"/>
            <a:ext cx="6477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221846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107950" y="117475"/>
            <a:ext cx="88931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1315" name="Rectangle 3"/>
          <p:cNvSpPr>
            <a:spLocks noGrp="1" noChangeArrowheads="1"/>
          </p:cNvSpPr>
          <p:nvPr>
            <p:ph idx="1"/>
          </p:nvPr>
        </p:nvSpPr>
        <p:spPr>
          <a:xfrm>
            <a:off x="431800" y="1143794"/>
            <a:ext cx="8569325" cy="4572000"/>
          </a:xfrm>
        </p:spPr>
        <p:txBody>
          <a:bodyPr/>
          <a:lstStyle/>
          <a:p>
            <a:pPr lvl="1" eaLnBrk="1" hangingPunct="1">
              <a:lnSpc>
                <a:spcPct val="120000"/>
              </a:lnSpc>
              <a:buFontTx/>
              <a:buChar char="-"/>
            </a:pPr>
            <a:r>
              <a:rPr lang="tr-TR" altLang="en-US" sz="3000" b="1" dirty="0" err="1" smtClean="0"/>
              <a:t>Smear</a:t>
            </a:r>
            <a:r>
              <a:rPr lang="tr-TR" altLang="en-US" sz="3000" b="1" dirty="0" smtClean="0"/>
              <a:t> </a:t>
            </a:r>
            <a:r>
              <a:rPr lang="tr-TR" altLang="en-US" sz="3000" b="1" dirty="0" err="1" smtClean="0"/>
              <a:t>servikal</a:t>
            </a:r>
            <a:r>
              <a:rPr lang="tr-TR" altLang="en-US" sz="3000" b="1" dirty="0" smtClean="0"/>
              <a:t> kanser olgularının %96’sını saptayabilmekte, </a:t>
            </a:r>
          </a:p>
          <a:p>
            <a:pPr lvl="1" eaLnBrk="1" hangingPunct="1">
              <a:lnSpc>
                <a:spcPct val="120000"/>
              </a:lnSpc>
              <a:buFontTx/>
              <a:buChar char="-"/>
            </a:pPr>
            <a:r>
              <a:rPr lang="tr-TR" altLang="en-US" sz="3000" b="1" dirty="0" smtClean="0"/>
              <a:t>ancak sağlam kadınların %50’sine de yanlış olarak kanser tanısı koymaktadır.</a:t>
            </a:r>
          </a:p>
        </p:txBody>
      </p:sp>
    </p:spTree>
    <p:extLst>
      <p:ext uri="{BB962C8B-B14F-4D97-AF65-F5344CB8AC3E}">
        <p14:creationId xmlns:p14="http://schemas.microsoft.com/office/powerpoint/2010/main" val="29879418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117"/>
          <p:cNvGraphicFramePr>
            <a:graphicFrameLocks/>
          </p:cNvGraphicFramePr>
          <p:nvPr/>
        </p:nvGraphicFramePr>
        <p:xfrm>
          <a:off x="431800" y="214313"/>
          <a:ext cx="8712200" cy="2286000"/>
        </p:xfrm>
        <a:graphic>
          <a:graphicData uri="http://schemas.openxmlformats.org/drawingml/2006/table">
            <a:tbl>
              <a:tblPr/>
              <a:tblGrid>
                <a:gridCol w="1366837"/>
                <a:gridCol w="1873250"/>
                <a:gridCol w="1871663"/>
                <a:gridCol w="2016125"/>
                <a:gridCol w="1584325"/>
              </a:tblGrid>
              <a:tr h="341313">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smtClean="0">
                        <a:ln>
                          <a:noFill/>
                        </a:ln>
                        <a:solidFill>
                          <a:srgbClr val="CE0000"/>
                        </a:solidFill>
                        <a:effectLst/>
                        <a:latin typeface="Arial"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CE0000"/>
                          </a:solidFill>
                          <a:effectLst/>
                          <a:latin typeface="Arial" charset="0"/>
                        </a:rPr>
                        <a:t>Referans Test (Biyopsi)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341313">
                <a:tc gridSpan="2" vMerge="1">
                  <a:txBody>
                    <a:bodyPr/>
                    <a:lstStyle/>
                    <a:p>
                      <a:endParaRPr lang="tr-TR"/>
                    </a:p>
                  </a:txBody>
                  <a:tcPr/>
                </a:tc>
                <a:tc hMerge="1"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Kanser Var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Kanser Yok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Toplam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CE0000"/>
                          </a:solidFill>
                          <a:effectLst/>
                          <a:latin typeface="Arial" charset="0"/>
                        </a:rPr>
                        <a:t>Yeni Test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CE0000"/>
                          </a:solidFill>
                          <a:effectLst/>
                          <a:latin typeface="Arial" charset="0"/>
                        </a:rPr>
                        <a:t>(Smear)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Kanser Var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346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vMerge="1">
                  <a:txBody>
                    <a:bodyPr/>
                    <a:lstStyle/>
                    <a:p>
                      <a:endParaRPr lang="tr-TR"/>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Kanser Yok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accent2"/>
                          </a:solidFill>
                          <a:effectLst/>
                          <a:latin typeface="Arial" charset="0"/>
                        </a:rPr>
                        <a:t>254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vMerge="1">
                  <a:txBody>
                    <a:bodyPr/>
                    <a:lstStyle/>
                    <a:p>
                      <a:endParaRPr lang="tr-TR"/>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rPr>
                        <a:t>Toplam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chemeClr val="accent2"/>
                          </a:solidFill>
                          <a:effectLst/>
                          <a:latin typeface="Arial"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chemeClr val="accent2"/>
                          </a:solidFill>
                          <a:effectLst/>
                          <a:latin typeface="Arial" charset="0"/>
                        </a:rPr>
                        <a:t>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3"/>
          <p:cNvSpPr txBox="1">
            <a:spLocks noChangeArrowheads="1"/>
          </p:cNvSpPr>
          <p:nvPr/>
        </p:nvSpPr>
        <p:spPr bwMode="auto">
          <a:xfrm>
            <a:off x="574675" y="2500313"/>
            <a:ext cx="8569325" cy="3429000"/>
          </a:xfrm>
          <a:prstGeom prst="rect">
            <a:avLst/>
          </a:prstGeom>
          <a:noFill/>
          <a:ln w="9525">
            <a:noFill/>
            <a:miter lim="800000"/>
            <a:headEnd/>
            <a:tailEnd/>
          </a:ln>
          <a:effectLst/>
        </p:spPr>
        <p:txBody>
          <a:bodyPr/>
          <a:lstStyle/>
          <a:p>
            <a:pPr marL="742950" lvl="1" indent="-285750" algn="l">
              <a:lnSpc>
                <a:spcPct val="120000"/>
              </a:lnSpc>
              <a:spcBef>
                <a:spcPct val="20000"/>
              </a:spcBef>
              <a:buClr>
                <a:schemeClr val="hlink"/>
              </a:buClr>
              <a:buSzPct val="55000"/>
              <a:defRPr/>
            </a:pPr>
            <a:endParaRPr lang="tr-TR" sz="3000" b="1" kern="0" dirty="0">
              <a:latin typeface="+mn-lt"/>
            </a:endParaRPr>
          </a:p>
          <a:p>
            <a:pPr marL="742950" lvl="1" indent="-285750" algn="l">
              <a:lnSpc>
                <a:spcPct val="120000"/>
              </a:lnSpc>
              <a:spcBef>
                <a:spcPct val="20000"/>
              </a:spcBef>
              <a:buClr>
                <a:schemeClr val="hlink"/>
              </a:buClr>
              <a:buSzPct val="55000"/>
              <a:defRPr/>
            </a:pPr>
            <a:r>
              <a:rPr lang="tr-TR" sz="3000" b="1" kern="0" dirty="0">
                <a:latin typeface="+mn-lt"/>
              </a:rPr>
              <a:t>						     </a:t>
            </a:r>
            <a:r>
              <a:rPr lang="tr-TR" sz="3000" b="1" kern="0" dirty="0" smtClean="0">
                <a:latin typeface="+mn-lt"/>
              </a:rPr>
              <a:t>                          96</a:t>
            </a:r>
            <a:endParaRPr lang="tr-TR" sz="3000" b="1" kern="0" dirty="0">
              <a:latin typeface="+mn-lt"/>
            </a:endParaRPr>
          </a:p>
          <a:p>
            <a:pPr marL="742950" lvl="1" indent="-285750" algn="l">
              <a:lnSpc>
                <a:spcPct val="60000"/>
              </a:lnSpc>
              <a:spcBef>
                <a:spcPct val="20000"/>
              </a:spcBef>
              <a:buClr>
                <a:schemeClr val="hlink"/>
              </a:buClr>
              <a:buSzPct val="55000"/>
              <a:defRPr/>
            </a:pPr>
            <a:r>
              <a:rPr lang="tr-TR" sz="3000" b="1" kern="0" dirty="0">
                <a:latin typeface="+mn-lt"/>
              </a:rPr>
              <a:t>Pozitif prediktif değer =         </a:t>
            </a:r>
            <a:r>
              <a:rPr lang="tr-TR" sz="3000" b="1" kern="0" dirty="0" smtClean="0">
                <a:latin typeface="+mn-lt"/>
              </a:rPr>
              <a:t>                 x </a:t>
            </a:r>
            <a:r>
              <a:rPr lang="tr-TR" sz="3000" b="1" kern="0" dirty="0">
                <a:latin typeface="+mn-lt"/>
              </a:rPr>
              <a:t>k</a:t>
            </a:r>
          </a:p>
          <a:p>
            <a:pPr marL="742950" lvl="1" indent="-285750" algn="l">
              <a:lnSpc>
                <a:spcPct val="60000"/>
              </a:lnSpc>
              <a:spcBef>
                <a:spcPct val="20000"/>
              </a:spcBef>
              <a:buClr>
                <a:schemeClr val="hlink"/>
              </a:buClr>
              <a:buSzPct val="55000"/>
              <a:defRPr/>
            </a:pPr>
            <a:r>
              <a:rPr lang="tr-TR" sz="3000" b="1" kern="0" dirty="0">
                <a:latin typeface="+mn-lt"/>
              </a:rPr>
              <a:t>						    </a:t>
            </a:r>
            <a:r>
              <a:rPr lang="tr-TR" sz="3000" b="1" kern="0" dirty="0" smtClean="0">
                <a:latin typeface="+mn-lt"/>
              </a:rPr>
              <a:t>                           346</a:t>
            </a:r>
            <a:endParaRPr lang="tr-TR" sz="3000" b="1" kern="0" dirty="0">
              <a:latin typeface="+mn-lt"/>
            </a:endParaRPr>
          </a:p>
          <a:p>
            <a:pPr marL="742950" lvl="1" indent="-285750" algn="l">
              <a:lnSpc>
                <a:spcPct val="60000"/>
              </a:lnSpc>
              <a:spcBef>
                <a:spcPct val="20000"/>
              </a:spcBef>
              <a:buClr>
                <a:schemeClr val="hlink"/>
              </a:buClr>
              <a:buSzPct val="55000"/>
              <a:defRPr/>
            </a:pPr>
            <a:endParaRPr lang="tr-TR" sz="3000" b="1" kern="0" dirty="0">
              <a:latin typeface="+mn-lt"/>
            </a:endParaRPr>
          </a:p>
          <a:p>
            <a:pPr marL="742950" lvl="1" indent="-285750" algn="l">
              <a:lnSpc>
                <a:spcPct val="60000"/>
              </a:lnSpc>
              <a:spcBef>
                <a:spcPct val="20000"/>
              </a:spcBef>
              <a:buClr>
                <a:schemeClr val="hlink"/>
              </a:buClr>
              <a:buSzPct val="55000"/>
              <a:defRPr/>
            </a:pPr>
            <a:endParaRPr lang="tr-TR" sz="3000" b="1" kern="0" dirty="0">
              <a:latin typeface="+mn-lt"/>
            </a:endParaRPr>
          </a:p>
          <a:p>
            <a:pPr marL="742950" lvl="1" indent="-285750" algn="l">
              <a:lnSpc>
                <a:spcPct val="60000"/>
              </a:lnSpc>
              <a:spcBef>
                <a:spcPct val="20000"/>
              </a:spcBef>
              <a:buClr>
                <a:schemeClr val="hlink"/>
              </a:buClr>
              <a:buSzPct val="55000"/>
              <a:defRPr/>
            </a:pPr>
            <a:r>
              <a:rPr lang="tr-TR" sz="3000" b="1" kern="0" dirty="0">
                <a:latin typeface="+mn-lt"/>
              </a:rPr>
              <a:t>						    </a:t>
            </a:r>
            <a:r>
              <a:rPr lang="tr-TR" sz="3000" b="1" kern="0" dirty="0" smtClean="0">
                <a:latin typeface="+mn-lt"/>
              </a:rPr>
              <a:t>                               </a:t>
            </a:r>
            <a:r>
              <a:rPr lang="tr-TR" sz="3000" b="1" kern="0" dirty="0">
                <a:latin typeface="+mn-lt"/>
              </a:rPr>
              <a:t>250</a:t>
            </a:r>
          </a:p>
          <a:p>
            <a:pPr marL="742950" lvl="1" indent="-285750" algn="l">
              <a:lnSpc>
                <a:spcPct val="60000"/>
              </a:lnSpc>
              <a:spcBef>
                <a:spcPct val="20000"/>
              </a:spcBef>
              <a:buClr>
                <a:schemeClr val="hlink"/>
              </a:buClr>
              <a:buSzPct val="55000"/>
              <a:defRPr/>
            </a:pPr>
            <a:r>
              <a:rPr lang="tr-TR" sz="3000" b="1" kern="0" dirty="0">
                <a:latin typeface="+mn-lt"/>
              </a:rPr>
              <a:t>Negatif prediktif değer =         </a:t>
            </a:r>
            <a:r>
              <a:rPr lang="tr-TR" sz="3000" b="1" kern="0" dirty="0" smtClean="0">
                <a:latin typeface="+mn-lt"/>
              </a:rPr>
              <a:t>                  </a:t>
            </a:r>
            <a:r>
              <a:rPr lang="tr-TR" sz="3000" b="1" kern="0" dirty="0">
                <a:latin typeface="+mn-lt"/>
              </a:rPr>
              <a:t>x k</a:t>
            </a:r>
          </a:p>
          <a:p>
            <a:pPr marL="742950" lvl="1" indent="-285750" algn="l">
              <a:lnSpc>
                <a:spcPct val="60000"/>
              </a:lnSpc>
              <a:spcBef>
                <a:spcPct val="20000"/>
              </a:spcBef>
              <a:buClr>
                <a:schemeClr val="hlink"/>
              </a:buClr>
              <a:buSzPct val="55000"/>
              <a:defRPr/>
            </a:pPr>
            <a:r>
              <a:rPr lang="tr-TR" sz="3000" b="1" kern="0" dirty="0">
                <a:latin typeface="+mn-lt"/>
              </a:rPr>
              <a:t>						      </a:t>
            </a:r>
            <a:r>
              <a:rPr lang="tr-TR" sz="3000" b="1" kern="0" dirty="0" smtClean="0">
                <a:latin typeface="+mn-lt"/>
              </a:rPr>
              <a:t>                             254</a:t>
            </a:r>
            <a:endParaRPr lang="tr-TR" sz="3000" b="1" kern="0" dirty="0">
              <a:latin typeface="+mn-lt"/>
            </a:endParaRPr>
          </a:p>
          <a:p>
            <a:pPr marL="742950" lvl="1" indent="-285750" algn="l">
              <a:lnSpc>
                <a:spcPct val="60000"/>
              </a:lnSpc>
              <a:spcBef>
                <a:spcPct val="20000"/>
              </a:spcBef>
              <a:buClr>
                <a:schemeClr val="hlink"/>
              </a:buClr>
              <a:buSzPct val="55000"/>
              <a:defRPr/>
            </a:pPr>
            <a:endParaRPr lang="tr-TR" sz="3000" b="1" kern="0" dirty="0">
              <a:latin typeface="+mn-lt"/>
            </a:endParaRPr>
          </a:p>
        </p:txBody>
      </p:sp>
      <p:cxnSp>
        <p:nvCxnSpPr>
          <p:cNvPr id="142370" name="Straight Connector 7"/>
          <p:cNvCxnSpPr>
            <a:cxnSpLocks noChangeShapeType="1"/>
          </p:cNvCxnSpPr>
          <p:nvPr/>
        </p:nvCxnSpPr>
        <p:spPr bwMode="auto">
          <a:xfrm>
            <a:off x="5857875" y="3857625"/>
            <a:ext cx="78581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2371" name="Straight Connector 9"/>
          <p:cNvCxnSpPr>
            <a:cxnSpLocks noChangeShapeType="1"/>
          </p:cNvCxnSpPr>
          <p:nvPr/>
        </p:nvCxnSpPr>
        <p:spPr bwMode="auto">
          <a:xfrm>
            <a:off x="6000750" y="5715000"/>
            <a:ext cx="1000125"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51179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107950" y="117475"/>
            <a:ext cx="88931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363" name="Rectangle 3"/>
          <p:cNvSpPr>
            <a:spLocks noGrp="1" noChangeArrowheads="1"/>
          </p:cNvSpPr>
          <p:nvPr>
            <p:ph idx="1"/>
          </p:nvPr>
        </p:nvSpPr>
        <p:spPr>
          <a:xfrm>
            <a:off x="1049311" y="117475"/>
            <a:ext cx="7951813" cy="1052512"/>
          </a:xfrm>
        </p:spPr>
        <p:txBody>
          <a:bodyPr>
            <a:normAutofit fontScale="92500"/>
          </a:bodyPr>
          <a:lstStyle/>
          <a:p>
            <a:pPr eaLnBrk="1" hangingPunct="1">
              <a:lnSpc>
                <a:spcPct val="120000"/>
              </a:lnSpc>
              <a:buFontTx/>
              <a:buNone/>
              <a:defRPr/>
            </a:pPr>
            <a:r>
              <a:rPr lang="tr-TR" sz="2800" b="1" dirty="0" smtClean="0">
                <a:solidFill>
                  <a:srgbClr val="940000"/>
                </a:solidFill>
              </a:rPr>
              <a:t>	Geçerlilik (</a:t>
            </a:r>
            <a:r>
              <a:rPr lang="tr-TR" sz="2800" b="1" dirty="0" err="1" smtClean="0">
                <a:solidFill>
                  <a:srgbClr val="940000"/>
                </a:solidFill>
              </a:rPr>
              <a:t>Validite</a:t>
            </a:r>
            <a:r>
              <a:rPr lang="tr-TR" sz="2800" b="1" dirty="0" smtClean="0">
                <a:solidFill>
                  <a:srgbClr val="940000"/>
                </a:solidFill>
              </a:rPr>
              <a:t>):  </a:t>
            </a:r>
            <a:r>
              <a:rPr lang="tr-TR" sz="2800" b="1" dirty="0" smtClean="0"/>
              <a:t>Bir testin geçerliliği hastaları test (+), sağlamları test (–) olarak ayırabilmesi. </a:t>
            </a:r>
          </a:p>
        </p:txBody>
      </p:sp>
      <p:graphicFrame>
        <p:nvGraphicFramePr>
          <p:cNvPr id="128080" name="Group 80"/>
          <p:cNvGraphicFramePr>
            <a:graphicFrameLocks noGrp="1"/>
          </p:cNvGraphicFramePr>
          <p:nvPr>
            <p:extLst>
              <p:ext uri="{D42A27DB-BD31-4B8C-83A1-F6EECF244321}">
                <p14:modId xmlns:p14="http://schemas.microsoft.com/office/powerpoint/2010/main" val="2026384063"/>
              </p:ext>
            </p:extLst>
          </p:nvPr>
        </p:nvGraphicFramePr>
        <p:xfrm>
          <a:off x="250825" y="2060575"/>
          <a:ext cx="8569325" cy="4464051"/>
        </p:xfrm>
        <a:graphic>
          <a:graphicData uri="http://schemas.openxmlformats.org/drawingml/2006/table">
            <a:tbl>
              <a:tblPr/>
              <a:tblGrid>
                <a:gridCol w="952500"/>
                <a:gridCol w="1465263"/>
                <a:gridCol w="2197100"/>
                <a:gridCol w="2270125"/>
                <a:gridCol w="1684337"/>
              </a:tblGrid>
              <a:tr h="642938">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rgbClr val="CE0000"/>
                          </a:solidFill>
                          <a:effectLst/>
                          <a:latin typeface="Arial" charset="0"/>
                        </a:rPr>
                        <a:t>Referans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701675">
                <a:tc gridSpan="2" vMerge="1">
                  <a:txBody>
                    <a:bodyPr/>
                    <a:lstStyle/>
                    <a:p>
                      <a:endParaRPr lang="tr-TR"/>
                    </a:p>
                  </a:txBody>
                  <a:tcPr/>
                </a:tc>
                <a:tc hMerge="1"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Hasta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Sağlam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Toplam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10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rgbClr val="CE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rgbClr val="CE0000"/>
                          </a:solidFill>
                          <a:effectLst/>
                          <a:latin typeface="Arial" charset="0"/>
                        </a:rPr>
                        <a:t>Yeni 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Hasta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(Doğru pozitifler)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(Yanlış pozitifler)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100">
                <a:tc v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Sağlam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(Yanlış negatifler)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(Doğru negatifler)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charset="0"/>
                        </a:rPr>
                        <a:t>c + 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238">
                <a:tc v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Toplam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a +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Arial" charset="0"/>
                        </a:rPr>
                        <a:t>b +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err="1" smtClean="0">
                          <a:ln>
                            <a:noFill/>
                          </a:ln>
                          <a:solidFill>
                            <a:schemeClr val="tx1"/>
                          </a:solidFill>
                          <a:effectLst/>
                          <a:latin typeface="Arial" charset="0"/>
                        </a:rPr>
                        <a:t>a+b+c+d</a:t>
                      </a:r>
                      <a:endParaRPr kumimoji="0" lang="tr-T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395" name="Text Box 81"/>
          <p:cNvSpPr txBox="1">
            <a:spLocks noChangeArrowheads="1"/>
          </p:cNvSpPr>
          <p:nvPr/>
        </p:nvSpPr>
        <p:spPr bwMode="auto">
          <a:xfrm>
            <a:off x="1394085" y="1341438"/>
            <a:ext cx="749909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20000"/>
              </a:lnSpc>
              <a:spcBef>
                <a:spcPct val="20000"/>
              </a:spcBef>
            </a:pPr>
            <a:r>
              <a:rPr lang="tr-TR" altLang="en-US" sz="2400" b="1" dirty="0">
                <a:solidFill>
                  <a:srgbClr val="CE0000"/>
                </a:solidFill>
              </a:rPr>
              <a:t>Yeni </a:t>
            </a:r>
            <a:r>
              <a:rPr lang="tr-TR" altLang="en-US" sz="2400" b="1" dirty="0" err="1">
                <a:solidFill>
                  <a:srgbClr val="CE0000"/>
                </a:solidFill>
              </a:rPr>
              <a:t>test</a:t>
            </a:r>
            <a:r>
              <a:rPr lang="tr-TR" altLang="en-US" sz="2400" b="1" dirty="0" err="1">
                <a:solidFill>
                  <a:srgbClr val="2409AD"/>
                </a:solidFill>
              </a:rPr>
              <a:t>’in</a:t>
            </a:r>
            <a:r>
              <a:rPr lang="tr-TR" altLang="en-US" sz="2400" b="1" dirty="0">
                <a:solidFill>
                  <a:srgbClr val="2409AD"/>
                </a:solidFill>
              </a:rPr>
              <a:t> geçerliliği </a:t>
            </a:r>
            <a:r>
              <a:rPr lang="tr-TR" altLang="en-US" sz="2400" b="1" dirty="0">
                <a:solidFill>
                  <a:srgbClr val="CE0000"/>
                </a:solidFill>
              </a:rPr>
              <a:t>referans </a:t>
            </a:r>
            <a:r>
              <a:rPr lang="tr-TR" altLang="en-US" sz="2400" b="1" dirty="0" err="1">
                <a:solidFill>
                  <a:srgbClr val="CE0000"/>
                </a:solidFill>
              </a:rPr>
              <a:t>test</a:t>
            </a:r>
            <a:r>
              <a:rPr lang="tr-TR" altLang="en-US" sz="2400" b="1" dirty="0" err="1">
                <a:solidFill>
                  <a:srgbClr val="2409AD"/>
                </a:solidFill>
              </a:rPr>
              <a:t>’e</a:t>
            </a:r>
            <a:r>
              <a:rPr lang="tr-TR" altLang="en-US" sz="2400" b="1" dirty="0">
                <a:solidFill>
                  <a:srgbClr val="2409AD"/>
                </a:solidFill>
              </a:rPr>
              <a:t> göre ölçülür.</a:t>
            </a:r>
            <a:endParaRPr lang="tr-TR" altLang="en-US" sz="2000" dirty="0"/>
          </a:p>
        </p:txBody>
      </p:sp>
    </p:spTree>
    <p:extLst>
      <p:ext uri="{BB962C8B-B14F-4D97-AF65-F5344CB8AC3E}">
        <p14:creationId xmlns:p14="http://schemas.microsoft.com/office/powerpoint/2010/main" val="37814636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73025" y="44450"/>
            <a:ext cx="903605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4387" name="Text Box 3"/>
          <p:cNvSpPr txBox="1">
            <a:spLocks noChangeArrowheads="1"/>
          </p:cNvSpPr>
          <p:nvPr/>
        </p:nvSpPr>
        <p:spPr bwMode="auto">
          <a:xfrm>
            <a:off x="538163" y="2970213"/>
            <a:ext cx="20177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A50021"/>
                </a:solidFill>
              </a:rPr>
              <a:t>Sensitivite = (Hassasiyet)</a:t>
            </a:r>
            <a:endParaRPr lang="tr-TR" altLang="en-US" sz="2400" b="1">
              <a:solidFill>
                <a:schemeClr val="accent2"/>
              </a:solidFill>
            </a:endParaRPr>
          </a:p>
        </p:txBody>
      </p:sp>
      <p:sp>
        <p:nvSpPr>
          <p:cNvPr id="144388" name="Line 6"/>
          <p:cNvSpPr>
            <a:spLocks noChangeShapeType="1"/>
          </p:cNvSpPr>
          <p:nvPr/>
        </p:nvSpPr>
        <p:spPr bwMode="auto">
          <a:xfrm flipV="1">
            <a:off x="4860925" y="3141663"/>
            <a:ext cx="23034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89" name="Line 47"/>
          <p:cNvSpPr>
            <a:spLocks noChangeShapeType="1"/>
          </p:cNvSpPr>
          <p:nvPr/>
        </p:nvSpPr>
        <p:spPr bwMode="auto">
          <a:xfrm flipV="1">
            <a:off x="2700338" y="3141663"/>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32227" name="Group 131"/>
          <p:cNvGraphicFramePr>
            <a:graphicFrameLocks noGrp="1"/>
          </p:cNvGraphicFramePr>
          <p:nvPr>
            <p:extLst>
              <p:ext uri="{D42A27DB-BD31-4B8C-83A1-F6EECF244321}">
                <p14:modId xmlns:p14="http://schemas.microsoft.com/office/powerpoint/2010/main" val="2191001823"/>
              </p:ext>
            </p:extLst>
          </p:nvPr>
        </p:nvGraphicFramePr>
        <p:xfrm>
          <a:off x="323850" y="260350"/>
          <a:ext cx="8424863" cy="2090888"/>
        </p:xfrm>
        <a:graphic>
          <a:graphicData uri="http://schemas.openxmlformats.org/drawingml/2006/table">
            <a:tbl>
              <a:tblPr>
                <a:tableStyleId>{616DA210-FB5B-4158-B5E0-FEB733F419BA}</a:tableStyleId>
              </a:tblPr>
              <a:tblGrid>
                <a:gridCol w="936625"/>
                <a:gridCol w="1439863"/>
                <a:gridCol w="2160587"/>
                <a:gridCol w="2232025"/>
                <a:gridCol w="1655763"/>
              </a:tblGrid>
              <a:tr h="304772">
                <a:tc rowSpan="2" gridSpan="2">
                  <a:txBody>
                    <a:body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tr-TR" sz="2400" b="1" i="0" u="none" strike="noStrike" cap="none" normalizeH="0" baseline="0" dirty="0" smtClean="0">
                        <a:ln>
                          <a:noFill/>
                        </a:ln>
                        <a:solidFill>
                          <a:schemeClr val="tx1"/>
                        </a:solidFill>
                        <a:effectLst/>
                        <a:latin typeface="Arial" charset="0"/>
                      </a:endParaRPr>
                    </a:p>
                  </a:txBody>
                  <a:tcPr marT="45716" marB="45716" horzOverflow="overflow">
                    <a:solidFill>
                      <a:schemeClr val="bg1"/>
                    </a:solidFill>
                  </a:tcPr>
                </a:tc>
                <a:tc rowSpan="2" hMerge="1">
                  <a:txBody>
                    <a:bodyPr/>
                    <a:lstStyle/>
                    <a:p>
                      <a:endParaRPr lang="tr-TR"/>
                    </a:p>
                  </a:txBody>
                  <a:tcPr/>
                </a:tc>
                <a:tc gridSpan="3">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000" u="none" strike="noStrike" cap="none" normalizeH="0" baseline="0" smtClean="0">
                          <a:ln>
                            <a:noFill/>
                          </a:ln>
                          <a:effectLst/>
                        </a:rPr>
                        <a:t>Referans Test</a:t>
                      </a:r>
                      <a:endParaRPr kumimoji="0" lang="tr-TR" sz="2000" b="1" i="0" u="none" strike="noStrike" cap="none" normalizeH="0" baseline="0" smtClean="0">
                        <a:ln>
                          <a:noFill/>
                        </a:ln>
                        <a:solidFill>
                          <a:srgbClr val="CE0000"/>
                        </a:solidFill>
                        <a:effectLst/>
                        <a:latin typeface="Arial" charset="0"/>
                      </a:endParaRPr>
                    </a:p>
                  </a:txBody>
                  <a:tcPr marT="45716" marB="45716" horzOverflow="overflow">
                    <a:solidFill>
                      <a:schemeClr val="bg1"/>
                    </a:solidFill>
                  </a:tcPr>
                </a:tc>
                <a:tc hMerge="1">
                  <a:txBody>
                    <a:bodyPr/>
                    <a:lstStyle/>
                    <a:p>
                      <a:endParaRPr lang="tr-TR"/>
                    </a:p>
                  </a:txBody>
                  <a:tcPr/>
                </a:tc>
                <a:tc hMerge="1">
                  <a:txBody>
                    <a:bodyPr/>
                    <a:lstStyle/>
                    <a:p>
                      <a:endParaRPr lang="tr-TR"/>
                    </a:p>
                  </a:txBody>
                  <a:tcPr/>
                </a:tc>
              </a:tr>
              <a:tr h="304772">
                <a:tc gridSpan="2" vMerge="1">
                  <a:txBody>
                    <a:bodyPr/>
                    <a:lstStyle/>
                    <a:p>
                      <a:endParaRPr lang="tr-TR"/>
                    </a:p>
                  </a:txBody>
                  <a:tcPr/>
                </a:tc>
                <a:tc hMerge="1" vMerge="1">
                  <a:txBody>
                    <a:bodyPr/>
                    <a:lstStyle/>
                    <a:p>
                      <a:endParaRPr lang="tr-TR"/>
                    </a:p>
                  </a:txBody>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000" u="none" strike="noStrike" cap="none" normalizeH="0" baseline="0" dirty="0" smtClean="0">
                          <a:ln>
                            <a:noFill/>
                          </a:ln>
                          <a:effectLst/>
                        </a:rPr>
                        <a:t>Hasta</a:t>
                      </a:r>
                      <a:endParaRPr kumimoji="0" lang="tr-TR" sz="2000" b="1" i="0" u="none" strike="noStrike" cap="none" normalizeH="0" baseline="0" dirty="0" smtClean="0">
                        <a:ln>
                          <a:noFill/>
                        </a:ln>
                        <a:solidFill>
                          <a:schemeClr val="accent2"/>
                        </a:solidFill>
                        <a:effectLst/>
                        <a:latin typeface="Arial" charset="0"/>
                      </a:endParaRPr>
                    </a:p>
                  </a:txBody>
                  <a:tcPr marT="45716" marB="45716" horzOverflow="overflow">
                    <a:solidFill>
                      <a:schemeClr val="bg1"/>
                    </a:solid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000" u="none" strike="noStrike" cap="none" normalizeH="0" baseline="0" smtClean="0">
                          <a:ln>
                            <a:noFill/>
                          </a:ln>
                          <a:effectLst/>
                        </a:rPr>
                        <a:t>Sağlam</a:t>
                      </a:r>
                      <a:endParaRPr kumimoji="0" lang="tr-TR" sz="2000" b="1" i="0" u="none" strike="noStrike" cap="none" normalizeH="0" baseline="0" smtClean="0">
                        <a:ln>
                          <a:noFill/>
                        </a:ln>
                        <a:solidFill>
                          <a:schemeClr val="accent2"/>
                        </a:solidFill>
                        <a:effectLst/>
                        <a:latin typeface="Arial" charset="0"/>
                      </a:endParaRPr>
                    </a:p>
                  </a:txBody>
                  <a:tcPr marT="45716" marB="45716" horzOverflow="overflow">
                    <a:solidFill>
                      <a:schemeClr val="bg1"/>
                    </a:solid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000" u="none" strike="noStrike" cap="none" normalizeH="0" baseline="0" smtClean="0">
                          <a:ln>
                            <a:noFill/>
                          </a:ln>
                          <a:effectLst/>
                        </a:rPr>
                        <a:t>Toplam</a:t>
                      </a:r>
                      <a:endParaRPr kumimoji="0" lang="tr-TR" sz="2000" b="1" i="0" u="none" strike="noStrike" cap="none" normalizeH="0" baseline="0" smtClean="0">
                        <a:ln>
                          <a:noFill/>
                        </a:ln>
                        <a:solidFill>
                          <a:schemeClr val="accent2"/>
                        </a:solidFill>
                        <a:effectLst/>
                        <a:latin typeface="Arial" charset="0"/>
                      </a:endParaRPr>
                    </a:p>
                  </a:txBody>
                  <a:tcPr marT="45716" marB="45716" horzOverflow="overflow">
                    <a:solidFill>
                      <a:schemeClr val="bg1"/>
                    </a:solidFill>
                  </a:tcPr>
                </a:tc>
              </a:tr>
              <a:tr h="566876">
                <a:tc rowSpan="3">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tr-TR" sz="2400" u="none" strike="noStrike" cap="none" normalizeH="0" baseline="0" smtClean="0">
                        <a:ln>
                          <a:noFill/>
                        </a:ln>
                        <a:effectLst/>
                      </a:endParaRPr>
                    </a:p>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000" u="none" strike="noStrike" cap="none" normalizeH="0" baseline="0" smtClean="0">
                          <a:ln>
                            <a:noFill/>
                          </a:ln>
                          <a:effectLst/>
                        </a:rPr>
                        <a:t>Yeni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000" u="none" strike="noStrike" cap="none" normalizeH="0" baseline="0" smtClean="0">
                          <a:ln>
                            <a:noFill/>
                          </a:ln>
                          <a:effectLst/>
                        </a:rPr>
                        <a:t>Test</a:t>
                      </a:r>
                      <a:endParaRPr kumimoji="0" lang="tr-TR" sz="2000" b="1" i="0" u="none" strike="noStrike" cap="none" normalizeH="0" baseline="0" smtClean="0">
                        <a:ln>
                          <a:noFill/>
                        </a:ln>
                        <a:solidFill>
                          <a:srgbClr val="CE0000"/>
                        </a:solidFill>
                        <a:effectLst/>
                        <a:latin typeface="Arial" charset="0"/>
                      </a:endParaRPr>
                    </a:p>
                  </a:txBody>
                  <a:tcPr marT="45716" marB="45716" horzOverflow="overflow">
                    <a:solidFill>
                      <a:schemeClr val="bg1"/>
                    </a:solid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tr-TR" sz="2000" u="none" strike="noStrike" cap="none" normalizeH="0" baseline="0" smtClean="0">
                          <a:ln>
                            <a:noFill/>
                          </a:ln>
                          <a:effectLst/>
                        </a:rPr>
                        <a:t>Hasta</a:t>
                      </a:r>
                      <a:endParaRPr kumimoji="0" lang="tr-TR" sz="2000" b="1" i="0" u="none" strike="noStrike" cap="none" normalizeH="0" baseline="0" smtClean="0">
                        <a:ln>
                          <a:noFill/>
                        </a:ln>
                        <a:solidFill>
                          <a:schemeClr val="tx1"/>
                        </a:solidFill>
                        <a:effectLst/>
                        <a:latin typeface="Arial" charset="0"/>
                      </a:endParaRPr>
                    </a:p>
                  </a:txBody>
                  <a:tcPr marT="45716" marB="45716" horzOverflow="overflow">
                    <a:solidFill>
                      <a:schemeClr val="bg1"/>
                    </a:solid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400" u="none" strike="noStrike" cap="none" normalizeH="0" baseline="0" dirty="0" smtClean="0">
                          <a:ln>
                            <a:noFill/>
                          </a:ln>
                          <a:effectLst/>
                        </a:rPr>
                        <a:t>a</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1600" u="none" strike="noStrike" cap="none" normalizeH="0" baseline="0" dirty="0" smtClean="0">
                          <a:ln>
                            <a:noFill/>
                          </a:ln>
                          <a:effectLst/>
                        </a:rPr>
                        <a:t>(Doğru pozitifler)</a:t>
                      </a:r>
                      <a:endParaRPr kumimoji="0" lang="tr-TR" sz="1600" b="1" i="0" u="none" strike="noStrike" cap="none" normalizeH="0" baseline="0" dirty="0" smtClean="0">
                        <a:ln>
                          <a:noFill/>
                        </a:ln>
                        <a:solidFill>
                          <a:schemeClr val="accent2"/>
                        </a:solidFill>
                        <a:effectLst/>
                        <a:latin typeface="Arial" charset="0"/>
                      </a:endParaRPr>
                    </a:p>
                  </a:txBody>
                  <a:tcPr marT="45716" marB="45716" horzOverflow="overflow">
                    <a:solidFill>
                      <a:schemeClr val="bg1"/>
                    </a:solid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400" u="none" strike="noStrike" cap="none" normalizeH="0" baseline="0" dirty="0" smtClean="0">
                          <a:ln>
                            <a:noFill/>
                          </a:ln>
                          <a:effectLst/>
                        </a:rPr>
                        <a:t>b</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1600" u="none" strike="noStrike" cap="none" normalizeH="0" baseline="0" dirty="0" smtClean="0">
                          <a:ln>
                            <a:noFill/>
                          </a:ln>
                          <a:effectLst/>
                        </a:rPr>
                        <a:t>(Yanlış pozitifler)</a:t>
                      </a:r>
                      <a:endParaRPr kumimoji="0" lang="tr-TR" sz="1600" b="1" i="0" u="none" strike="noStrike" cap="none" normalizeH="0" baseline="0" dirty="0" smtClean="0">
                        <a:ln>
                          <a:noFill/>
                        </a:ln>
                        <a:solidFill>
                          <a:schemeClr val="accent2"/>
                        </a:solidFill>
                        <a:effectLst/>
                        <a:latin typeface="Arial" charset="0"/>
                      </a:endParaRPr>
                    </a:p>
                  </a:txBody>
                  <a:tcPr marT="45716" marB="45716" horzOverflow="overflow">
                    <a:solidFill>
                      <a:schemeClr val="bg1"/>
                    </a:solid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400" u="none" strike="noStrike" cap="none" normalizeH="0" baseline="0" smtClean="0">
                          <a:ln>
                            <a:noFill/>
                          </a:ln>
                          <a:effectLst/>
                        </a:rPr>
                        <a:t>a + b</a:t>
                      </a:r>
                      <a:endParaRPr kumimoji="0" lang="tr-TR" sz="2400" b="1" i="0" u="none" strike="noStrike" cap="none" normalizeH="0" baseline="0" smtClean="0">
                        <a:ln>
                          <a:noFill/>
                        </a:ln>
                        <a:solidFill>
                          <a:schemeClr val="accent2"/>
                        </a:solidFill>
                        <a:effectLst/>
                        <a:latin typeface="Arial" charset="0"/>
                      </a:endParaRPr>
                    </a:p>
                  </a:txBody>
                  <a:tcPr marT="45716" marB="45716" horzOverflow="overflow">
                    <a:solidFill>
                      <a:schemeClr val="bg1"/>
                    </a:solidFill>
                  </a:tcPr>
                </a:tc>
              </a:tr>
              <a:tr h="566876">
                <a:tc vMerge="1">
                  <a:txBody>
                    <a:bodyPr/>
                    <a:lstStyle/>
                    <a:p>
                      <a:endParaRPr lang="tr-TR"/>
                    </a:p>
                  </a:txBody>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tr-TR" sz="2000" u="none" strike="noStrike" cap="none" normalizeH="0" baseline="0" smtClean="0">
                          <a:ln>
                            <a:noFill/>
                          </a:ln>
                          <a:effectLst/>
                        </a:rPr>
                        <a:t>Sağlam</a:t>
                      </a:r>
                      <a:endParaRPr kumimoji="0" lang="tr-TR" sz="2000" b="1" i="0" u="none" strike="noStrike" cap="none" normalizeH="0" baseline="0" smtClean="0">
                        <a:ln>
                          <a:noFill/>
                        </a:ln>
                        <a:solidFill>
                          <a:schemeClr val="tx1"/>
                        </a:solidFill>
                        <a:effectLst/>
                        <a:latin typeface="Arial" charset="0"/>
                      </a:endParaRPr>
                    </a:p>
                  </a:txBody>
                  <a:tcPr marT="45716" marB="45716" horzOverflow="overflow">
                    <a:solidFill>
                      <a:schemeClr val="bg1"/>
                    </a:solid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400" u="none" strike="noStrike" cap="none" normalizeH="0" baseline="0" smtClean="0">
                          <a:ln>
                            <a:noFill/>
                          </a:ln>
                          <a:effectLst/>
                        </a:rPr>
                        <a:t>c</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1600" u="none" strike="noStrike" cap="none" normalizeH="0" baseline="0" smtClean="0">
                          <a:ln>
                            <a:noFill/>
                          </a:ln>
                          <a:effectLst/>
                        </a:rPr>
                        <a:t>(Yanlış negatifler)</a:t>
                      </a:r>
                      <a:endParaRPr kumimoji="0" lang="tr-TR" sz="1600" b="1" i="0" u="none" strike="noStrike" cap="none" normalizeH="0" baseline="0" smtClean="0">
                        <a:ln>
                          <a:noFill/>
                        </a:ln>
                        <a:solidFill>
                          <a:schemeClr val="accent2"/>
                        </a:solidFill>
                        <a:effectLst/>
                        <a:latin typeface="Arial" charset="0"/>
                      </a:endParaRPr>
                    </a:p>
                  </a:txBody>
                  <a:tcPr marT="45716" marB="45716" horzOverflow="overflow">
                    <a:solidFill>
                      <a:schemeClr val="bg1"/>
                    </a:solid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400" u="none" strike="noStrike" cap="none" normalizeH="0" baseline="0" smtClean="0">
                          <a:ln>
                            <a:noFill/>
                          </a:ln>
                          <a:effectLst/>
                        </a:rPr>
                        <a:t>d</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1600" u="none" strike="noStrike" cap="none" normalizeH="0" baseline="0" smtClean="0">
                          <a:ln>
                            <a:noFill/>
                          </a:ln>
                          <a:effectLst/>
                        </a:rPr>
                        <a:t>(Doğru negatifler)</a:t>
                      </a:r>
                      <a:endParaRPr kumimoji="0" lang="tr-TR" sz="1600" b="1" i="0" u="none" strike="noStrike" cap="none" normalizeH="0" baseline="0" smtClean="0">
                        <a:ln>
                          <a:noFill/>
                        </a:ln>
                        <a:solidFill>
                          <a:schemeClr val="accent2"/>
                        </a:solidFill>
                        <a:effectLst/>
                        <a:latin typeface="Arial" charset="0"/>
                      </a:endParaRPr>
                    </a:p>
                  </a:txBody>
                  <a:tcPr marT="45716" marB="45716" horzOverflow="overflow">
                    <a:solidFill>
                      <a:schemeClr val="bg1"/>
                    </a:solid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400" u="none" strike="noStrike" cap="none" normalizeH="0" baseline="0" smtClean="0">
                          <a:ln>
                            <a:noFill/>
                          </a:ln>
                          <a:effectLst/>
                        </a:rPr>
                        <a:t>c + d</a:t>
                      </a:r>
                      <a:endParaRPr kumimoji="0" lang="tr-TR" sz="2400" b="1" i="0" u="none" strike="noStrike" cap="none" normalizeH="0" baseline="0" smtClean="0">
                        <a:ln>
                          <a:noFill/>
                        </a:ln>
                        <a:solidFill>
                          <a:schemeClr val="accent2"/>
                        </a:solidFill>
                        <a:effectLst/>
                        <a:latin typeface="Arial" charset="0"/>
                      </a:endParaRPr>
                    </a:p>
                  </a:txBody>
                  <a:tcPr marT="45716" marB="45716" horzOverflow="overflow">
                    <a:solidFill>
                      <a:schemeClr val="bg1"/>
                    </a:solidFill>
                  </a:tcPr>
                </a:tc>
              </a:tr>
              <a:tr h="347440">
                <a:tc vMerge="1">
                  <a:txBody>
                    <a:bodyPr/>
                    <a:lstStyle/>
                    <a:p>
                      <a:endParaRPr lang="tr-TR"/>
                    </a:p>
                  </a:txBody>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tr-TR" sz="2000" u="none" strike="noStrike" cap="none" normalizeH="0" baseline="0" smtClean="0">
                          <a:ln>
                            <a:noFill/>
                          </a:ln>
                          <a:effectLst/>
                        </a:rPr>
                        <a:t>Toplam</a:t>
                      </a:r>
                      <a:endParaRPr kumimoji="0" lang="tr-TR" sz="2000" b="1" i="0" u="none" strike="noStrike" cap="none" normalizeH="0" baseline="0" smtClean="0">
                        <a:ln>
                          <a:noFill/>
                        </a:ln>
                        <a:solidFill>
                          <a:schemeClr val="tx1"/>
                        </a:solidFill>
                        <a:effectLst/>
                        <a:latin typeface="Arial" charset="0"/>
                      </a:endParaRPr>
                    </a:p>
                  </a:txBody>
                  <a:tcPr marT="45716" marB="45716" horzOverflow="overflow">
                    <a:solidFill>
                      <a:schemeClr val="bg1"/>
                    </a:solid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400" u="none" strike="noStrike" cap="none" normalizeH="0" baseline="0" smtClean="0">
                          <a:ln>
                            <a:noFill/>
                          </a:ln>
                          <a:effectLst/>
                        </a:rPr>
                        <a:t>a + c</a:t>
                      </a:r>
                      <a:endParaRPr kumimoji="0" lang="tr-TR" sz="2400" b="1" i="0" u="none" strike="noStrike" cap="none" normalizeH="0" baseline="0" smtClean="0">
                        <a:ln>
                          <a:noFill/>
                        </a:ln>
                        <a:solidFill>
                          <a:schemeClr val="accent2"/>
                        </a:solidFill>
                        <a:effectLst/>
                        <a:latin typeface="Arial" charset="0"/>
                      </a:endParaRPr>
                    </a:p>
                  </a:txBody>
                  <a:tcPr marT="45716" marB="45716" horzOverflow="overflow">
                    <a:solidFill>
                      <a:schemeClr val="bg1"/>
                    </a:solid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400" u="none" strike="noStrike" cap="none" normalizeH="0" baseline="0" smtClean="0">
                          <a:ln>
                            <a:noFill/>
                          </a:ln>
                          <a:effectLst/>
                        </a:rPr>
                        <a:t>b + d</a:t>
                      </a:r>
                      <a:endParaRPr kumimoji="0" lang="tr-TR" sz="2400" b="1" i="0" u="none" strike="noStrike" cap="none" normalizeH="0" baseline="0" smtClean="0">
                        <a:ln>
                          <a:noFill/>
                        </a:ln>
                        <a:solidFill>
                          <a:schemeClr val="accent2"/>
                        </a:solidFill>
                        <a:effectLst/>
                        <a:latin typeface="Arial" charset="0"/>
                      </a:endParaRPr>
                    </a:p>
                  </a:txBody>
                  <a:tcPr marT="45716" marB="45716" horzOverflow="overflow">
                    <a:solidFill>
                      <a:schemeClr val="bg1"/>
                    </a:solid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tr-TR" sz="2400" u="none" strike="noStrike" cap="none" normalizeH="0" baseline="0" dirty="0" err="1" smtClean="0">
                          <a:ln>
                            <a:noFill/>
                          </a:ln>
                          <a:effectLst/>
                        </a:rPr>
                        <a:t>a+b+c+d</a:t>
                      </a:r>
                      <a:endParaRPr kumimoji="0" lang="tr-TR" sz="2400" b="1" i="0" u="none" strike="noStrike" cap="none" normalizeH="0" baseline="0" dirty="0" smtClean="0">
                        <a:ln>
                          <a:noFill/>
                        </a:ln>
                        <a:solidFill>
                          <a:schemeClr val="accent2"/>
                        </a:solidFill>
                        <a:effectLst/>
                        <a:latin typeface="Arial" charset="0"/>
                      </a:endParaRPr>
                    </a:p>
                  </a:txBody>
                  <a:tcPr marT="45716" marB="45716" horzOverflow="overflow">
                    <a:solidFill>
                      <a:schemeClr val="bg1"/>
                    </a:solidFill>
                  </a:tcPr>
                </a:tc>
              </a:tr>
            </a:tbl>
          </a:graphicData>
        </a:graphic>
      </p:graphicFrame>
      <p:sp>
        <p:nvSpPr>
          <p:cNvPr id="144421" name="Text Box 94"/>
          <p:cNvSpPr txBox="1">
            <a:spLocks noChangeArrowheads="1"/>
          </p:cNvSpPr>
          <p:nvPr/>
        </p:nvSpPr>
        <p:spPr bwMode="auto">
          <a:xfrm>
            <a:off x="2700338" y="2636838"/>
            <a:ext cx="647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a</a:t>
            </a:r>
          </a:p>
        </p:txBody>
      </p:sp>
      <p:sp>
        <p:nvSpPr>
          <p:cNvPr id="144422" name="Text Box 95"/>
          <p:cNvSpPr txBox="1">
            <a:spLocks noChangeArrowheads="1"/>
          </p:cNvSpPr>
          <p:nvPr/>
        </p:nvSpPr>
        <p:spPr bwMode="auto">
          <a:xfrm>
            <a:off x="2555875" y="3070225"/>
            <a:ext cx="10080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a + c</a:t>
            </a:r>
          </a:p>
        </p:txBody>
      </p:sp>
      <p:sp>
        <p:nvSpPr>
          <p:cNvPr id="144423" name="Text Box 96"/>
          <p:cNvSpPr txBox="1">
            <a:spLocks noChangeArrowheads="1"/>
          </p:cNvSpPr>
          <p:nvPr/>
        </p:nvSpPr>
        <p:spPr bwMode="auto">
          <a:xfrm>
            <a:off x="3492500" y="2925763"/>
            <a:ext cx="1439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X 100 =</a:t>
            </a:r>
          </a:p>
        </p:txBody>
      </p:sp>
      <p:sp>
        <p:nvSpPr>
          <p:cNvPr id="144424" name="Text Box 97"/>
          <p:cNvSpPr txBox="1">
            <a:spLocks noChangeArrowheads="1"/>
          </p:cNvSpPr>
          <p:nvPr/>
        </p:nvSpPr>
        <p:spPr bwMode="auto">
          <a:xfrm>
            <a:off x="4787900" y="2709863"/>
            <a:ext cx="25923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Doğru pozitifler</a:t>
            </a:r>
          </a:p>
        </p:txBody>
      </p:sp>
      <p:sp>
        <p:nvSpPr>
          <p:cNvPr id="144425" name="Text Box 98"/>
          <p:cNvSpPr txBox="1">
            <a:spLocks noChangeArrowheads="1"/>
          </p:cNvSpPr>
          <p:nvPr/>
        </p:nvSpPr>
        <p:spPr bwMode="auto">
          <a:xfrm>
            <a:off x="7092950" y="2854325"/>
            <a:ext cx="14398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X 100</a:t>
            </a:r>
          </a:p>
        </p:txBody>
      </p:sp>
      <p:sp>
        <p:nvSpPr>
          <p:cNvPr id="144426" name="Text Box 99"/>
          <p:cNvSpPr txBox="1">
            <a:spLocks noChangeArrowheads="1"/>
          </p:cNvSpPr>
          <p:nvPr/>
        </p:nvSpPr>
        <p:spPr bwMode="auto">
          <a:xfrm>
            <a:off x="4859338" y="3141663"/>
            <a:ext cx="23764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Toplam hasta</a:t>
            </a:r>
          </a:p>
        </p:txBody>
      </p:sp>
      <p:sp>
        <p:nvSpPr>
          <p:cNvPr id="144427" name="Text Box 101"/>
          <p:cNvSpPr txBox="1">
            <a:spLocks noChangeArrowheads="1"/>
          </p:cNvSpPr>
          <p:nvPr/>
        </p:nvSpPr>
        <p:spPr bwMode="auto">
          <a:xfrm>
            <a:off x="539750" y="4005263"/>
            <a:ext cx="21605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A50021"/>
                </a:solidFill>
              </a:rPr>
              <a:t>S</a:t>
            </a:r>
            <a:r>
              <a:rPr lang="en-US" altLang="en-US" sz="2400" b="1">
                <a:solidFill>
                  <a:srgbClr val="A50021"/>
                </a:solidFill>
              </a:rPr>
              <a:t>pes</a:t>
            </a:r>
            <a:r>
              <a:rPr lang="tr-TR" altLang="en-US" sz="2400" b="1">
                <a:solidFill>
                  <a:srgbClr val="A50021"/>
                </a:solidFill>
              </a:rPr>
              <a:t>ifisite = (Seçicilik)</a:t>
            </a:r>
            <a:endParaRPr lang="tr-TR" altLang="en-US" sz="2400" b="1">
              <a:solidFill>
                <a:schemeClr val="accent2"/>
              </a:solidFill>
            </a:endParaRPr>
          </a:p>
        </p:txBody>
      </p:sp>
      <p:sp>
        <p:nvSpPr>
          <p:cNvPr id="144428" name="Line 102"/>
          <p:cNvSpPr>
            <a:spLocks noChangeShapeType="1"/>
          </p:cNvSpPr>
          <p:nvPr/>
        </p:nvSpPr>
        <p:spPr bwMode="auto">
          <a:xfrm flipV="1">
            <a:off x="4860925" y="4222750"/>
            <a:ext cx="23034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29" name="Line 103"/>
          <p:cNvSpPr>
            <a:spLocks noChangeShapeType="1"/>
          </p:cNvSpPr>
          <p:nvPr/>
        </p:nvSpPr>
        <p:spPr bwMode="auto">
          <a:xfrm flipV="1">
            <a:off x="2700338" y="4221163"/>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30" name="Text Box 104"/>
          <p:cNvSpPr txBox="1">
            <a:spLocks noChangeArrowheads="1"/>
          </p:cNvSpPr>
          <p:nvPr/>
        </p:nvSpPr>
        <p:spPr bwMode="auto">
          <a:xfrm>
            <a:off x="2700338" y="3794125"/>
            <a:ext cx="647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d</a:t>
            </a:r>
          </a:p>
        </p:txBody>
      </p:sp>
      <p:sp>
        <p:nvSpPr>
          <p:cNvPr id="144431" name="Text Box 105"/>
          <p:cNvSpPr txBox="1">
            <a:spLocks noChangeArrowheads="1"/>
          </p:cNvSpPr>
          <p:nvPr/>
        </p:nvSpPr>
        <p:spPr bwMode="auto">
          <a:xfrm>
            <a:off x="2555875" y="4221163"/>
            <a:ext cx="10080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b + d</a:t>
            </a:r>
          </a:p>
        </p:txBody>
      </p:sp>
      <p:sp>
        <p:nvSpPr>
          <p:cNvPr id="144432" name="Text Box 106"/>
          <p:cNvSpPr txBox="1">
            <a:spLocks noChangeArrowheads="1"/>
          </p:cNvSpPr>
          <p:nvPr/>
        </p:nvSpPr>
        <p:spPr bwMode="auto">
          <a:xfrm>
            <a:off x="3492500" y="4006850"/>
            <a:ext cx="14398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X 100 =</a:t>
            </a:r>
          </a:p>
        </p:txBody>
      </p:sp>
      <p:sp>
        <p:nvSpPr>
          <p:cNvPr id="144433" name="Text Box 107"/>
          <p:cNvSpPr txBox="1">
            <a:spLocks noChangeArrowheads="1"/>
          </p:cNvSpPr>
          <p:nvPr/>
        </p:nvSpPr>
        <p:spPr bwMode="auto">
          <a:xfrm>
            <a:off x="4787900" y="3722688"/>
            <a:ext cx="25923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Doğru negatifler</a:t>
            </a:r>
          </a:p>
        </p:txBody>
      </p:sp>
      <p:sp>
        <p:nvSpPr>
          <p:cNvPr id="144434" name="Text Box 108"/>
          <p:cNvSpPr txBox="1">
            <a:spLocks noChangeArrowheads="1"/>
          </p:cNvSpPr>
          <p:nvPr/>
        </p:nvSpPr>
        <p:spPr bwMode="auto">
          <a:xfrm>
            <a:off x="7092950" y="3935413"/>
            <a:ext cx="1439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X 100</a:t>
            </a:r>
          </a:p>
        </p:txBody>
      </p:sp>
      <p:sp>
        <p:nvSpPr>
          <p:cNvPr id="144435" name="Text Box 109"/>
          <p:cNvSpPr txBox="1">
            <a:spLocks noChangeArrowheads="1"/>
          </p:cNvSpPr>
          <p:nvPr/>
        </p:nvSpPr>
        <p:spPr bwMode="auto">
          <a:xfrm>
            <a:off x="4716463" y="4227513"/>
            <a:ext cx="27352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Toplam sağlamlar</a:t>
            </a:r>
          </a:p>
        </p:txBody>
      </p:sp>
      <p:sp>
        <p:nvSpPr>
          <p:cNvPr id="144436" name="Text Box 110"/>
          <p:cNvSpPr txBox="1">
            <a:spLocks noChangeArrowheads="1"/>
          </p:cNvSpPr>
          <p:nvPr/>
        </p:nvSpPr>
        <p:spPr bwMode="auto">
          <a:xfrm>
            <a:off x="684213" y="5180013"/>
            <a:ext cx="41036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A50021"/>
                </a:solidFill>
              </a:rPr>
              <a:t>Pozitif Prediktif Değer =</a:t>
            </a:r>
            <a:endParaRPr lang="tr-TR" altLang="en-US" sz="2400" b="1">
              <a:solidFill>
                <a:schemeClr val="accent2"/>
              </a:solidFill>
            </a:endParaRPr>
          </a:p>
        </p:txBody>
      </p:sp>
      <p:sp>
        <p:nvSpPr>
          <p:cNvPr id="144437" name="Line 111"/>
          <p:cNvSpPr>
            <a:spLocks noChangeShapeType="1"/>
          </p:cNvSpPr>
          <p:nvPr/>
        </p:nvSpPr>
        <p:spPr bwMode="auto">
          <a:xfrm flipV="1">
            <a:off x="4356100" y="5302250"/>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38" name="Text Box 112"/>
          <p:cNvSpPr txBox="1">
            <a:spLocks noChangeArrowheads="1"/>
          </p:cNvSpPr>
          <p:nvPr/>
        </p:nvSpPr>
        <p:spPr bwMode="auto">
          <a:xfrm>
            <a:off x="4427538" y="4875213"/>
            <a:ext cx="647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a</a:t>
            </a:r>
          </a:p>
        </p:txBody>
      </p:sp>
      <p:sp>
        <p:nvSpPr>
          <p:cNvPr id="144439" name="Text Box 113"/>
          <p:cNvSpPr txBox="1">
            <a:spLocks noChangeArrowheads="1"/>
          </p:cNvSpPr>
          <p:nvPr/>
        </p:nvSpPr>
        <p:spPr bwMode="auto">
          <a:xfrm>
            <a:off x="4356100" y="5229225"/>
            <a:ext cx="10080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a + b</a:t>
            </a:r>
          </a:p>
        </p:txBody>
      </p:sp>
      <p:sp>
        <p:nvSpPr>
          <p:cNvPr id="144440" name="Text Box 114"/>
          <p:cNvSpPr txBox="1">
            <a:spLocks noChangeArrowheads="1"/>
          </p:cNvSpPr>
          <p:nvPr/>
        </p:nvSpPr>
        <p:spPr bwMode="auto">
          <a:xfrm>
            <a:off x="5183981" y="5115290"/>
            <a:ext cx="863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X k</a:t>
            </a:r>
          </a:p>
        </p:txBody>
      </p:sp>
      <p:sp>
        <p:nvSpPr>
          <p:cNvPr id="144441" name="Text Box 120"/>
          <p:cNvSpPr txBox="1">
            <a:spLocks noChangeArrowheads="1"/>
          </p:cNvSpPr>
          <p:nvPr/>
        </p:nvSpPr>
        <p:spPr bwMode="auto">
          <a:xfrm>
            <a:off x="684213" y="6099175"/>
            <a:ext cx="38163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80000"/>
              </a:lnSpc>
              <a:spcBef>
                <a:spcPct val="50000"/>
              </a:spcBef>
            </a:pPr>
            <a:r>
              <a:rPr lang="tr-TR" altLang="en-US" sz="2400" b="1">
                <a:solidFill>
                  <a:srgbClr val="A50021"/>
                </a:solidFill>
              </a:rPr>
              <a:t>Negatif Prediktif Değer = </a:t>
            </a:r>
          </a:p>
        </p:txBody>
      </p:sp>
      <p:sp>
        <p:nvSpPr>
          <p:cNvPr id="144442" name="Line 121"/>
          <p:cNvSpPr>
            <a:spLocks noChangeShapeType="1"/>
          </p:cNvSpPr>
          <p:nvPr/>
        </p:nvSpPr>
        <p:spPr bwMode="auto">
          <a:xfrm flipV="1">
            <a:off x="4500563" y="6242050"/>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43" name="Text Box 122"/>
          <p:cNvSpPr txBox="1">
            <a:spLocks noChangeArrowheads="1"/>
          </p:cNvSpPr>
          <p:nvPr/>
        </p:nvSpPr>
        <p:spPr bwMode="auto">
          <a:xfrm>
            <a:off x="4573588" y="5805488"/>
            <a:ext cx="647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d</a:t>
            </a:r>
          </a:p>
        </p:txBody>
      </p:sp>
      <p:sp>
        <p:nvSpPr>
          <p:cNvPr id="144444" name="Text Box 123"/>
          <p:cNvSpPr txBox="1">
            <a:spLocks noChangeArrowheads="1"/>
          </p:cNvSpPr>
          <p:nvPr/>
        </p:nvSpPr>
        <p:spPr bwMode="auto">
          <a:xfrm>
            <a:off x="4429125" y="6242050"/>
            <a:ext cx="10080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c + d</a:t>
            </a:r>
          </a:p>
        </p:txBody>
      </p:sp>
      <p:sp>
        <p:nvSpPr>
          <p:cNvPr id="144445" name="Text Box 124"/>
          <p:cNvSpPr txBox="1">
            <a:spLocks noChangeArrowheads="1"/>
          </p:cNvSpPr>
          <p:nvPr/>
        </p:nvSpPr>
        <p:spPr bwMode="auto">
          <a:xfrm>
            <a:off x="5292725" y="6030913"/>
            <a:ext cx="863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200" b="1">
                <a:solidFill>
                  <a:schemeClr val="accent2"/>
                </a:solidFill>
              </a:rPr>
              <a:t>X k</a:t>
            </a:r>
          </a:p>
        </p:txBody>
      </p:sp>
    </p:spTree>
    <p:extLst>
      <p:ext uri="{BB962C8B-B14F-4D97-AF65-F5344CB8AC3E}">
        <p14:creationId xmlns:p14="http://schemas.microsoft.com/office/powerpoint/2010/main" val="32725421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TM03457496[[fn=Paralaks]]</Template>
  <TotalTime>325</TotalTime>
  <Words>4221</Words>
  <Application>Microsoft Office PowerPoint</Application>
  <PresentationFormat>Ekran Gösterisi (4:3)</PresentationFormat>
  <Paragraphs>1475</Paragraphs>
  <Slides>135</Slides>
  <Notes>83</Notes>
  <HiddenSlides>0</HiddenSlides>
  <MMClips>0</MMClips>
  <ScaleCrop>false</ScaleCrop>
  <HeadingPairs>
    <vt:vector size="6" baseType="variant">
      <vt:variant>
        <vt:lpstr>Tema</vt:lpstr>
      </vt:variant>
      <vt:variant>
        <vt:i4>1</vt:i4>
      </vt:variant>
      <vt:variant>
        <vt:lpstr>Katıştırılmış OLE Hizmet Programları</vt:lpstr>
      </vt:variant>
      <vt:variant>
        <vt:i4>3</vt:i4>
      </vt:variant>
      <vt:variant>
        <vt:lpstr>Slayt Başlıkları</vt:lpstr>
      </vt:variant>
      <vt:variant>
        <vt:i4>135</vt:i4>
      </vt:variant>
    </vt:vector>
  </HeadingPairs>
  <TitlesOfParts>
    <vt:vector size="139" baseType="lpstr">
      <vt:lpstr>Paralaks</vt:lpstr>
      <vt:lpstr>Grafik</vt:lpstr>
      <vt:lpstr>Bitmap Image</vt:lpstr>
      <vt:lpstr>Belge</vt:lpstr>
      <vt:lpstr>Araştırma Yöntemleri ve Temel İstatistiksel Yöntemlere Giriş</vt:lpstr>
      <vt:lpstr>Neyi araştırıyoruz ?</vt:lpstr>
      <vt:lpstr>Araştırma konusu nasıl belirlenir ?</vt:lpstr>
      <vt:lpstr>ARAŞTIRMA YAPMANIN TEMEL İLKELERİ</vt:lpstr>
      <vt:lpstr>Çalışma Evreleri</vt:lpstr>
      <vt:lpstr>PowerPoint Sunusu</vt:lpstr>
      <vt:lpstr>Tanımlayıcı Araştırmalar</vt:lpstr>
      <vt:lpstr>Tanımlayıcı Araştırmalar</vt:lpstr>
      <vt:lpstr>Olgu raporu</vt:lpstr>
      <vt:lpstr>Olgu Serisi</vt:lpstr>
      <vt:lpstr>PowerPoint Sunusu</vt:lpstr>
      <vt:lpstr>Korelasyonel Çalışmalar</vt:lpstr>
      <vt:lpstr>PowerPoint Sunusu</vt:lpstr>
      <vt:lpstr>Kesitsel Araştırmalar</vt:lpstr>
      <vt:lpstr>PowerPoint Sunusu</vt:lpstr>
      <vt:lpstr>PowerPoint Sunusu</vt:lpstr>
      <vt:lpstr>PowerPoint Sunusu</vt:lpstr>
      <vt:lpstr>PowerPoint Sunusu</vt:lpstr>
      <vt:lpstr>PowerPoint Sunusu</vt:lpstr>
      <vt:lpstr>Tekrarlı Kesitsel Araştırmalar (Repeated Cross-sectional)</vt:lpstr>
      <vt:lpstr>PowerPoint Sunusu</vt:lpstr>
      <vt:lpstr>PowerPoint Sunusu</vt:lpstr>
      <vt:lpstr>PowerPoint Sunusu</vt:lpstr>
      <vt:lpstr>PowerPoint Sunusu</vt:lpstr>
      <vt:lpstr>PowerPoint Sunusu</vt:lpstr>
      <vt:lpstr>PowerPoint Sunusu</vt:lpstr>
      <vt:lpstr>PowerPoint Sunusu</vt:lpstr>
      <vt:lpstr>PowerPoint Sunusu</vt:lpstr>
      <vt:lpstr>Sıradışı bir durum!</vt:lpstr>
      <vt:lpstr>PowerPoint Sunusu</vt:lpstr>
      <vt:lpstr>PowerPoint Sunusu</vt:lpstr>
      <vt:lpstr>Vaka – Kontrol Araştırmaları</vt:lpstr>
      <vt:lpstr>Vaka – Kontrol Araştırmaları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Kohort Araştırmaları</vt:lpstr>
      <vt:lpstr>Kohort Araştırmaları</vt:lpstr>
      <vt:lpstr>PowerPoint Sunusu</vt:lpstr>
      <vt:lpstr>PowerPoint Sunusu</vt:lpstr>
      <vt:lpstr>PowerPoint Sunusu</vt:lpstr>
      <vt:lpstr>PowerPoint Sunusu</vt:lpstr>
      <vt:lpstr>PowerPoint Sunusu</vt:lpstr>
      <vt:lpstr>Randomize kontrollü çalışmalar (RCT)</vt:lpstr>
      <vt:lpstr>Randomize çalışma ne demek?</vt:lpstr>
      <vt:lpstr>Ana basamaklar (RCT)</vt:lpstr>
      <vt:lpstr>Basit randomize çalışma şeması</vt:lpstr>
      <vt:lpstr>PowerPoint Sunusu</vt:lpstr>
      <vt:lpstr>CONSORT (Consolidated Standarts for Reporting of Trials) </vt:lpstr>
      <vt:lpstr>PowerPoint Sunusu</vt:lpstr>
      <vt:lpstr>PowerPoint Sunusu</vt:lpstr>
      <vt:lpstr>PowerPoint Sunusu</vt:lpstr>
      <vt:lpstr>Randomizasyon Rasgele Yerleştirme</vt:lpstr>
      <vt:lpstr>Randomizasyonda amaçlananlar</vt:lpstr>
      <vt:lpstr>PowerPoint Sunusu</vt:lpstr>
      <vt:lpstr>PowerPoint Sunusu</vt:lpstr>
      <vt:lpstr>PowerPoint Sunusu</vt:lpstr>
      <vt:lpstr>Küme Randomizasyon</vt:lpstr>
      <vt:lpstr>           Örnek: Çalışma amacı: Vitamin A kullanımının çocuklarda mortaliteye etkisi   </vt:lpstr>
      <vt:lpstr>PowerPoint Sunusu</vt:lpstr>
      <vt:lpstr>Randomize klinik çalışmalar ETİK</vt:lpstr>
      <vt:lpstr>PowerPoint Sunusu</vt:lpstr>
      <vt:lpstr>PowerPoint Sunusu</vt:lpstr>
      <vt:lpstr>Körleme/Maskeleme</vt:lpstr>
      <vt:lpstr>2010 CONSORT Statement</vt:lpstr>
      <vt:lpstr>PowerPoint Sunusu</vt:lpstr>
      <vt:lpstr>Koruyucu Çalışmalar</vt:lpstr>
      <vt:lpstr>PowerPoint Sunusu</vt:lpstr>
      <vt:lpstr>PowerPoint Sunusu</vt:lpstr>
      <vt:lpstr> Tedaviye Yönelik Çalışmalar</vt:lpstr>
      <vt:lpstr>SYNTAX Randomized Trial</vt:lpstr>
      <vt:lpstr>PowerPoint Sunusu</vt:lpstr>
      <vt:lpstr>PowerPoint Sunusu</vt:lpstr>
      <vt:lpstr>PowerPoint Sunusu</vt:lpstr>
      <vt:lpstr>PowerPoint Sunusu</vt:lpstr>
      <vt:lpstr>PowerPoint Sunusu</vt:lpstr>
      <vt:lpstr>    Müdahale Araştırmalarında elde edilen Ölçütler     </vt:lpstr>
      <vt:lpstr>Müdahale Araştırmalarında elde edilen Ölçütler</vt:lpstr>
      <vt:lpstr>Uyumun değerlendirilmesi</vt:lpstr>
      <vt:lpstr>Uyumun değerlendirilmesi</vt:lpstr>
      <vt:lpstr> Müdahale araştırmalarında görülen sorunlar:</vt:lpstr>
      <vt:lpstr>PowerPoint Sunusu</vt:lpstr>
      <vt:lpstr>Sonlandırma Kuralları: </vt:lpstr>
      <vt:lpstr>The UK Neonatal ECMO Trial: a prospective randomized study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Bir tanı testinde sınır noktalarının testin sensitivite - spesifisitesine etkileri</vt:lpstr>
      <vt:lpstr>PowerPoint Sunusu</vt:lpstr>
      <vt:lpstr>PowerPoint Sunusu</vt:lpstr>
      <vt:lpstr>PowerPoint Sunusu</vt:lpstr>
      <vt:lpstr>PowerPoint Sunusu</vt:lpstr>
      <vt:lpstr>PowerPoint Sunusu</vt:lpstr>
      <vt:lpstr>SİSTEMATİK DERLEME  META-ANALİZ</vt:lpstr>
      <vt:lpstr>Metaanalizin fonksiyonları</vt:lpstr>
      <vt:lpstr>İŞLEM</vt:lpstr>
      <vt:lpstr>Metaanalizde sınırlamalar</vt:lpstr>
      <vt:lpstr>Metaanalizde Selection bias</vt:lpstr>
      <vt:lpstr>Hangi konu için hangi araştırma?</vt:lpstr>
      <vt:lpstr>PowerPoint Sunusu</vt:lpstr>
      <vt:lpstr>BİR İLİŞKİ BULUNDUĞUNDA:</vt:lpstr>
      <vt:lpstr>ARAŞTIRMALARDA TARAF TUTMA  (BIAS) / YANILGI / YANLILIK </vt:lpstr>
      <vt:lpstr> TARAF TUTMA/YANILGI (BIAS) TÜRLERİ  </vt:lpstr>
      <vt:lpstr> TARAF TUTMA/YANILGI (BIAS) TÜRLERİ  </vt:lpstr>
      <vt:lpstr> TARAF TUTMA/YANILGI (BIAS) TÜRLERİ  </vt:lpstr>
      <vt:lpstr> TARAF TUTMA/YANILGI (BIAS) TÜRLERİ  </vt:lpstr>
      <vt:lpstr> TARAF TUTMA/YANILGI (BIAS) TÜRLERİ  </vt:lpstr>
      <vt:lpstr>KARIŞTIRICI FAKTÖRLER (CONFOUNDING)</vt:lpstr>
      <vt:lpstr>PowerPoint Sunusu</vt:lpstr>
      <vt:lpstr>PowerPoint Sunusu</vt:lpstr>
      <vt:lpstr>PowerPoint Sunusu</vt:lpstr>
      <vt:lpstr>Örneklem</vt:lpstr>
      <vt:lpstr>Değişken (variable)</vt:lpstr>
      <vt:lpstr>Veri Türleri</vt:lpstr>
      <vt:lpstr>Veri Türleri</vt:lpstr>
      <vt:lpstr>Veri Türleri</vt:lpstr>
      <vt:lpstr>Tanımlayıcı İstatistik</vt:lpstr>
      <vt:lpstr>Tanımlayıcı İstatistik  merkezi eğilim ölçütleri</vt:lpstr>
      <vt:lpstr>Tanımlayıcı İstatistik merkezi  eğilim ölçütleri</vt:lpstr>
      <vt:lpstr>Tanımlayıcı İstatistik merkezi  eğilim ölçütleri</vt:lpstr>
      <vt:lpstr>Tanımlayıcı İstatistik merkezi  eğilim ölçütleri</vt:lpstr>
      <vt:lpstr>Tanımlayıcı İstatistik  yayılım ölçütleri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 ve Temel istatistiksel Yöntemlere Giriş</dc:title>
  <dc:creator>ayseerbayy</dc:creator>
  <cp:lastModifiedBy>dr_mehmetyalvac</cp:lastModifiedBy>
  <cp:revision>27</cp:revision>
  <dcterms:created xsi:type="dcterms:W3CDTF">2017-03-08T07:11:05Z</dcterms:created>
  <dcterms:modified xsi:type="dcterms:W3CDTF">2017-03-15T12:14:22Z</dcterms:modified>
</cp:coreProperties>
</file>