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 lvl="0">
      <a:defRPr lang="tr-T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" name="Google Shape;13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30581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1b5ad0ee2dfeb3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" name="Google Shape;16;g1b5ad0ee2dfeb3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18.02.2024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18.02.2024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TOTBİD </a:t>
            </a:r>
            <a:r>
              <a:rPr lang="tr-TR" alt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Deprem ve Afet Koordinasyon </a:t>
            </a:r>
            <a:r>
              <a:rPr lang="tr-TR" alt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Kurulu</a:t>
            </a:r>
            <a:br>
              <a:rPr lang="tr-TR" alt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(TODAK)</a:t>
            </a:r>
            <a:r>
              <a:rPr lang="tr-TR" alt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alt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body" idx="1"/>
          </p:nvPr>
        </p:nvSpPr>
        <p:spPr>
          <a:xfrm>
            <a:off x="465665" y="1738313"/>
            <a:ext cx="7958667" cy="1011236"/>
          </a:xfrm>
        </p:spPr>
        <p:txBody>
          <a:bodyPr>
            <a:normAutofit lnSpcReduction="10000"/>
          </a:bodyPr>
          <a:lstStyle/>
          <a:p>
            <a:pPr algn="ctr"/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Başkan: Dr. D. Ali </a:t>
            </a:r>
            <a:r>
              <a:rPr lang="tr-TR" alt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Öçgüder</a:t>
            </a:r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alt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alt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alt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Üyeler: </a:t>
            </a:r>
            <a:endParaRPr lang="tr-TR" alt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95825" y="2251075"/>
            <a:ext cx="4041775" cy="3951288"/>
          </a:xfrm>
        </p:spPr>
        <p:txBody>
          <a:bodyPr>
            <a:normAutofit lnSpcReduction="10000"/>
          </a:bodyPr>
          <a:lstStyle/>
          <a:p>
            <a:pPr marL="457200" lvl="1" indent="0">
              <a:lnSpc>
                <a:spcPct val="170000"/>
              </a:lnSpc>
              <a:buNone/>
            </a:pPr>
            <a:endParaRPr lang="tr-TR" alt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70000"/>
              </a:lnSpc>
              <a:buNone/>
            </a:pPr>
            <a:r>
              <a:rPr lang="tr-TR" alt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Emre Karadeniz </a:t>
            </a:r>
            <a:b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Murat Korkmaz (İSTANBUL)</a:t>
            </a:r>
            <a:b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alt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Güzelali</a:t>
            </a:r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Özdemir </a:t>
            </a:r>
            <a:b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Özhan Pazarcı </a:t>
            </a:r>
            <a:b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Abdülkadir Polat </a:t>
            </a:r>
          </a:p>
          <a:p>
            <a:pPr marL="457200" lvl="1" indent="0">
              <a:lnSpc>
                <a:spcPct val="170000"/>
              </a:lnSpc>
              <a:buNone/>
            </a:pPr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Murat Korkmaz (BOZOK</a:t>
            </a:r>
            <a:r>
              <a:rPr lang="tr-TR" alt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lnSpc>
                <a:spcPct val="170000"/>
              </a:lnSpc>
              <a:buNone/>
            </a:pPr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Ali </a:t>
            </a:r>
            <a:r>
              <a:rPr lang="tr-TR" alt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Erşen</a:t>
            </a:r>
            <a:r>
              <a:rPr lang="tr-TR" alt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0" lvl="1" indent="0">
              <a:lnSpc>
                <a:spcPct val="170000"/>
              </a:lnSpc>
              <a:buNone/>
            </a:pPr>
            <a:endParaRPr lang="tr-TR" alt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8" name="İçerik Yer Tutucusu 5"/>
          <p:cNvSpPr txBox="1">
            <a:spLocks/>
          </p:cNvSpPr>
          <p:nvPr/>
        </p:nvSpPr>
        <p:spPr>
          <a:xfrm>
            <a:off x="250824" y="2546349"/>
            <a:ext cx="4041775" cy="3951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lnSpc>
                <a:spcPct val="170000"/>
              </a:lnSpc>
              <a:buFont typeface="Arial" pitchFamily="34" charset="0"/>
              <a:buNone/>
            </a:pPr>
            <a:endParaRPr lang="tr-TR" alt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2" indent="0">
              <a:lnSpc>
                <a:spcPct val="170000"/>
              </a:lnSpc>
              <a:buNone/>
            </a:pPr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altLang="tr-TR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Nevres</a:t>
            </a:r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Hürriyet Aydoğan </a:t>
            </a:r>
            <a:b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Sefa Giray Batıbay </a:t>
            </a:r>
            <a:b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Kubilay </a:t>
            </a:r>
            <a:r>
              <a:rPr lang="tr-TR" altLang="tr-TR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Beng</a:t>
            </a:r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Ökkeş Bilal </a:t>
            </a:r>
            <a:b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Mustafa Gökhan Bilgili </a:t>
            </a:r>
            <a:b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Filiz Can </a:t>
            </a:r>
            <a:endParaRPr lang="tr-TR" altLang="tr-TR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2" indent="0">
              <a:lnSpc>
                <a:spcPct val="170000"/>
              </a:lnSpc>
              <a:buNone/>
            </a:pPr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Aydıner </a:t>
            </a:r>
            <a:r>
              <a:rPr lang="tr-TR" altLang="tr-TR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Kalacı</a:t>
            </a:r>
            <a: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altLang="tr-TR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35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İlk Değerlendirme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sz="2000" dirty="0"/>
              <a:t>Mümkün olduğunca erken ve geniş çaplı bir </a:t>
            </a:r>
            <a:r>
              <a:rPr lang="tr-TR" altLang="tr-TR" sz="2000" dirty="0" smtClean="0"/>
              <a:t>damar yolu </a:t>
            </a:r>
            <a:r>
              <a:rPr lang="tr-TR" altLang="tr-TR" sz="2000" dirty="0"/>
              <a:t>ile </a:t>
            </a:r>
            <a:r>
              <a:rPr lang="tr-TR" altLang="tr-TR" sz="2000" dirty="0" smtClean="0"/>
              <a:t>mayi verilmelidir</a:t>
            </a:r>
            <a:r>
              <a:rPr lang="tr-TR" altLang="tr-TR" sz="2000" dirty="0"/>
              <a:t>. </a:t>
            </a:r>
          </a:p>
          <a:p>
            <a:pPr algn="just"/>
            <a:r>
              <a:rPr lang="tr-TR" altLang="tr-TR" sz="2000" dirty="0"/>
              <a:t>Potasyum içeren solüsyonlardan ve yiyeceklerden kesinlikle kaçınılmalıdır.</a:t>
            </a:r>
          </a:p>
          <a:p>
            <a:pPr algn="just"/>
            <a:r>
              <a:rPr lang="tr-TR" altLang="tr-TR" sz="2000" dirty="0" smtClean="0"/>
              <a:t>İdeal </a:t>
            </a:r>
            <a:r>
              <a:rPr lang="tr-TR" altLang="tr-TR" sz="2000" dirty="0"/>
              <a:t>sıvı alkali içeren </a:t>
            </a:r>
            <a:r>
              <a:rPr lang="tr-TR" altLang="tr-TR" sz="2000" dirty="0" err="1"/>
              <a:t>NaCl</a:t>
            </a:r>
            <a:r>
              <a:rPr lang="tr-TR" altLang="tr-TR" sz="2000" dirty="0"/>
              <a:t> solüsyonlarıdır</a:t>
            </a:r>
            <a:r>
              <a:rPr lang="tr-TR" altLang="tr-TR" sz="2000" dirty="0" smtClean="0"/>
              <a:t>.</a:t>
            </a:r>
            <a:endParaRPr lang="tr-TR" altLang="tr-TR" sz="2000" dirty="0"/>
          </a:p>
        </p:txBody>
      </p:sp>
    </p:spTree>
    <p:extLst>
      <p:ext uri="{BB962C8B-B14F-4D97-AF65-F5344CB8AC3E}">
        <p14:creationId xmlns:p14="http://schemas.microsoft.com/office/powerpoint/2010/main" val="96626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Müdehale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sz="2000" dirty="0"/>
              <a:t>Acil cerrahi tedavi gerektirmeyen her türlü kırık, </a:t>
            </a:r>
            <a:r>
              <a:rPr lang="tr-TR" altLang="tr-TR" sz="2000" dirty="0" err="1"/>
              <a:t>atel</a:t>
            </a:r>
            <a:r>
              <a:rPr lang="tr-TR" altLang="tr-TR" sz="2000" dirty="0"/>
              <a:t> ya da alçıya alınmalıdır.</a:t>
            </a:r>
          </a:p>
          <a:p>
            <a:pPr algn="just"/>
            <a:r>
              <a:rPr lang="tr-TR" altLang="tr-TR" sz="2000" dirty="0" smtClean="0"/>
              <a:t>Bu iş için </a:t>
            </a:r>
            <a:r>
              <a:rPr lang="tr-TR" altLang="tr-TR" sz="2000" dirty="0"/>
              <a:t>ayrı bir </a:t>
            </a:r>
            <a:r>
              <a:rPr lang="tr-TR" altLang="tr-TR" sz="2000" dirty="0" smtClean="0"/>
              <a:t>ekip </a:t>
            </a:r>
            <a:r>
              <a:rPr lang="tr-TR" altLang="tr-TR" sz="2000" dirty="0" err="1" smtClean="0"/>
              <a:t>olmaldır</a:t>
            </a:r>
            <a:endParaRPr lang="tr-TR" altLang="tr-TR" sz="2000" dirty="0" smtClean="0"/>
          </a:p>
          <a:p>
            <a:pPr algn="just"/>
            <a:r>
              <a:rPr lang="tr-TR" altLang="tr-TR" sz="2000" dirty="0" smtClean="0"/>
              <a:t>Bu </a:t>
            </a:r>
            <a:r>
              <a:rPr lang="tr-TR" altLang="tr-TR" sz="2000" dirty="0"/>
              <a:t>hastalara </a:t>
            </a:r>
            <a:r>
              <a:rPr lang="tr-TR" altLang="tr-TR" sz="2000" dirty="0" smtClean="0"/>
              <a:t>afet </a:t>
            </a:r>
            <a:r>
              <a:rPr lang="tr-TR" altLang="tr-TR" sz="2000" dirty="0"/>
              <a:t>bölgesinde ideal ameliyat ortamı sağlamak mümkün olmadığından u</a:t>
            </a:r>
            <a:r>
              <a:rPr lang="tr-TR" altLang="tr-TR" sz="2000" dirty="0" smtClean="0"/>
              <a:t>ygun merkezlere </a:t>
            </a:r>
            <a:r>
              <a:rPr lang="tr-TR" altLang="tr-TR" sz="2000" dirty="0"/>
              <a:t>sevk edilmelidir.</a:t>
            </a:r>
          </a:p>
        </p:txBody>
      </p:sp>
    </p:spTree>
    <p:extLst>
      <p:ext uri="{BB962C8B-B14F-4D97-AF65-F5344CB8AC3E}">
        <p14:creationId xmlns:p14="http://schemas.microsoft.com/office/powerpoint/2010/main" val="107787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Müdehale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000" dirty="0"/>
              <a:t>Deprem yaralanmalarında kırıklar; yüksek enerjili travma, </a:t>
            </a:r>
            <a:r>
              <a:rPr lang="tr-TR" altLang="tr-TR" sz="2000" dirty="0" err="1"/>
              <a:t>Kontamine</a:t>
            </a:r>
            <a:r>
              <a:rPr lang="tr-TR" altLang="tr-TR" sz="2000" dirty="0"/>
              <a:t> çevre, enkaz altında uzun süre kalma ve tedavi başlangıcındaki gecikme nedeniyle daha da kötüleşebilir.</a:t>
            </a:r>
          </a:p>
          <a:p>
            <a:r>
              <a:rPr lang="tr-TR" altLang="tr-TR" sz="2000" dirty="0" smtClean="0"/>
              <a:t>Enkaz </a:t>
            </a:r>
            <a:r>
              <a:rPr lang="tr-TR" altLang="tr-TR" sz="2000" dirty="0"/>
              <a:t>altında kalarak oluşan kırıklar </a:t>
            </a:r>
            <a:r>
              <a:rPr lang="tr-TR" altLang="tr-TR" sz="2000" dirty="0" err="1" smtClean="0"/>
              <a:t>kontamine</a:t>
            </a:r>
            <a:r>
              <a:rPr lang="tr-TR" altLang="tr-TR" sz="2000" dirty="0" smtClean="0"/>
              <a:t> açık </a:t>
            </a:r>
            <a:r>
              <a:rPr lang="tr-TR" altLang="tr-TR" sz="2000" dirty="0"/>
              <a:t>kırık kabul edilmelidir.</a:t>
            </a:r>
          </a:p>
          <a:p>
            <a:r>
              <a:rPr lang="tr-TR" altLang="tr-TR" sz="2000" dirty="0" smtClean="0"/>
              <a:t>Tedavisi </a:t>
            </a:r>
            <a:r>
              <a:rPr lang="tr-TR" altLang="tr-TR" sz="2000" dirty="0" err="1" smtClean="0"/>
              <a:t>bunagöre</a:t>
            </a:r>
            <a:r>
              <a:rPr lang="tr-TR" altLang="tr-TR" sz="2000" dirty="0" smtClean="0"/>
              <a:t> planlanmalıdır </a:t>
            </a:r>
            <a:r>
              <a:rPr lang="tr-TR" altLang="tr-TR" sz="2000" dirty="0"/>
              <a:t>(</a:t>
            </a:r>
            <a:r>
              <a:rPr lang="tr-TR" altLang="tr-TR" sz="2000" dirty="0" err="1"/>
              <a:t>antibiyoterapi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debridman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irigasyon</a:t>
            </a:r>
            <a:r>
              <a:rPr lang="tr-TR" altLang="tr-TR" sz="2000" dirty="0"/>
              <a:t> ve </a:t>
            </a:r>
            <a:r>
              <a:rPr lang="tr-TR" altLang="tr-TR" sz="2000" dirty="0" err="1"/>
              <a:t>tetanoz</a:t>
            </a:r>
            <a:r>
              <a:rPr lang="tr-TR" altLang="tr-TR" sz="2000" dirty="0"/>
              <a:t> </a:t>
            </a:r>
            <a:r>
              <a:rPr lang="tr-TR" altLang="tr-TR" sz="2000" dirty="0" err="1"/>
              <a:t>profilaksisi</a:t>
            </a:r>
            <a:r>
              <a:rPr lang="tr-TR" altLang="tr-TR" sz="2000" dirty="0"/>
              <a:t>) yapılmalıdır</a:t>
            </a:r>
            <a:r>
              <a:rPr lang="tr-TR" altLang="tr-TR" sz="2000" dirty="0" smtClean="0"/>
              <a:t>.</a:t>
            </a:r>
          </a:p>
          <a:p>
            <a:r>
              <a:rPr lang="tr-TR" altLang="tr-TR" sz="2000" dirty="0" err="1" smtClean="0"/>
              <a:t>Aminoglikozid</a:t>
            </a:r>
            <a:r>
              <a:rPr lang="tr-TR" altLang="tr-TR" sz="2000" dirty="0" smtClean="0"/>
              <a:t> gibi </a:t>
            </a:r>
            <a:r>
              <a:rPr lang="tr-TR" altLang="tr-TR" sz="2000" dirty="0" err="1" smtClean="0"/>
              <a:t>nefrotoksik</a:t>
            </a:r>
            <a:r>
              <a:rPr lang="tr-TR" altLang="tr-TR" sz="2000" dirty="0" smtClean="0"/>
              <a:t> ilaçlar verilmemelidir.</a:t>
            </a:r>
            <a:endParaRPr lang="tr-TR" alt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251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Eksternal</a:t>
            </a:r>
            <a:r>
              <a:rPr lang="tr-TR" dirty="0" smtClean="0"/>
              <a:t> </a:t>
            </a:r>
            <a:r>
              <a:rPr lang="tr-TR" dirty="0" err="1" smtClean="0"/>
              <a:t>Fiksasyon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sz="2000" dirty="0"/>
              <a:t>Geniş yumuşak doku hasarı ve aşırı </a:t>
            </a:r>
            <a:r>
              <a:rPr lang="tr-TR" altLang="tr-TR" sz="2000" dirty="0" err="1"/>
              <a:t>kontaminasyonun</a:t>
            </a:r>
            <a:r>
              <a:rPr lang="tr-TR" altLang="tr-TR" sz="2000" dirty="0"/>
              <a:t> eşlik ettiği kemik yaralanmalarında geçici veya kalıcı olarak kullanılabilirler. </a:t>
            </a:r>
          </a:p>
          <a:p>
            <a:pPr marL="0" indent="0" algn="just">
              <a:buNone/>
            </a:pPr>
            <a:endParaRPr lang="tr-TR" altLang="tr-TR" sz="2000" dirty="0"/>
          </a:p>
          <a:p>
            <a:pPr algn="just"/>
            <a:r>
              <a:rPr lang="tr-TR" altLang="tr-TR" sz="2000" dirty="0" smtClean="0"/>
              <a:t>Hızlı uygulanması </a:t>
            </a:r>
            <a:r>
              <a:rPr lang="tr-TR" altLang="tr-TR" sz="2000" dirty="0"/>
              <a:t>ve </a:t>
            </a:r>
            <a:r>
              <a:rPr lang="tr-TR" altLang="tr-TR" sz="2000" dirty="0" err="1"/>
              <a:t>hemodinamiği</a:t>
            </a:r>
            <a:r>
              <a:rPr lang="tr-TR" altLang="tr-TR" sz="2000" dirty="0"/>
              <a:t> bozmaması açısından avantajlıdır.</a:t>
            </a:r>
          </a:p>
        </p:txBody>
      </p:sp>
    </p:spTree>
    <p:extLst>
      <p:ext uri="{BB962C8B-B14F-4D97-AF65-F5344CB8AC3E}">
        <p14:creationId xmlns:p14="http://schemas.microsoft.com/office/powerpoint/2010/main" val="404281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İnternal</a:t>
            </a:r>
            <a:r>
              <a:rPr lang="tr-TR" dirty="0" smtClean="0"/>
              <a:t> </a:t>
            </a:r>
            <a:r>
              <a:rPr lang="tr-TR" dirty="0" err="1" smtClean="0"/>
              <a:t>Fiksasyon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altLang="tr-TR" sz="2400" dirty="0" err="1"/>
              <a:t>İnternal</a:t>
            </a:r>
            <a:r>
              <a:rPr lang="tr-TR" altLang="tr-TR" sz="2400" dirty="0"/>
              <a:t> </a:t>
            </a:r>
            <a:r>
              <a:rPr lang="tr-TR" altLang="tr-TR" sz="2400" dirty="0" err="1"/>
              <a:t>fiksasyon</a:t>
            </a:r>
            <a:r>
              <a:rPr lang="tr-TR" altLang="tr-TR" sz="2400" dirty="0"/>
              <a:t> için acele edilmemelidir</a:t>
            </a:r>
          </a:p>
          <a:p>
            <a:r>
              <a:rPr lang="tr-TR" altLang="tr-TR" sz="2400" dirty="0"/>
              <a:t>Uygun merkezlere hastanın sevki yapılmalıdır. </a:t>
            </a:r>
          </a:p>
          <a:p>
            <a:r>
              <a:rPr lang="tr-TR" altLang="tr-TR" sz="2400" dirty="0" smtClean="0"/>
              <a:t>Kalıcı cerrahi</a:t>
            </a:r>
            <a:r>
              <a:rPr lang="tr-TR" altLang="tr-TR" sz="2400" dirty="0"/>
              <a:t> </a:t>
            </a:r>
            <a:r>
              <a:rPr lang="tr-TR" altLang="tr-TR" sz="2400" dirty="0" smtClean="0"/>
              <a:t>uygun cerrahi ortam sağlanan merkezlerde yapılmalıdır.</a:t>
            </a:r>
          </a:p>
          <a:p>
            <a:pPr lvl="1"/>
            <a:r>
              <a:rPr lang="tr-TR" altLang="tr-TR" sz="2000" dirty="0"/>
              <a:t>A</a:t>
            </a:r>
            <a:r>
              <a:rPr lang="tr-TR" altLang="tr-TR" sz="2000" dirty="0" smtClean="0"/>
              <a:t>ntibiyotik </a:t>
            </a:r>
            <a:r>
              <a:rPr lang="tr-TR" altLang="tr-TR" sz="2000" dirty="0" err="1" smtClean="0"/>
              <a:t>profilaksisi</a:t>
            </a:r>
            <a:r>
              <a:rPr lang="tr-TR" altLang="tr-TR" sz="2000" dirty="0" smtClean="0"/>
              <a:t>, </a:t>
            </a:r>
          </a:p>
          <a:p>
            <a:pPr lvl="1"/>
            <a:r>
              <a:rPr lang="tr-TR" altLang="tr-TR" sz="2000" dirty="0" smtClean="0"/>
              <a:t>Açık </a:t>
            </a:r>
            <a:r>
              <a:rPr lang="tr-TR" altLang="tr-TR" sz="2000" dirty="0"/>
              <a:t>yara yeri steril olarak kapatılmalı,  </a:t>
            </a:r>
            <a:endParaRPr lang="tr-TR" altLang="tr-TR" sz="2000" dirty="0" smtClean="0"/>
          </a:p>
          <a:p>
            <a:pPr lvl="1"/>
            <a:r>
              <a:rPr lang="tr-TR" altLang="tr-TR" sz="2000" dirty="0" smtClean="0"/>
              <a:t>Kırık </a:t>
            </a:r>
            <a:r>
              <a:rPr lang="tr-TR" altLang="tr-TR" sz="2000" dirty="0" err="1"/>
              <a:t>ekstremite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atellenmeli</a:t>
            </a:r>
            <a:r>
              <a:rPr lang="tr-TR" altLang="tr-TR" sz="2000" dirty="0"/>
              <a:t>, </a:t>
            </a:r>
            <a:endParaRPr lang="tr-TR" altLang="tr-TR" sz="2000" dirty="0" smtClean="0"/>
          </a:p>
          <a:p>
            <a:pPr lvl="1"/>
            <a:r>
              <a:rPr lang="tr-TR" altLang="tr-TR" sz="2000" dirty="0" smtClean="0"/>
              <a:t>Ameliyathanede </a:t>
            </a:r>
            <a:r>
              <a:rPr lang="tr-TR" altLang="tr-TR" sz="2000" dirty="0"/>
              <a:t>iyi bir </a:t>
            </a:r>
            <a:r>
              <a:rPr lang="tr-TR" altLang="tr-TR" sz="2000" dirty="0" smtClean="0"/>
              <a:t>yıkama </a:t>
            </a:r>
            <a:r>
              <a:rPr lang="tr-TR" altLang="tr-TR" sz="2000" dirty="0" err="1" smtClean="0"/>
              <a:t>debridman</a:t>
            </a:r>
            <a:r>
              <a:rPr lang="tr-TR" altLang="tr-TR" sz="2000" dirty="0" smtClean="0"/>
              <a:t> </a:t>
            </a:r>
            <a:r>
              <a:rPr lang="tr-TR" altLang="tr-TR" sz="2000" dirty="0"/>
              <a:t>uygulandığından emin </a:t>
            </a:r>
            <a:r>
              <a:rPr lang="tr-TR" altLang="tr-TR" sz="2000" dirty="0" smtClean="0"/>
              <a:t>olunmalıdır </a:t>
            </a:r>
          </a:p>
          <a:p>
            <a:r>
              <a:rPr lang="tr-TR" altLang="tr-TR" sz="2400" dirty="0" smtClean="0"/>
              <a:t>Tüm </a:t>
            </a:r>
            <a:r>
              <a:rPr lang="tr-TR" altLang="tr-TR" sz="2400" dirty="0"/>
              <a:t>bunların deprem gibi bir afet ortamında </a:t>
            </a:r>
            <a:r>
              <a:rPr lang="tr-TR" altLang="tr-TR" sz="2400" dirty="0" smtClean="0"/>
              <a:t>optimal </a:t>
            </a:r>
            <a:r>
              <a:rPr lang="tr-TR" altLang="tr-TR" sz="2400" dirty="0"/>
              <a:t>olarak uygulanması zordur</a:t>
            </a:r>
            <a:r>
              <a:rPr lang="tr-TR" altLang="tr-TR" sz="2400" dirty="0" smtClean="0"/>
              <a:t>.</a:t>
            </a: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278064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Amputasyon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2400" dirty="0" smtClean="0"/>
              <a:t>Artmış hasta </a:t>
            </a:r>
            <a:r>
              <a:rPr lang="tr-TR" sz="2400" dirty="0"/>
              <a:t>yükü ve içinde bulunulan psikolojik durum nedeniyle </a:t>
            </a:r>
            <a:r>
              <a:rPr lang="tr-TR" sz="2400" dirty="0" err="1"/>
              <a:t>ampütasyonkarar</a:t>
            </a:r>
            <a:r>
              <a:rPr lang="tr-TR" sz="2400" dirty="0"/>
              <a:t> verirken aceleci davranıştan kaçınılmalıdır. </a:t>
            </a:r>
            <a:endParaRPr lang="tr-TR" sz="2400" dirty="0" smtClean="0"/>
          </a:p>
          <a:p>
            <a:pPr lvl="1">
              <a:defRPr/>
            </a:pPr>
            <a:r>
              <a:rPr lang="tr-TR" sz="2000" dirty="0" smtClean="0"/>
              <a:t>Kurtarılamayacak </a:t>
            </a:r>
            <a:r>
              <a:rPr lang="tr-TR" sz="2000" dirty="0"/>
              <a:t>derecede ezilmiş </a:t>
            </a:r>
            <a:r>
              <a:rPr lang="tr-TR" sz="2000" dirty="0" err="1" smtClean="0"/>
              <a:t>ekstremitelerde</a:t>
            </a:r>
            <a:endParaRPr lang="tr-TR" sz="2000" dirty="0"/>
          </a:p>
          <a:p>
            <a:pPr lvl="1">
              <a:defRPr/>
            </a:pPr>
            <a:r>
              <a:rPr lang="tr-TR" sz="2400" dirty="0" err="1"/>
              <a:t>Ekstremiteden</a:t>
            </a:r>
            <a:r>
              <a:rPr lang="tr-TR" sz="2400" dirty="0"/>
              <a:t> kaynaklanan </a:t>
            </a:r>
            <a:r>
              <a:rPr lang="tr-TR" sz="2400" dirty="0" smtClean="0"/>
              <a:t>enfeksiyon</a:t>
            </a:r>
            <a:r>
              <a:rPr lang="tr-TR" sz="2400" dirty="0"/>
              <a:t> </a:t>
            </a:r>
            <a:r>
              <a:rPr lang="tr-TR" sz="2400" dirty="0" smtClean="0"/>
              <a:t>ve </a:t>
            </a:r>
            <a:r>
              <a:rPr lang="tr-TR" sz="2400" dirty="0" err="1" smtClean="0"/>
              <a:t>sepsiste</a:t>
            </a:r>
            <a:endParaRPr lang="tr-TR" sz="2400" dirty="0"/>
          </a:p>
          <a:p>
            <a:pPr lvl="1">
              <a:defRPr/>
            </a:pPr>
            <a:r>
              <a:rPr lang="tr-TR" sz="2400" dirty="0"/>
              <a:t>Tamir edilemez damar hasarı</a:t>
            </a:r>
            <a:r>
              <a:rPr lang="tr-TR" sz="2400" dirty="0" smtClean="0"/>
              <a:t>, durumlarında hastanın hayatını kurtarmak için </a:t>
            </a:r>
            <a:r>
              <a:rPr lang="tr-TR" sz="2400" dirty="0" err="1" smtClean="0"/>
              <a:t>amputasyon</a:t>
            </a:r>
            <a:r>
              <a:rPr lang="tr-TR" sz="2400" dirty="0" smtClean="0"/>
              <a:t> tercih edilmelidir. </a:t>
            </a:r>
            <a:endParaRPr lang="tr-TR" sz="2400" dirty="0"/>
          </a:p>
          <a:p>
            <a:pPr>
              <a:defRPr/>
            </a:pPr>
            <a:r>
              <a:rPr lang="tr-TR" sz="2400" dirty="0" smtClean="0"/>
              <a:t>Hayatını </a:t>
            </a:r>
            <a:r>
              <a:rPr lang="tr-TR" sz="2400" dirty="0"/>
              <a:t>kurtarmak ve </a:t>
            </a:r>
            <a:r>
              <a:rPr lang="tr-TR" sz="2400" dirty="0" err="1"/>
              <a:t>ekstremitelerin</a:t>
            </a:r>
            <a:r>
              <a:rPr lang="tr-TR" sz="2400" dirty="0"/>
              <a:t> fonksiyonlarını korumak amacıyla </a:t>
            </a:r>
            <a:r>
              <a:rPr lang="tr-TR" sz="2400" dirty="0" err="1"/>
              <a:t>amputasyon</a:t>
            </a:r>
            <a:r>
              <a:rPr lang="tr-TR" sz="2400" dirty="0"/>
              <a:t> yapılmalı ancak,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53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Kompartman</a:t>
            </a:r>
            <a:r>
              <a:rPr lang="tr-TR" dirty="0" smtClean="0"/>
              <a:t> sendromu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000" dirty="0" err="1"/>
              <a:t>Kompartman</a:t>
            </a:r>
            <a:r>
              <a:rPr lang="tr-TR" altLang="tr-TR" sz="2000" dirty="0"/>
              <a:t> sendromu olan hastalara öncelik verilmelidir.</a:t>
            </a:r>
          </a:p>
          <a:p>
            <a:r>
              <a:rPr lang="tr-TR" altLang="tr-TR" sz="2000" dirty="0" err="1"/>
              <a:t>Kompartman</a:t>
            </a:r>
            <a:r>
              <a:rPr lang="tr-TR" altLang="tr-TR" sz="2000" dirty="0"/>
              <a:t> sendromu şiddetli ezilme durumunda sadece bir saat sonra </a:t>
            </a:r>
            <a:r>
              <a:rPr lang="tr-TR" altLang="tr-TR" sz="2000" dirty="0" smtClean="0"/>
              <a:t>bile gelişebilir</a:t>
            </a:r>
            <a:r>
              <a:rPr lang="tr-TR" altLang="tr-TR" sz="2000" dirty="0"/>
              <a:t>, </a:t>
            </a:r>
          </a:p>
          <a:p>
            <a:r>
              <a:rPr lang="tr-TR" altLang="tr-TR" sz="2000" dirty="0"/>
              <a:t>Ancak sistemik belirtilerin ortaya çıkması için genellikle dört ile altı saat kompresyon gerektirir. (Kırık olmasa bile)</a:t>
            </a:r>
          </a:p>
          <a:p>
            <a:r>
              <a:rPr lang="tr-TR" altLang="tr-TR" sz="2000" dirty="0"/>
              <a:t>Şüpheli durumda mutlaka </a:t>
            </a:r>
            <a:r>
              <a:rPr lang="tr-TR" altLang="tr-TR" sz="2000" dirty="0" err="1"/>
              <a:t>fasyotomi</a:t>
            </a:r>
            <a:r>
              <a:rPr lang="tr-TR" altLang="tr-TR" sz="2000" dirty="0"/>
              <a:t> yapılmalıdır.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453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Servis Bakımı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altLang="tr-TR" dirty="0" smtClean="0"/>
              <a:t>Servis </a:t>
            </a:r>
            <a:r>
              <a:rPr lang="tr-TR" altLang="tr-TR" dirty="0" err="1" smtClean="0"/>
              <a:t>vizitleri</a:t>
            </a:r>
            <a:r>
              <a:rPr lang="tr-TR" altLang="tr-TR" dirty="0" smtClean="0"/>
              <a:t> imkan varsa </a:t>
            </a:r>
            <a:r>
              <a:rPr lang="tr-TR" altLang="tr-TR" dirty="0" err="1" smtClean="0"/>
              <a:t>multidsipliner</a:t>
            </a:r>
            <a:r>
              <a:rPr lang="tr-TR" altLang="tr-TR" dirty="0" smtClean="0"/>
              <a:t> olarak </a:t>
            </a:r>
            <a:r>
              <a:rPr lang="tr-TR" altLang="tr-TR" dirty="0"/>
              <a:t>yapılmalıdır.</a:t>
            </a:r>
          </a:p>
          <a:p>
            <a:pPr algn="just"/>
            <a:r>
              <a:rPr lang="tr-TR" altLang="tr-TR" dirty="0"/>
              <a:t>Hasta klinikte </a:t>
            </a:r>
            <a:r>
              <a:rPr lang="tr-TR" altLang="tr-TR" dirty="0" err="1"/>
              <a:t>preoperatif</a:t>
            </a:r>
            <a:r>
              <a:rPr lang="tr-TR" altLang="tr-TR" dirty="0"/>
              <a:t> ve </a:t>
            </a:r>
            <a:r>
              <a:rPr lang="tr-TR" altLang="tr-TR" dirty="0" err="1"/>
              <a:t>postoperatif</a:t>
            </a:r>
            <a:r>
              <a:rPr lang="tr-TR" altLang="tr-TR" dirty="0"/>
              <a:t> dönemlerde gerektiğinde </a:t>
            </a:r>
            <a:r>
              <a:rPr lang="tr-TR" altLang="tr-TR" dirty="0" err="1"/>
              <a:t>Nefroloji</a:t>
            </a:r>
            <a:r>
              <a:rPr lang="tr-TR" altLang="tr-TR" dirty="0"/>
              <a:t> ve Plastik Cerrahi uzmanı ile değerlendirilmelidir.</a:t>
            </a:r>
          </a:p>
          <a:p>
            <a:pPr algn="just"/>
            <a:r>
              <a:rPr lang="tr-TR" altLang="tr-TR" dirty="0"/>
              <a:t>Erken dönem </a:t>
            </a:r>
            <a:r>
              <a:rPr lang="tr-TR" altLang="tr-TR" dirty="0" smtClean="0"/>
              <a:t>eklem hareketi ve kas gücü kaybının önüne geçmek için tüm </a:t>
            </a:r>
            <a:r>
              <a:rPr lang="tr-TR" altLang="tr-TR" dirty="0"/>
              <a:t>hastalardan Fizik Tedavi ve Rehabilitasyon </a:t>
            </a:r>
            <a:r>
              <a:rPr lang="tr-TR" altLang="tr-TR" dirty="0" smtClean="0"/>
              <a:t>görüşü alınmalıdır. 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406404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Debritman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Debritmanlarda</a:t>
            </a:r>
            <a:r>
              <a:rPr lang="tr-TR" dirty="0" smtClean="0"/>
              <a:t> </a:t>
            </a:r>
            <a:r>
              <a:rPr lang="tr-TR" dirty="0" err="1" smtClean="0"/>
              <a:t>nörovaskuler</a:t>
            </a:r>
            <a:r>
              <a:rPr lang="tr-TR" dirty="0" smtClean="0"/>
              <a:t> yapılara dikkat edilmelidir</a:t>
            </a:r>
          </a:p>
          <a:p>
            <a:r>
              <a:rPr lang="tr-TR" dirty="0" smtClean="0"/>
              <a:t>Kanama varlığı canlılık açısından yeterli değildir.</a:t>
            </a:r>
          </a:p>
          <a:p>
            <a:r>
              <a:rPr lang="tr-TR" dirty="0" smtClean="0"/>
              <a:t>Kas canlılığı </a:t>
            </a:r>
            <a:r>
              <a:rPr lang="tr-TR" dirty="0" err="1" smtClean="0"/>
              <a:t>koter</a:t>
            </a:r>
            <a:r>
              <a:rPr lang="tr-TR" dirty="0" smtClean="0"/>
              <a:t> yardımı ile </a:t>
            </a:r>
            <a:r>
              <a:rPr lang="tr-TR" dirty="0" err="1" smtClean="0"/>
              <a:t>konraksiyona</a:t>
            </a:r>
            <a:r>
              <a:rPr lang="tr-TR" dirty="0" smtClean="0"/>
              <a:t> bakılarak karar </a:t>
            </a:r>
            <a:r>
              <a:rPr lang="tr-TR" dirty="0" err="1" smtClean="0"/>
              <a:t>verılmelıdır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Vac</a:t>
            </a:r>
            <a:r>
              <a:rPr lang="tr-TR" dirty="0" smtClean="0"/>
              <a:t> pansumanı </a:t>
            </a:r>
            <a:r>
              <a:rPr lang="tr-TR" dirty="0" err="1" smtClean="0"/>
              <a:t>kullanmakan</a:t>
            </a:r>
            <a:r>
              <a:rPr lang="tr-TR" dirty="0" smtClean="0"/>
              <a:t> </a:t>
            </a:r>
            <a:r>
              <a:rPr lang="tr-TR" dirty="0" err="1" smtClean="0"/>
              <a:t>çekınmeyın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383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Fasyotomi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Pasif hareket </a:t>
            </a:r>
            <a:r>
              <a:rPr lang="tr-TR" dirty="0" err="1" smtClean="0"/>
              <a:t>muaynesinde</a:t>
            </a:r>
            <a:r>
              <a:rPr lang="tr-TR" dirty="0" smtClean="0"/>
              <a:t> ağrı </a:t>
            </a:r>
            <a:r>
              <a:rPr lang="tr-TR" dirty="0" err="1" smtClean="0"/>
              <a:t>kompartman</a:t>
            </a:r>
            <a:r>
              <a:rPr lang="tr-TR" dirty="0" smtClean="0"/>
              <a:t> sendromu açısından uyarıcıdır</a:t>
            </a:r>
          </a:p>
          <a:p>
            <a:r>
              <a:rPr lang="tr-TR" dirty="0" smtClean="0"/>
              <a:t>Gecikmiş </a:t>
            </a:r>
            <a:r>
              <a:rPr lang="tr-TR" dirty="0" err="1" smtClean="0"/>
              <a:t>fasyotomı</a:t>
            </a:r>
            <a:r>
              <a:rPr lang="tr-TR" dirty="0" smtClean="0"/>
              <a:t> yapılmamalıdır</a:t>
            </a:r>
          </a:p>
          <a:p>
            <a:r>
              <a:rPr lang="tr-TR" dirty="0" err="1" smtClean="0"/>
              <a:t>Fasyotomı</a:t>
            </a:r>
            <a:r>
              <a:rPr lang="tr-TR" dirty="0" smtClean="0"/>
              <a:t> </a:t>
            </a:r>
            <a:r>
              <a:rPr lang="tr-TR" dirty="0" err="1" smtClean="0"/>
              <a:t>mumkun</a:t>
            </a:r>
            <a:r>
              <a:rPr lang="tr-TR" dirty="0" smtClean="0"/>
              <a:t> olduğunca </a:t>
            </a:r>
            <a:r>
              <a:rPr lang="tr-TR" dirty="0" err="1" smtClean="0"/>
              <a:t>optımal</a:t>
            </a:r>
            <a:r>
              <a:rPr lang="tr-TR" dirty="0" smtClean="0"/>
              <a:t> </a:t>
            </a:r>
            <a:r>
              <a:rPr lang="tr-TR" dirty="0" err="1" smtClean="0"/>
              <a:t>kosullarda</a:t>
            </a:r>
            <a:r>
              <a:rPr lang="tr-TR" dirty="0" smtClean="0"/>
              <a:t> yapılmalıdır</a:t>
            </a:r>
          </a:p>
          <a:p>
            <a:r>
              <a:rPr lang="tr-TR" dirty="0" err="1" smtClean="0"/>
              <a:t>Fasyotomı</a:t>
            </a:r>
            <a:r>
              <a:rPr lang="tr-TR" dirty="0" smtClean="0"/>
              <a:t> </a:t>
            </a:r>
            <a:r>
              <a:rPr lang="tr-TR" dirty="0" err="1" smtClean="0"/>
              <a:t>ıhtıyacı</a:t>
            </a:r>
            <a:r>
              <a:rPr lang="tr-TR" dirty="0" smtClean="0"/>
              <a:t> olan hastanın </a:t>
            </a:r>
            <a:r>
              <a:rPr lang="tr-TR" dirty="0" err="1" smtClean="0"/>
              <a:t>öncesınde</a:t>
            </a:r>
            <a:r>
              <a:rPr lang="tr-TR" dirty="0" smtClean="0"/>
              <a:t> böbrek </a:t>
            </a:r>
            <a:r>
              <a:rPr lang="tr-TR" dirty="0" err="1" smtClean="0"/>
              <a:t>fonksıyonları</a:t>
            </a:r>
            <a:r>
              <a:rPr lang="tr-TR" dirty="0" smtClean="0"/>
              <a:t> </a:t>
            </a:r>
            <a:r>
              <a:rPr lang="tr-TR" dirty="0" err="1" smtClean="0"/>
              <a:t>gözetılmelıdır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34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000" dirty="0">
                <a:cs typeface="Times New Roman" pitchFamily="18" charset="0"/>
              </a:rPr>
              <a:t>Depremler aniden ve uyarı vermeden meydana gelir. </a:t>
            </a:r>
          </a:p>
          <a:p>
            <a:r>
              <a:rPr lang="tr-TR" altLang="tr-TR" sz="2000" dirty="0">
                <a:cs typeface="Times New Roman" pitchFamily="18" charset="0"/>
              </a:rPr>
              <a:t>Deprem, yer kabuğundaki bir fay hattı boyunca tektonik plakalar arasındaki hareketin neden olduğu şiddetli ve ani bir yer sarsıntısıdır.</a:t>
            </a:r>
          </a:p>
          <a:p>
            <a:r>
              <a:rPr lang="tr-TR" altLang="tr-TR" sz="2000" dirty="0">
                <a:cs typeface="Times New Roman" pitchFamily="18" charset="0"/>
              </a:rPr>
              <a:t>Depremler: </a:t>
            </a:r>
          </a:p>
          <a:p>
            <a:pPr lvl="1"/>
            <a:r>
              <a:rPr lang="tr-TR" altLang="tr-TR" sz="1700" dirty="0" smtClean="0">
                <a:cs typeface="Times New Roman" pitchFamily="18" charset="0"/>
              </a:rPr>
              <a:t>Yerin Sarsılmasına, </a:t>
            </a:r>
          </a:p>
          <a:p>
            <a:pPr lvl="1"/>
            <a:r>
              <a:rPr lang="tr-TR" altLang="tr-TR" sz="1700" dirty="0" smtClean="0">
                <a:cs typeface="Times New Roman" pitchFamily="18" charset="0"/>
              </a:rPr>
              <a:t>Toprağın Sıvılaşmasına, </a:t>
            </a:r>
          </a:p>
          <a:p>
            <a:pPr lvl="1"/>
            <a:r>
              <a:rPr lang="tr-TR" altLang="tr-TR" sz="1700" dirty="0" smtClean="0">
                <a:cs typeface="Times New Roman" pitchFamily="18" charset="0"/>
              </a:rPr>
              <a:t>Toprak Kaymalarına, </a:t>
            </a:r>
          </a:p>
          <a:p>
            <a:pPr lvl="1"/>
            <a:r>
              <a:rPr lang="tr-TR" altLang="tr-TR" sz="1700" dirty="0" smtClean="0">
                <a:cs typeface="Times New Roman" pitchFamily="18" charset="0"/>
              </a:rPr>
              <a:t>Çatlaklara, </a:t>
            </a:r>
          </a:p>
          <a:p>
            <a:pPr lvl="1"/>
            <a:r>
              <a:rPr lang="tr-TR" altLang="tr-TR" sz="1700" dirty="0" smtClean="0">
                <a:cs typeface="Times New Roman" pitchFamily="18" charset="0"/>
              </a:rPr>
              <a:t>Çığlara, </a:t>
            </a:r>
          </a:p>
          <a:p>
            <a:pPr lvl="1"/>
            <a:r>
              <a:rPr lang="tr-TR" altLang="tr-TR" sz="1700" dirty="0" smtClean="0">
                <a:cs typeface="Times New Roman" pitchFamily="18" charset="0"/>
              </a:rPr>
              <a:t>Yangınlara </a:t>
            </a:r>
          </a:p>
          <a:p>
            <a:pPr lvl="1"/>
            <a:r>
              <a:rPr lang="tr-TR" altLang="tr-TR" sz="1700" dirty="0" smtClean="0">
                <a:cs typeface="Times New Roman" pitchFamily="18" charset="0"/>
              </a:rPr>
              <a:t>Ve </a:t>
            </a:r>
            <a:r>
              <a:rPr lang="tr-TR" altLang="tr-TR" sz="1700" dirty="0" err="1" smtClean="0">
                <a:cs typeface="Times New Roman" pitchFamily="18" charset="0"/>
              </a:rPr>
              <a:t>Tsunamilere</a:t>
            </a:r>
            <a:r>
              <a:rPr lang="tr-TR" altLang="tr-TR" sz="1700" dirty="0" smtClean="0">
                <a:cs typeface="Times New Roman" pitchFamily="18" charset="0"/>
              </a:rPr>
              <a:t> Yol Açabilir. </a:t>
            </a:r>
            <a:endParaRPr lang="tr-TR" altLang="tr-TR" sz="17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05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Ezilme Sendromu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İV sıvı </a:t>
            </a:r>
            <a:r>
              <a:rPr lang="tr-TR" dirty="0" err="1" smtClean="0"/>
              <a:t>resplasman</a:t>
            </a:r>
            <a:r>
              <a:rPr lang="tr-TR" dirty="0" smtClean="0"/>
              <a:t> tedavisi önemlidir</a:t>
            </a:r>
          </a:p>
          <a:p>
            <a:r>
              <a:rPr lang="tr-TR" dirty="0" smtClean="0"/>
              <a:t>En uygun sıvı </a:t>
            </a:r>
            <a:r>
              <a:rPr lang="tr-TR" dirty="0" err="1" smtClean="0"/>
              <a:t>salindir</a:t>
            </a:r>
            <a:r>
              <a:rPr lang="tr-TR" dirty="0" smtClean="0"/>
              <a:t> (%0,9 </a:t>
            </a:r>
            <a:r>
              <a:rPr lang="tr-TR" dirty="0" err="1" smtClean="0"/>
              <a:t>NaCI</a:t>
            </a:r>
            <a:r>
              <a:rPr lang="tr-TR" dirty="0" smtClean="0"/>
              <a:t>)</a:t>
            </a:r>
          </a:p>
          <a:p>
            <a:r>
              <a:rPr lang="tr-TR" dirty="0" smtClean="0"/>
              <a:t>Potasyum içeren </a:t>
            </a:r>
            <a:r>
              <a:rPr lang="tr-TR" dirty="0" err="1" smtClean="0"/>
              <a:t>solusyonlardan</a:t>
            </a:r>
            <a:r>
              <a:rPr lang="tr-TR" dirty="0" smtClean="0"/>
              <a:t> kaçınılmalıdır</a:t>
            </a:r>
          </a:p>
          <a:p>
            <a:r>
              <a:rPr lang="tr-TR" dirty="0" smtClean="0"/>
              <a:t>Uygun analjezi önemlidir </a:t>
            </a:r>
          </a:p>
          <a:p>
            <a:r>
              <a:rPr lang="tr-TR" dirty="0" smtClean="0"/>
              <a:t>Ama </a:t>
            </a:r>
            <a:r>
              <a:rPr lang="tr-TR" dirty="0" err="1" smtClean="0"/>
              <a:t>NSAİ’den</a:t>
            </a:r>
            <a:r>
              <a:rPr lang="tr-TR" dirty="0" smtClean="0"/>
              <a:t> kaçın narkotik ya da </a:t>
            </a:r>
            <a:r>
              <a:rPr lang="tr-TR" dirty="0" err="1" smtClean="0"/>
              <a:t>ketamin</a:t>
            </a:r>
            <a:r>
              <a:rPr lang="tr-TR" dirty="0" smtClean="0"/>
              <a:t> tercih et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748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65667" y="6641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alt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TOTBİD </a:t>
            </a:r>
            <a:r>
              <a:rPr lang="tr-TR" alt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Deprem ve Afet Koordinasyon </a:t>
            </a:r>
            <a:r>
              <a:rPr lang="tr-TR" alt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Kurulu</a:t>
            </a:r>
            <a:br>
              <a:rPr lang="tr-TR" alt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(TODAK)</a:t>
            </a:r>
            <a:r>
              <a:rPr lang="tr-TR" alt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alt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41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/>
              <a:t>Giriş </a:t>
            </a:r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tr-TR" sz="2000" dirty="0" smtClean="0"/>
              <a:t>→ </a:t>
            </a:r>
            <a:r>
              <a:rPr lang="tr-TR" sz="2000" dirty="0"/>
              <a:t>Depremler ülkemizin başına gelebilecek en büyük afetlerden biridir. </a:t>
            </a:r>
            <a:endParaRPr sz="20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tr-TR" sz="2000" dirty="0"/>
              <a:t>→ Ülkemiz deprem kuşağında bulunmaktadır. </a:t>
            </a:r>
            <a:endParaRPr sz="20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tr-TR" sz="2000" dirty="0"/>
              <a:t>→ Deprem ve afetlere karşın hazırlıklı olmalıyız. </a:t>
            </a:r>
            <a:endParaRPr sz="20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tr-TR" sz="2000" dirty="0"/>
              <a:t>→ Afet anında en çok iş düşen branşlardan birisi ortopedi ve travmatoloji branşıdır. </a:t>
            </a:r>
            <a:endParaRPr sz="20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tr-TR" sz="2000" dirty="0"/>
              <a:t>→ Türk Ortopedi ve Travmatoloji Birliği Derneği olarak afetlere karşı hazırlıklı  olmak için kısa bir video hazırladık.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800" dirty="0">
                <a:cs typeface="Times New Roman" pitchFamily="18" charset="0"/>
              </a:rPr>
              <a:t>Bir depremin neden olduğu yıkım ve zararın boyutu aşağıdakilere bağlıdır:</a:t>
            </a:r>
          </a:p>
          <a:p>
            <a:pPr lvl="1"/>
            <a:r>
              <a:rPr lang="tr-TR" altLang="tr-TR" sz="2000" dirty="0" smtClean="0">
                <a:cs typeface="Times New Roman" pitchFamily="18" charset="0"/>
              </a:rPr>
              <a:t>Büyüklük</a:t>
            </a:r>
          </a:p>
          <a:p>
            <a:pPr lvl="1"/>
            <a:r>
              <a:rPr lang="tr-TR" altLang="tr-TR" sz="2000" dirty="0" smtClean="0">
                <a:cs typeface="Times New Roman" pitchFamily="18" charset="0"/>
              </a:rPr>
              <a:t>Yoğunluk Ve Süre </a:t>
            </a:r>
          </a:p>
          <a:p>
            <a:pPr lvl="1"/>
            <a:r>
              <a:rPr lang="tr-TR" altLang="tr-TR" sz="2000" dirty="0" smtClean="0">
                <a:cs typeface="Times New Roman" pitchFamily="18" charset="0"/>
              </a:rPr>
              <a:t>Yerel Jeoloji</a:t>
            </a:r>
          </a:p>
          <a:p>
            <a:pPr lvl="1"/>
            <a:r>
              <a:rPr lang="tr-TR" altLang="tr-TR" sz="2000" dirty="0" smtClean="0">
                <a:cs typeface="Times New Roman" pitchFamily="18" charset="0"/>
              </a:rPr>
              <a:t>Günün Hangi Saatinde Meydana Geldiği</a:t>
            </a:r>
          </a:p>
          <a:p>
            <a:pPr lvl="1"/>
            <a:r>
              <a:rPr lang="tr-TR" altLang="tr-TR" sz="2000" dirty="0" smtClean="0">
                <a:cs typeface="Times New Roman" pitchFamily="18" charset="0"/>
              </a:rPr>
              <a:t>Bina Ve Endüstriyel Tesis Tasarımı Ve Malzemeleri</a:t>
            </a:r>
          </a:p>
          <a:p>
            <a:pPr lvl="1"/>
            <a:r>
              <a:rPr lang="tr-TR" altLang="tr-TR" sz="2000" dirty="0" smtClean="0">
                <a:cs typeface="Times New Roman" pitchFamily="18" charset="0"/>
              </a:rPr>
              <a:t>Risk Yönetimi Tedbirlerinin Uygulamaya Konulması.</a:t>
            </a:r>
            <a:endParaRPr lang="tr-TR" altLang="tr-TR" sz="16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31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İlk Deprem Anında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000" dirty="0"/>
              <a:t>Kendinizin ve ailenizin güvenliğini sağlamak yapılacak ilk adım olmalıdır.</a:t>
            </a:r>
          </a:p>
          <a:p>
            <a:r>
              <a:rPr lang="tr-TR" altLang="tr-TR" sz="2000" dirty="0" smtClean="0"/>
              <a:t>Bir </a:t>
            </a:r>
            <a:r>
              <a:rPr lang="tr-TR" altLang="tr-TR" sz="2000" dirty="0"/>
              <a:t>an önce hastaneniz ile temasa geçmenizde yarar vardır.</a:t>
            </a:r>
          </a:p>
          <a:p>
            <a:r>
              <a:rPr lang="tr-TR" altLang="tr-TR" sz="2000" dirty="0"/>
              <a:t>Unutmayın enkaz altından kurtarma hekimin işi değildir. </a:t>
            </a:r>
          </a:p>
        </p:txBody>
      </p:sp>
    </p:spTree>
    <p:extLst>
      <p:ext uri="{BB962C8B-B14F-4D97-AF65-F5344CB8AC3E}">
        <p14:creationId xmlns:p14="http://schemas.microsoft.com/office/powerpoint/2010/main" val="116265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Olaya </a:t>
            </a:r>
            <a:r>
              <a:rPr lang="tr-TR" dirty="0" err="1" smtClean="0"/>
              <a:t>Müdehale</a:t>
            </a:r>
            <a:r>
              <a:rPr lang="tr-TR" dirty="0" smtClean="0"/>
              <a:t> Tavsiyeleri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altLang="tr-TR" sz="2000" dirty="0"/>
              <a:t>Depremzede ortopedi ekibi unutmamalıdır ki; </a:t>
            </a:r>
            <a:r>
              <a:rPr lang="tr-TR" altLang="tr-TR" sz="2000" dirty="0" smtClean="0"/>
              <a:t>ilk anda yardım </a:t>
            </a:r>
            <a:r>
              <a:rPr lang="tr-TR" altLang="tr-TR" sz="2000" dirty="0"/>
              <a:t>gelemeyebilir.</a:t>
            </a:r>
          </a:p>
          <a:p>
            <a:pPr algn="just"/>
            <a:r>
              <a:rPr lang="tr-TR" altLang="tr-TR" sz="2000" dirty="0"/>
              <a:t>Organizasyon ve çalışma planı ona göre yapılmalıdır</a:t>
            </a:r>
            <a:r>
              <a:rPr lang="tr-TR" altLang="tr-TR" sz="2000" dirty="0" smtClean="0"/>
              <a:t>.</a:t>
            </a:r>
            <a:endParaRPr lang="tr-TR" altLang="tr-TR" sz="2000" dirty="0"/>
          </a:p>
          <a:p>
            <a:pPr algn="just"/>
            <a:r>
              <a:rPr lang="tr-TR" altLang="tr-TR" sz="2000" dirty="0"/>
              <a:t>Ekiplerin tek başlarına bağımsız olarak bölgeye ulaşması kargaşaya neden olabilir.</a:t>
            </a:r>
          </a:p>
          <a:p>
            <a:pPr algn="just"/>
            <a:r>
              <a:rPr lang="tr-TR" altLang="tr-TR" sz="2000" dirty="0" smtClean="0"/>
              <a:t>Deprem ve afetlerde organizasyon AFAD </a:t>
            </a:r>
            <a:r>
              <a:rPr lang="tr-TR" altLang="tr-TR" sz="2000" dirty="0"/>
              <a:t>tarafından yapılmaktadır.</a:t>
            </a:r>
          </a:p>
          <a:p>
            <a:pPr algn="just"/>
            <a:r>
              <a:rPr lang="tr-TR" altLang="tr-TR" sz="2000" dirty="0"/>
              <a:t>Bunun yanında kişisel bilgi amaçlı  Sağlık Bakanlığına veya TOTBİD un organizasyona yardımcı birimlerine başvurabilirsiniz</a:t>
            </a:r>
            <a:r>
              <a:rPr lang="tr-TR" altLang="tr-TR" sz="2000" dirty="0" smtClean="0"/>
              <a:t>.</a:t>
            </a:r>
            <a:endParaRPr lang="tr-TR" altLang="tr-TR" sz="2000" dirty="0"/>
          </a:p>
        </p:txBody>
      </p:sp>
    </p:spTree>
    <p:extLst>
      <p:ext uri="{BB962C8B-B14F-4D97-AF65-F5344CB8AC3E}">
        <p14:creationId xmlns:p14="http://schemas.microsoft.com/office/powerpoint/2010/main" val="372599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 veri girişi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altLang="tr-TR" sz="2000" dirty="0"/>
              <a:t>Hastanede Ortopedi ekibinin daha iyi çalışması ve acil hasta bakımının daha efektif olması için mutlaka </a:t>
            </a:r>
            <a:r>
              <a:rPr lang="tr-TR" altLang="tr-TR" sz="2000" dirty="0" smtClean="0"/>
              <a:t>tecrübeli bir Ortopedist </a:t>
            </a:r>
            <a:r>
              <a:rPr lang="tr-TR" altLang="tr-TR" sz="2000" dirty="0"/>
              <a:t>tarafından organizasyonun yapılması gerekir.</a:t>
            </a:r>
          </a:p>
          <a:p>
            <a:pPr algn="just"/>
            <a:r>
              <a:rPr lang="tr-TR" altLang="tr-TR" sz="2000" dirty="0"/>
              <a:t>İlk karşılama ve veri girişi için yeterli personel görevlendirilmelidir.</a:t>
            </a:r>
          </a:p>
          <a:p>
            <a:pPr algn="just"/>
            <a:r>
              <a:rPr lang="tr-TR" altLang="tr-TR" sz="2000" dirty="0"/>
              <a:t>Unutmayın bir felaket gelecek felaketler için bir derstir. </a:t>
            </a:r>
          </a:p>
          <a:p>
            <a:pPr algn="just"/>
            <a:r>
              <a:rPr lang="tr-TR" altLang="tr-TR" sz="2000" dirty="0"/>
              <a:t>Buda ancak </a:t>
            </a:r>
            <a:r>
              <a:rPr lang="tr-TR" altLang="tr-TR" sz="2000" dirty="0" smtClean="0"/>
              <a:t>verilerin değerlendirilmesi </a:t>
            </a:r>
            <a:r>
              <a:rPr lang="tr-TR" altLang="tr-TR" sz="2000" dirty="0"/>
              <a:t>ve yayınlanması ile olur.</a:t>
            </a:r>
          </a:p>
        </p:txBody>
      </p:sp>
    </p:spTree>
    <p:extLst>
      <p:ext uri="{BB962C8B-B14F-4D97-AF65-F5344CB8AC3E}">
        <p14:creationId xmlns:p14="http://schemas.microsoft.com/office/powerpoint/2010/main" val="24906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İlk 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dirty="0"/>
              <a:t>Acil müdahalede </a:t>
            </a:r>
            <a:r>
              <a:rPr lang="tr-TR" altLang="tr-TR" b="1" dirty="0" err="1"/>
              <a:t>triaj</a:t>
            </a:r>
            <a:r>
              <a:rPr lang="tr-TR" altLang="tr-TR" dirty="0"/>
              <a:t> önemlidir. </a:t>
            </a:r>
          </a:p>
          <a:p>
            <a:pPr algn="just"/>
            <a:r>
              <a:rPr lang="tr-TR" altLang="tr-TR" dirty="0" smtClean="0"/>
              <a:t>Hastayı enkazdan </a:t>
            </a:r>
            <a:r>
              <a:rPr lang="tr-TR" altLang="tr-TR" dirty="0"/>
              <a:t>çıkaran </a:t>
            </a:r>
            <a:r>
              <a:rPr lang="tr-TR" altLang="tr-TR" dirty="0" smtClean="0"/>
              <a:t>görevli personelden </a:t>
            </a:r>
            <a:r>
              <a:rPr lang="tr-TR" altLang="tr-TR" dirty="0"/>
              <a:t>yapılanlar hakkında detaylı bilgi almalıdır.</a:t>
            </a:r>
          </a:p>
          <a:p>
            <a:pPr algn="just"/>
            <a:r>
              <a:rPr lang="tr-TR" altLang="tr-TR" dirty="0" smtClean="0"/>
              <a:t>Kimlik tespiti için vücudun görünen bir bölgesine silinmez kalemle bir belirteç okunaklı yazılmalıdır.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08223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İlk Değerlendirme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400" dirty="0">
                <a:cs typeface="Times New Roman" pitchFamily="18" charset="0"/>
              </a:rPr>
              <a:t>Çoklu Travma </a:t>
            </a:r>
            <a:r>
              <a:rPr lang="tr-TR" altLang="tr-TR" sz="2400" dirty="0" smtClean="0">
                <a:cs typeface="Times New Roman" pitchFamily="18" charset="0"/>
              </a:rPr>
              <a:t>Hastaları: </a:t>
            </a:r>
          </a:p>
          <a:p>
            <a:pPr lvl="1"/>
            <a:r>
              <a:rPr lang="tr-TR" altLang="tr-TR" sz="2000" dirty="0" smtClean="0">
                <a:cs typeface="Times New Roman" pitchFamily="18" charset="0"/>
              </a:rPr>
              <a:t>Stabil</a:t>
            </a:r>
            <a:r>
              <a:rPr lang="tr-TR" altLang="tr-TR" sz="2000" dirty="0">
                <a:cs typeface="Times New Roman" pitchFamily="18" charset="0"/>
              </a:rPr>
              <a:t>, stabil olmayan, </a:t>
            </a:r>
            <a:endParaRPr lang="tr-TR" altLang="tr-TR" sz="2000" dirty="0" smtClean="0">
              <a:cs typeface="Times New Roman" pitchFamily="18" charset="0"/>
            </a:endParaRPr>
          </a:p>
          <a:p>
            <a:pPr lvl="1"/>
            <a:r>
              <a:rPr lang="tr-TR" altLang="tr-TR" sz="2000" dirty="0" err="1" smtClean="0">
                <a:cs typeface="Times New Roman" pitchFamily="18" charset="0"/>
              </a:rPr>
              <a:t>Pre-exitus</a:t>
            </a:r>
            <a:r>
              <a:rPr lang="tr-TR" altLang="tr-TR" sz="2000" dirty="0" smtClean="0">
                <a:cs typeface="Times New Roman" pitchFamily="18" charset="0"/>
              </a:rPr>
              <a:t> </a:t>
            </a:r>
            <a:r>
              <a:rPr lang="tr-TR" altLang="tr-TR" sz="2000" dirty="0">
                <a:cs typeface="Times New Roman" pitchFamily="18" charset="0"/>
              </a:rPr>
              <a:t>olarak </a:t>
            </a:r>
            <a:r>
              <a:rPr lang="tr-TR" altLang="tr-TR" sz="2000" dirty="0" smtClean="0">
                <a:cs typeface="Times New Roman" pitchFamily="18" charset="0"/>
              </a:rPr>
              <a:t>gruplandırılmalıdır</a:t>
            </a:r>
            <a:r>
              <a:rPr lang="tr-TR" altLang="tr-TR" sz="2000" dirty="0">
                <a:cs typeface="Times New Roman" pitchFamily="18" charset="0"/>
              </a:rPr>
              <a:t>.</a:t>
            </a:r>
          </a:p>
          <a:p>
            <a:r>
              <a:rPr lang="tr-TR" altLang="tr-TR" sz="2400" dirty="0">
                <a:cs typeface="Times New Roman" pitchFamily="18" charset="0"/>
              </a:rPr>
              <a:t>Açık yaraya hemen </a:t>
            </a:r>
            <a:r>
              <a:rPr lang="tr-TR" altLang="tr-TR" sz="2400" dirty="0" smtClean="0">
                <a:cs typeface="Times New Roman" pitchFamily="18" charset="0"/>
              </a:rPr>
              <a:t>müdahale </a:t>
            </a:r>
            <a:r>
              <a:rPr lang="tr-TR" altLang="tr-TR" sz="2400" dirty="0">
                <a:cs typeface="Times New Roman" pitchFamily="18" charset="0"/>
              </a:rPr>
              <a:t>etme eğiliminden önce, hastanın </a:t>
            </a:r>
            <a:r>
              <a:rPr lang="tr-TR" altLang="tr-TR" sz="2400" dirty="0" smtClean="0">
                <a:cs typeface="Times New Roman" pitchFamily="18" charset="0"/>
              </a:rPr>
              <a:t>hava </a:t>
            </a:r>
            <a:r>
              <a:rPr lang="tr-TR" altLang="tr-TR" sz="2400" dirty="0">
                <a:cs typeface="Times New Roman" pitchFamily="18" charset="0"/>
              </a:rPr>
              <a:t>yolu, solunum ve </a:t>
            </a:r>
            <a:r>
              <a:rPr lang="tr-TR" altLang="tr-TR" sz="2400" dirty="0" smtClean="0">
                <a:cs typeface="Times New Roman" pitchFamily="18" charset="0"/>
              </a:rPr>
              <a:t>dolaşımı değerlendirilmelidir</a:t>
            </a:r>
            <a:r>
              <a:rPr lang="tr-TR" altLang="tr-TR" sz="2400" dirty="0">
                <a:cs typeface="Times New Roman" pitchFamily="18" charset="0"/>
              </a:rPr>
              <a:t>.  </a:t>
            </a:r>
          </a:p>
          <a:p>
            <a:r>
              <a:rPr lang="tr-TR" altLang="tr-TR" sz="2400" dirty="0">
                <a:cs typeface="Times New Roman" pitchFamily="18" charset="0"/>
              </a:rPr>
              <a:t>Amaç: Hastanın hayatta kalmasını sağlamak ve Depremden etkilenen uzvun korunması olmalıdır.</a:t>
            </a:r>
          </a:p>
        </p:txBody>
      </p:sp>
    </p:spTree>
    <p:extLst>
      <p:ext uri="{BB962C8B-B14F-4D97-AF65-F5344CB8AC3E}">
        <p14:creationId xmlns:p14="http://schemas.microsoft.com/office/powerpoint/2010/main" val="172128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815</Words>
  <Application>Microsoft Office PowerPoint</Application>
  <PresentationFormat>Ekran Gösterisi (4:3)</PresentationFormat>
  <Paragraphs>122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TOTBİD  Deprem ve Afet Koordinasyon Kurulu (TODAK) </vt:lpstr>
      <vt:lpstr>Giriş</vt:lpstr>
      <vt:lpstr>Giriş </vt:lpstr>
      <vt:lpstr>Giriş</vt:lpstr>
      <vt:lpstr>İlk Deprem Anında</vt:lpstr>
      <vt:lpstr>Olaya Müdehale Tavsiyeleri</vt:lpstr>
      <vt:lpstr>Hasta veri girişi</vt:lpstr>
      <vt:lpstr>İlk Değerlendirme</vt:lpstr>
      <vt:lpstr>İlk Değerlendirme</vt:lpstr>
      <vt:lpstr>İlk Değerlendirme</vt:lpstr>
      <vt:lpstr>Müdehale</vt:lpstr>
      <vt:lpstr>Müdehale</vt:lpstr>
      <vt:lpstr>Eksternal Fiksasyon</vt:lpstr>
      <vt:lpstr>İnternal Fiksasyon</vt:lpstr>
      <vt:lpstr>Amputasyon</vt:lpstr>
      <vt:lpstr>Kompartman sendromu</vt:lpstr>
      <vt:lpstr>Servis Bakımı</vt:lpstr>
      <vt:lpstr>Debritman</vt:lpstr>
      <vt:lpstr>Fasyotomi</vt:lpstr>
      <vt:lpstr>Ezilme Sendromu</vt:lpstr>
      <vt:lpstr>TOTBİD  Deprem ve Afet Koordinasyon Kurulu (TODAK)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TOTBİD  Deprem ve Afet Koordinasyon Kurulu </dc:title>
  <cp:lastModifiedBy>ÖZHAN</cp:lastModifiedBy>
  <cp:revision>3</cp:revision>
  <dcterms:modified xsi:type="dcterms:W3CDTF">2024-02-18T08:36:50Z</dcterms:modified>
</cp:coreProperties>
</file>